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257" r:id="rId4"/>
    <p:sldId id="264" r:id="rId5"/>
    <p:sldId id="259" r:id="rId6"/>
    <p:sldId id="265" r:id="rId7"/>
    <p:sldId id="266" r:id="rId8"/>
    <p:sldId id="262" r:id="rId9"/>
    <p:sldId id="258" r:id="rId10"/>
    <p:sldId id="261" r:id="rId11"/>
    <p:sldId id="260" r:id="rId12"/>
    <p:sldId id="267" r:id="rId13"/>
    <p:sldId id="269" r:id="rId14"/>
    <p:sldId id="268" r:id="rId15"/>
    <p:sldId id="273" r:id="rId16"/>
    <p:sldId id="272" r:id="rId17"/>
    <p:sldId id="270" r:id="rId18"/>
    <p:sldId id="271" r:id="rId19"/>
  </p:sldIdLst>
  <p:sldSz cx="9144000" cy="5143500" type="screen16x9"/>
  <p:notesSz cx="6799263" cy="9929813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B233"/>
    <a:srgbClr val="BDC63F"/>
    <a:srgbClr val="083F64"/>
    <a:srgbClr val="BCC8DF"/>
    <a:srgbClr val="B9C8BB"/>
    <a:srgbClr val="3A5578"/>
    <a:srgbClr val="335E72"/>
    <a:srgbClr val="003E65"/>
    <a:srgbClr val="2FAC66"/>
    <a:srgbClr val="B9CD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03" autoAdjust="0"/>
    <p:restoredTop sz="94610" autoAdjust="0"/>
  </p:normalViewPr>
  <p:slideViewPr>
    <p:cSldViewPr>
      <p:cViewPr varScale="1">
        <p:scale>
          <a:sx n="92" d="100"/>
          <a:sy n="92" d="100"/>
        </p:scale>
        <p:origin x="678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3" Type="http://schemas.openxmlformats.org/officeDocument/2006/relationships/slide" Target="slides/slide1.xml" /><Relationship Id="rId21" Type="http://schemas.openxmlformats.org/officeDocument/2006/relationships/presProps" Target="presProps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tableStyles" Target="tableStyles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theme" Target="theme/theme1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viewProps" Target="view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936148-6E0C-421F-B465-4B2B84E76573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0481FAEE-071C-47F4-A6A9-A9F31A9A46D6}">
      <dgm:prSet phldrT="[Texto]"/>
      <dgm:spPr/>
      <dgm:t>
        <a:bodyPr/>
        <a:lstStyle/>
        <a:p>
          <a:r>
            <a:rPr lang="es-MX" dirty="0"/>
            <a:t>Fortalezas</a:t>
          </a:r>
        </a:p>
      </dgm:t>
    </dgm:pt>
    <dgm:pt modelId="{64C0F206-0CBA-45EB-B375-825CDF52989F}" type="parTrans" cxnId="{BE41A2FB-B296-4774-8069-34D57E448E0C}">
      <dgm:prSet/>
      <dgm:spPr/>
      <dgm:t>
        <a:bodyPr/>
        <a:lstStyle/>
        <a:p>
          <a:endParaRPr lang="es-MX"/>
        </a:p>
      </dgm:t>
    </dgm:pt>
    <dgm:pt modelId="{C488BC40-7881-4FE2-8C0A-2C283B09702B}" type="sibTrans" cxnId="{BE41A2FB-B296-4774-8069-34D57E448E0C}">
      <dgm:prSet/>
      <dgm:spPr/>
      <dgm:t>
        <a:bodyPr/>
        <a:lstStyle/>
        <a:p>
          <a:endParaRPr lang="es-MX"/>
        </a:p>
      </dgm:t>
    </dgm:pt>
    <dgm:pt modelId="{C36EC50E-1383-44AB-8E22-F42A8BB8B744}">
      <dgm:prSet phldrT="[Texto]"/>
      <dgm:spPr/>
      <dgm:t>
        <a:bodyPr/>
        <a:lstStyle/>
        <a:p>
          <a:r>
            <a:rPr lang="es-MX" dirty="0"/>
            <a:t>-Aglomeraciones de establecimientos de rumba distribuidos en toda la ciudad y con facilidad de acceso, favoreciendo el aprovisionamiento.</a:t>
          </a:r>
        </a:p>
        <a:p>
          <a:r>
            <a:rPr lang="es-MX" dirty="0"/>
            <a:t>-Riqueza y diversidad de comunidades y diferentes tradiciones culturales</a:t>
          </a:r>
        </a:p>
      </dgm:t>
    </dgm:pt>
    <dgm:pt modelId="{3CDD2793-278B-41FC-A2CC-8BB33113D058}" type="parTrans" cxnId="{A81CDE5A-6635-4652-AEA4-AA20507CC165}">
      <dgm:prSet/>
      <dgm:spPr/>
      <dgm:t>
        <a:bodyPr/>
        <a:lstStyle/>
        <a:p>
          <a:endParaRPr lang="es-MX"/>
        </a:p>
      </dgm:t>
    </dgm:pt>
    <dgm:pt modelId="{3A6C5FC5-71E0-4787-B2FC-2D0E7BBC005B}" type="sibTrans" cxnId="{A81CDE5A-6635-4652-AEA4-AA20507CC165}">
      <dgm:prSet/>
      <dgm:spPr/>
      <dgm:t>
        <a:bodyPr/>
        <a:lstStyle/>
        <a:p>
          <a:endParaRPr lang="es-MX"/>
        </a:p>
      </dgm:t>
    </dgm:pt>
    <dgm:pt modelId="{7631EBC2-DCE5-4A53-8904-AB496EC52CF7}">
      <dgm:prSet phldrT="[Texto]"/>
      <dgm:spPr/>
      <dgm:t>
        <a:bodyPr/>
        <a:lstStyle/>
        <a:p>
          <a:r>
            <a:rPr lang="es-MX" dirty="0"/>
            <a:t>Debilidades</a:t>
          </a:r>
        </a:p>
      </dgm:t>
    </dgm:pt>
    <dgm:pt modelId="{5059DE71-6DB8-4503-8432-A9824B5B2268}" type="parTrans" cxnId="{B3A73313-716F-49BE-9382-DCCC2B3E6CBD}">
      <dgm:prSet/>
      <dgm:spPr/>
      <dgm:t>
        <a:bodyPr/>
        <a:lstStyle/>
        <a:p>
          <a:endParaRPr lang="es-MX"/>
        </a:p>
      </dgm:t>
    </dgm:pt>
    <dgm:pt modelId="{1E2D4BBB-23B2-4EE2-B5C4-814E9ED1779B}" type="sibTrans" cxnId="{B3A73313-716F-49BE-9382-DCCC2B3E6CBD}">
      <dgm:prSet/>
      <dgm:spPr/>
      <dgm:t>
        <a:bodyPr/>
        <a:lstStyle/>
        <a:p>
          <a:endParaRPr lang="es-MX"/>
        </a:p>
      </dgm:t>
    </dgm:pt>
    <dgm:pt modelId="{602AC62C-FF78-4D0C-AF33-A7BD72D17C37}">
      <dgm:prSet phldrT="[Texto]"/>
      <dgm:spPr/>
      <dgm:t>
        <a:bodyPr/>
        <a:lstStyle/>
        <a:p>
          <a:r>
            <a:rPr lang="es-MX" dirty="0"/>
            <a:t>-Desarrollo desigual de los servicios complementarios y dotacionales en las zonas de aglomeración.</a:t>
          </a:r>
        </a:p>
      </dgm:t>
    </dgm:pt>
    <dgm:pt modelId="{8E3B9177-DD1E-4E6A-9495-36B846E646CF}" type="parTrans" cxnId="{C410129E-2F07-4471-90AF-9A836C8DB433}">
      <dgm:prSet/>
      <dgm:spPr/>
      <dgm:t>
        <a:bodyPr/>
        <a:lstStyle/>
        <a:p>
          <a:endParaRPr lang="es-MX"/>
        </a:p>
      </dgm:t>
    </dgm:pt>
    <dgm:pt modelId="{FA06FC22-8015-4CBF-9C0D-A1F915D71E8A}" type="sibTrans" cxnId="{C410129E-2F07-4471-90AF-9A836C8DB433}">
      <dgm:prSet/>
      <dgm:spPr/>
      <dgm:t>
        <a:bodyPr/>
        <a:lstStyle/>
        <a:p>
          <a:endParaRPr lang="es-MX"/>
        </a:p>
      </dgm:t>
    </dgm:pt>
    <dgm:pt modelId="{161CB24C-9217-4960-81D1-C78E6F17F926}">
      <dgm:prSet/>
      <dgm:spPr/>
      <dgm:t>
        <a:bodyPr/>
        <a:lstStyle/>
        <a:p>
          <a:r>
            <a:rPr lang="es-MX" dirty="0"/>
            <a:t>-Variedad de géneros musicales</a:t>
          </a:r>
        </a:p>
      </dgm:t>
    </dgm:pt>
    <dgm:pt modelId="{5F6DCDC9-9225-406C-BF80-8047CADF21CF}" type="parTrans" cxnId="{31E52CFC-B296-4E50-8F2A-26F92FCF7DA7}">
      <dgm:prSet/>
      <dgm:spPr/>
      <dgm:t>
        <a:bodyPr/>
        <a:lstStyle/>
        <a:p>
          <a:endParaRPr lang="es-MX"/>
        </a:p>
      </dgm:t>
    </dgm:pt>
    <dgm:pt modelId="{032DED28-ABE8-4DB3-A1E9-8D9182C6E9CC}" type="sibTrans" cxnId="{31E52CFC-B296-4E50-8F2A-26F92FCF7DA7}">
      <dgm:prSet/>
      <dgm:spPr/>
      <dgm:t>
        <a:bodyPr/>
        <a:lstStyle/>
        <a:p>
          <a:endParaRPr lang="es-MX"/>
        </a:p>
      </dgm:t>
    </dgm:pt>
    <dgm:pt modelId="{2CDC54DE-8F00-4100-8E7D-C6AFB4138A19}">
      <dgm:prSet/>
      <dgm:spPr/>
      <dgm:t>
        <a:bodyPr/>
        <a:lstStyle/>
        <a:p>
          <a:r>
            <a:rPr lang="es-MX" dirty="0"/>
            <a:t>-Tres aglomeraciones de rumba de la ciudad se destacan por su dotación de servicios complementarios asociados a la actividad (Zona Rosa, La 93 y Zona T). </a:t>
          </a:r>
        </a:p>
      </dgm:t>
    </dgm:pt>
    <dgm:pt modelId="{3926E782-C3AF-44BA-99D3-785F3CE961DF}" type="parTrans" cxnId="{DE47E571-97E1-43A2-A610-784C34D1C282}">
      <dgm:prSet/>
      <dgm:spPr/>
      <dgm:t>
        <a:bodyPr/>
        <a:lstStyle/>
        <a:p>
          <a:endParaRPr lang="es-MX"/>
        </a:p>
      </dgm:t>
    </dgm:pt>
    <dgm:pt modelId="{260C3EEB-5F43-44B9-ADD3-175DE35F8A4A}" type="sibTrans" cxnId="{DE47E571-97E1-43A2-A610-784C34D1C282}">
      <dgm:prSet/>
      <dgm:spPr/>
      <dgm:t>
        <a:bodyPr/>
        <a:lstStyle/>
        <a:p>
          <a:endParaRPr lang="es-MX"/>
        </a:p>
      </dgm:t>
    </dgm:pt>
    <dgm:pt modelId="{6BB6CD58-A129-4D06-A054-79D337DA28EF}">
      <dgm:prSet/>
      <dgm:spPr/>
      <dgm:t>
        <a:bodyPr/>
        <a:lstStyle/>
        <a:p>
          <a:r>
            <a:rPr lang="es-MX" dirty="0"/>
            <a:t>-Amplia oferta hotelera y de restaurantes.</a:t>
          </a:r>
        </a:p>
        <a:p>
          <a:r>
            <a:rPr lang="es-MX" dirty="0"/>
            <a:t>-Mayor poder adquisitivo</a:t>
          </a:r>
        </a:p>
      </dgm:t>
    </dgm:pt>
    <dgm:pt modelId="{222CA660-270F-4A7E-88BC-354920AD8C23}" type="parTrans" cxnId="{5BFBDE49-5573-4CA3-BCE6-310E306FF2ED}">
      <dgm:prSet/>
      <dgm:spPr/>
      <dgm:t>
        <a:bodyPr/>
        <a:lstStyle/>
        <a:p>
          <a:endParaRPr lang="es-MX"/>
        </a:p>
      </dgm:t>
    </dgm:pt>
    <dgm:pt modelId="{C5C227AA-C83E-4A17-A42D-81F7F63D5C19}" type="sibTrans" cxnId="{5BFBDE49-5573-4CA3-BCE6-310E306FF2ED}">
      <dgm:prSet/>
      <dgm:spPr/>
      <dgm:t>
        <a:bodyPr/>
        <a:lstStyle/>
        <a:p>
          <a:endParaRPr lang="es-MX"/>
        </a:p>
      </dgm:t>
    </dgm:pt>
    <dgm:pt modelId="{023268AA-00E3-4DD0-910E-1C5667E24524}">
      <dgm:prSet/>
      <dgm:spPr/>
      <dgm:t>
        <a:bodyPr/>
        <a:lstStyle/>
        <a:p>
          <a:r>
            <a:rPr lang="es-MX" dirty="0"/>
            <a:t>-Bares para todos los presupuestos</a:t>
          </a:r>
        </a:p>
        <a:p>
          <a:r>
            <a:rPr lang="es-CO" dirty="0"/>
            <a:t>-A pesar de ser una ciudad de clima frio, Bogotá dedica más tiempo al baile que otras regiones del país.</a:t>
          </a:r>
          <a:endParaRPr lang="es-MX" dirty="0"/>
        </a:p>
      </dgm:t>
    </dgm:pt>
    <dgm:pt modelId="{89295F42-3A03-45CC-A698-D747D69E252C}" type="parTrans" cxnId="{F04FB1C9-79C0-42A8-A620-31626E21A04F}">
      <dgm:prSet/>
      <dgm:spPr/>
      <dgm:t>
        <a:bodyPr/>
        <a:lstStyle/>
        <a:p>
          <a:endParaRPr lang="es-MX"/>
        </a:p>
      </dgm:t>
    </dgm:pt>
    <dgm:pt modelId="{A01CB380-0449-4B0C-AB59-902562F6487F}" type="sibTrans" cxnId="{F04FB1C9-79C0-42A8-A620-31626E21A04F}">
      <dgm:prSet/>
      <dgm:spPr/>
      <dgm:t>
        <a:bodyPr/>
        <a:lstStyle/>
        <a:p>
          <a:endParaRPr lang="es-MX"/>
        </a:p>
      </dgm:t>
    </dgm:pt>
    <dgm:pt modelId="{77610506-0EB2-45E5-BBC9-B30B7EDC92B9}">
      <dgm:prSet/>
      <dgm:spPr/>
      <dgm:t>
        <a:bodyPr/>
        <a:lstStyle/>
        <a:p>
          <a:endParaRPr lang="es-MX" dirty="0"/>
        </a:p>
      </dgm:t>
    </dgm:pt>
    <dgm:pt modelId="{56CC6BD4-B79E-44CF-B715-A0B746E79CE1}" type="parTrans" cxnId="{92D39E50-F5F9-4677-8C0C-AC7589C36566}">
      <dgm:prSet/>
      <dgm:spPr/>
      <dgm:t>
        <a:bodyPr/>
        <a:lstStyle/>
        <a:p>
          <a:endParaRPr lang="es-MX"/>
        </a:p>
      </dgm:t>
    </dgm:pt>
    <dgm:pt modelId="{43B5CB1C-5F84-4BC5-BE80-C4D647FDBE5A}" type="sibTrans" cxnId="{92D39E50-F5F9-4677-8C0C-AC7589C36566}">
      <dgm:prSet/>
      <dgm:spPr/>
      <dgm:t>
        <a:bodyPr/>
        <a:lstStyle/>
        <a:p>
          <a:endParaRPr lang="es-MX"/>
        </a:p>
      </dgm:t>
    </dgm:pt>
    <dgm:pt modelId="{90F25761-4FF3-4FAA-9D98-6130376470FE}">
      <dgm:prSet/>
      <dgm:spPr/>
      <dgm:t>
        <a:bodyPr/>
        <a:lstStyle/>
        <a:p>
          <a:r>
            <a:rPr lang="es-MX"/>
            <a:t>-Seguridad y percepción de seguridad.</a:t>
          </a:r>
        </a:p>
      </dgm:t>
    </dgm:pt>
    <dgm:pt modelId="{8E400E5D-54BB-4F32-9A4F-72222BAE7B0A}" type="parTrans" cxnId="{24E62004-AEB5-4FF6-B7CC-872CCAC21003}">
      <dgm:prSet/>
      <dgm:spPr/>
      <dgm:t>
        <a:bodyPr/>
        <a:lstStyle/>
        <a:p>
          <a:endParaRPr lang="es-MX"/>
        </a:p>
      </dgm:t>
    </dgm:pt>
    <dgm:pt modelId="{D11B2BAE-03F7-4159-B9DE-DA51BBA0A730}" type="sibTrans" cxnId="{24E62004-AEB5-4FF6-B7CC-872CCAC21003}">
      <dgm:prSet/>
      <dgm:spPr/>
      <dgm:t>
        <a:bodyPr/>
        <a:lstStyle/>
        <a:p>
          <a:endParaRPr lang="es-MX"/>
        </a:p>
      </dgm:t>
    </dgm:pt>
    <dgm:pt modelId="{46178A12-40B2-4D9A-9F41-0CD257D242D7}">
      <dgm:prSet/>
      <dgm:spPr/>
      <dgm:t>
        <a:bodyPr/>
        <a:lstStyle/>
        <a:p>
          <a:r>
            <a:rPr lang="es-MX" dirty="0"/>
            <a:t>-Falta de homogeneidad en la implementación de acciones conducentes al logro de entornos seguros en las aglomeraciones de rumba.</a:t>
          </a:r>
        </a:p>
      </dgm:t>
    </dgm:pt>
    <dgm:pt modelId="{D00DF3A3-785E-4D43-9D71-CA810709AEFB}" type="parTrans" cxnId="{17BE177D-B753-4AF0-84E4-2F08B91563FC}">
      <dgm:prSet/>
      <dgm:spPr/>
      <dgm:t>
        <a:bodyPr/>
        <a:lstStyle/>
        <a:p>
          <a:endParaRPr lang="es-MX"/>
        </a:p>
      </dgm:t>
    </dgm:pt>
    <dgm:pt modelId="{A085D17F-EADA-4B35-8602-D1399D452359}" type="sibTrans" cxnId="{17BE177D-B753-4AF0-84E4-2F08B91563FC}">
      <dgm:prSet/>
      <dgm:spPr/>
      <dgm:t>
        <a:bodyPr/>
        <a:lstStyle/>
        <a:p>
          <a:endParaRPr lang="es-MX"/>
        </a:p>
      </dgm:t>
    </dgm:pt>
    <dgm:pt modelId="{79104F51-D7E5-4587-A71F-E128D31F4FF0}">
      <dgm:prSet/>
      <dgm:spPr/>
      <dgm:t>
        <a:bodyPr/>
        <a:lstStyle/>
        <a:p>
          <a:r>
            <a:rPr lang="es-MX"/>
            <a:t>-Disponibilidad de transporte público en la noche.</a:t>
          </a:r>
        </a:p>
      </dgm:t>
    </dgm:pt>
    <dgm:pt modelId="{CCCA6C22-30E9-46C2-A96E-24E1E0DCC6E0}" type="parTrans" cxnId="{EE44F7B8-55DF-4184-B70E-B7C91092EA90}">
      <dgm:prSet/>
      <dgm:spPr/>
      <dgm:t>
        <a:bodyPr/>
        <a:lstStyle/>
        <a:p>
          <a:endParaRPr lang="es-MX"/>
        </a:p>
      </dgm:t>
    </dgm:pt>
    <dgm:pt modelId="{ED063530-0B46-4F0C-89A8-F63C13049AD4}" type="sibTrans" cxnId="{EE44F7B8-55DF-4184-B70E-B7C91092EA90}">
      <dgm:prSet/>
      <dgm:spPr/>
      <dgm:t>
        <a:bodyPr/>
        <a:lstStyle/>
        <a:p>
          <a:endParaRPr lang="es-MX"/>
        </a:p>
      </dgm:t>
    </dgm:pt>
    <dgm:pt modelId="{2E7A9C29-38E6-4ECE-A083-0992F64DD855}">
      <dgm:prSet/>
      <dgm:spPr/>
      <dgm:t>
        <a:bodyPr/>
        <a:lstStyle/>
        <a:p>
          <a:endParaRPr lang="es-MX" dirty="0"/>
        </a:p>
      </dgm:t>
    </dgm:pt>
    <dgm:pt modelId="{9F31870D-A6ED-4193-9F86-5CBDF9671FDD}" type="parTrans" cxnId="{26F38C1C-C38C-46E4-8DB4-ED8584F4CB32}">
      <dgm:prSet/>
      <dgm:spPr/>
      <dgm:t>
        <a:bodyPr/>
        <a:lstStyle/>
        <a:p>
          <a:endParaRPr lang="es-MX"/>
        </a:p>
      </dgm:t>
    </dgm:pt>
    <dgm:pt modelId="{2B9BF7DB-AA0C-409C-8E45-CDC9EAA8F409}" type="sibTrans" cxnId="{26F38C1C-C38C-46E4-8DB4-ED8584F4CB32}">
      <dgm:prSet/>
      <dgm:spPr/>
      <dgm:t>
        <a:bodyPr/>
        <a:lstStyle/>
        <a:p>
          <a:endParaRPr lang="es-MX"/>
        </a:p>
      </dgm:t>
    </dgm:pt>
    <dgm:pt modelId="{D175B765-8A39-4941-A95B-4565B5A7E1E2}" type="pres">
      <dgm:prSet presAssocID="{C9936148-6E0C-421F-B465-4B2B84E76573}" presName="Name0" presStyleCnt="0">
        <dgm:presLayoutVars>
          <dgm:dir/>
          <dgm:animLvl val="lvl"/>
          <dgm:resizeHandles val="exact"/>
        </dgm:presLayoutVars>
      </dgm:prSet>
      <dgm:spPr/>
    </dgm:pt>
    <dgm:pt modelId="{4DD87217-5A56-4BAC-AB0B-C768D5DEB066}" type="pres">
      <dgm:prSet presAssocID="{0481FAEE-071C-47F4-A6A9-A9F31A9A46D6}" presName="compositeNode" presStyleCnt="0">
        <dgm:presLayoutVars>
          <dgm:bulletEnabled val="1"/>
        </dgm:presLayoutVars>
      </dgm:prSet>
      <dgm:spPr/>
    </dgm:pt>
    <dgm:pt modelId="{39C66C9B-FAF3-4157-97E1-139300AEB8D2}" type="pres">
      <dgm:prSet presAssocID="{0481FAEE-071C-47F4-A6A9-A9F31A9A46D6}" presName="bgRect" presStyleLbl="node1" presStyleIdx="0" presStyleCnt="2"/>
      <dgm:spPr/>
    </dgm:pt>
    <dgm:pt modelId="{ADDCFDF5-1ADB-4F14-B7FC-0BE2D9B34D73}" type="pres">
      <dgm:prSet presAssocID="{0481FAEE-071C-47F4-A6A9-A9F31A9A46D6}" presName="parentNode" presStyleLbl="node1" presStyleIdx="0" presStyleCnt="2">
        <dgm:presLayoutVars>
          <dgm:chMax val="0"/>
          <dgm:bulletEnabled val="1"/>
        </dgm:presLayoutVars>
      </dgm:prSet>
      <dgm:spPr/>
    </dgm:pt>
    <dgm:pt modelId="{E37DB06D-CF7A-4AF5-BBCF-9077AA1C52DB}" type="pres">
      <dgm:prSet presAssocID="{0481FAEE-071C-47F4-A6A9-A9F31A9A46D6}" presName="childNode" presStyleLbl="node1" presStyleIdx="0" presStyleCnt="2">
        <dgm:presLayoutVars>
          <dgm:bulletEnabled val="1"/>
        </dgm:presLayoutVars>
      </dgm:prSet>
      <dgm:spPr/>
    </dgm:pt>
    <dgm:pt modelId="{B1B539B4-77FD-4675-85E2-C2814E7730FC}" type="pres">
      <dgm:prSet presAssocID="{C488BC40-7881-4FE2-8C0A-2C283B09702B}" presName="hSp" presStyleCnt="0"/>
      <dgm:spPr/>
    </dgm:pt>
    <dgm:pt modelId="{1FDAD2EF-5B3F-48F6-AEE6-FC3DF56E8490}" type="pres">
      <dgm:prSet presAssocID="{C488BC40-7881-4FE2-8C0A-2C283B09702B}" presName="vProcSp" presStyleCnt="0"/>
      <dgm:spPr/>
    </dgm:pt>
    <dgm:pt modelId="{3E58BCC9-30D0-4F8D-9B0D-9A2B28E9602C}" type="pres">
      <dgm:prSet presAssocID="{C488BC40-7881-4FE2-8C0A-2C283B09702B}" presName="vSp1" presStyleCnt="0"/>
      <dgm:spPr/>
    </dgm:pt>
    <dgm:pt modelId="{80E57B9C-56EA-483B-BACE-D9E5F219FE2D}" type="pres">
      <dgm:prSet presAssocID="{C488BC40-7881-4FE2-8C0A-2C283B09702B}" presName="simulatedConn" presStyleLbl="solidFgAcc1" presStyleIdx="0" presStyleCnt="1"/>
      <dgm:spPr/>
    </dgm:pt>
    <dgm:pt modelId="{2F1A4D1B-EE57-4E51-A25D-91C6B66CF00C}" type="pres">
      <dgm:prSet presAssocID="{C488BC40-7881-4FE2-8C0A-2C283B09702B}" presName="vSp2" presStyleCnt="0"/>
      <dgm:spPr/>
    </dgm:pt>
    <dgm:pt modelId="{6AFCF017-5163-445E-9B59-56DCAD0C4279}" type="pres">
      <dgm:prSet presAssocID="{C488BC40-7881-4FE2-8C0A-2C283B09702B}" presName="sibTrans" presStyleCnt="0"/>
      <dgm:spPr/>
    </dgm:pt>
    <dgm:pt modelId="{1E711828-6ED9-467D-99A2-946D816DEE7F}" type="pres">
      <dgm:prSet presAssocID="{7631EBC2-DCE5-4A53-8904-AB496EC52CF7}" presName="compositeNode" presStyleCnt="0">
        <dgm:presLayoutVars>
          <dgm:bulletEnabled val="1"/>
        </dgm:presLayoutVars>
      </dgm:prSet>
      <dgm:spPr/>
    </dgm:pt>
    <dgm:pt modelId="{71179ADD-F1C6-43CD-ADCE-875C69785653}" type="pres">
      <dgm:prSet presAssocID="{7631EBC2-DCE5-4A53-8904-AB496EC52CF7}" presName="bgRect" presStyleLbl="node1" presStyleIdx="1" presStyleCnt="2"/>
      <dgm:spPr/>
    </dgm:pt>
    <dgm:pt modelId="{B843AC9D-0F6B-4059-AE82-FF78A84CB57C}" type="pres">
      <dgm:prSet presAssocID="{7631EBC2-DCE5-4A53-8904-AB496EC52CF7}" presName="parentNode" presStyleLbl="node1" presStyleIdx="1" presStyleCnt="2">
        <dgm:presLayoutVars>
          <dgm:chMax val="0"/>
          <dgm:bulletEnabled val="1"/>
        </dgm:presLayoutVars>
      </dgm:prSet>
      <dgm:spPr/>
    </dgm:pt>
    <dgm:pt modelId="{AE8AE5CF-D609-4135-A284-41AEA4A224CA}" type="pres">
      <dgm:prSet presAssocID="{7631EBC2-DCE5-4A53-8904-AB496EC52CF7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5D48AF02-E669-432C-9F4B-3E4442215588}" type="presOf" srcId="{602AC62C-FF78-4D0C-AF33-A7BD72D17C37}" destId="{AE8AE5CF-D609-4135-A284-41AEA4A224CA}" srcOrd="0" destOrd="0" presId="urn:microsoft.com/office/officeart/2005/8/layout/hProcess7"/>
    <dgm:cxn modelId="{24E62004-AEB5-4FF6-B7CC-872CCAC21003}" srcId="{7631EBC2-DCE5-4A53-8904-AB496EC52CF7}" destId="{90F25761-4FF3-4FAA-9D98-6130376470FE}" srcOrd="1" destOrd="0" parTransId="{8E400E5D-54BB-4F32-9A4F-72222BAE7B0A}" sibTransId="{D11B2BAE-03F7-4159-B9DE-DA51BBA0A730}"/>
    <dgm:cxn modelId="{B3A73313-716F-49BE-9382-DCCC2B3E6CBD}" srcId="{C9936148-6E0C-421F-B465-4B2B84E76573}" destId="{7631EBC2-DCE5-4A53-8904-AB496EC52CF7}" srcOrd="1" destOrd="0" parTransId="{5059DE71-6DB8-4503-8432-A9824B5B2268}" sibTransId="{1E2D4BBB-23B2-4EE2-B5C4-814E9ED1779B}"/>
    <dgm:cxn modelId="{26F38C1C-C38C-46E4-8DB4-ED8584F4CB32}" srcId="{7631EBC2-DCE5-4A53-8904-AB496EC52CF7}" destId="{2E7A9C29-38E6-4ECE-A083-0992F64DD855}" srcOrd="4" destOrd="0" parTransId="{9F31870D-A6ED-4193-9F86-5CBDF9671FDD}" sibTransId="{2B9BF7DB-AA0C-409C-8E45-CDC9EAA8F409}"/>
    <dgm:cxn modelId="{D083B430-49EF-4DA0-991D-66D31CE49218}" type="presOf" srcId="{6BB6CD58-A129-4D06-A054-79D337DA28EF}" destId="{E37DB06D-CF7A-4AF5-BBCF-9077AA1C52DB}" srcOrd="0" destOrd="3" presId="urn:microsoft.com/office/officeart/2005/8/layout/hProcess7"/>
    <dgm:cxn modelId="{F523BF49-15ED-49CF-855C-A7DE824836D7}" type="presOf" srcId="{77610506-0EB2-45E5-BBC9-B30B7EDC92B9}" destId="{E37DB06D-CF7A-4AF5-BBCF-9077AA1C52DB}" srcOrd="0" destOrd="5" presId="urn:microsoft.com/office/officeart/2005/8/layout/hProcess7"/>
    <dgm:cxn modelId="{5BFBDE49-5573-4CA3-BCE6-310E306FF2ED}" srcId="{0481FAEE-071C-47F4-A6A9-A9F31A9A46D6}" destId="{6BB6CD58-A129-4D06-A054-79D337DA28EF}" srcOrd="3" destOrd="0" parTransId="{222CA660-270F-4A7E-88BC-354920AD8C23}" sibTransId="{C5C227AA-C83E-4A17-A42D-81F7F63D5C19}"/>
    <dgm:cxn modelId="{7DBF506F-20BB-44A2-8905-3A23649C77D2}" type="presOf" srcId="{2CDC54DE-8F00-4100-8E7D-C6AFB4138A19}" destId="{E37DB06D-CF7A-4AF5-BBCF-9077AA1C52DB}" srcOrd="0" destOrd="2" presId="urn:microsoft.com/office/officeart/2005/8/layout/hProcess7"/>
    <dgm:cxn modelId="{92D39E50-F5F9-4677-8C0C-AC7589C36566}" srcId="{0481FAEE-071C-47F4-A6A9-A9F31A9A46D6}" destId="{77610506-0EB2-45E5-BBC9-B30B7EDC92B9}" srcOrd="5" destOrd="0" parTransId="{56CC6BD4-B79E-44CF-B715-A0B746E79CE1}" sibTransId="{43B5CB1C-5F84-4BC5-BE80-C4D647FDBE5A}"/>
    <dgm:cxn modelId="{3DFC4E71-37C9-4310-9016-BEC29AA90943}" type="presOf" srcId="{90F25761-4FF3-4FAA-9D98-6130376470FE}" destId="{AE8AE5CF-D609-4135-A284-41AEA4A224CA}" srcOrd="0" destOrd="1" presId="urn:microsoft.com/office/officeart/2005/8/layout/hProcess7"/>
    <dgm:cxn modelId="{DE47E571-97E1-43A2-A610-784C34D1C282}" srcId="{0481FAEE-071C-47F4-A6A9-A9F31A9A46D6}" destId="{2CDC54DE-8F00-4100-8E7D-C6AFB4138A19}" srcOrd="2" destOrd="0" parTransId="{3926E782-C3AF-44BA-99D3-785F3CE961DF}" sibTransId="{260C3EEB-5F43-44B9-ADD3-175DE35F8A4A}"/>
    <dgm:cxn modelId="{A1437875-1D49-4BF2-997D-126FC9B97235}" type="presOf" srcId="{2E7A9C29-38E6-4ECE-A083-0992F64DD855}" destId="{AE8AE5CF-D609-4135-A284-41AEA4A224CA}" srcOrd="0" destOrd="4" presId="urn:microsoft.com/office/officeart/2005/8/layout/hProcess7"/>
    <dgm:cxn modelId="{3B8EEA75-49CE-41CD-8CB1-71CD49CEBCDC}" type="presOf" srcId="{7631EBC2-DCE5-4A53-8904-AB496EC52CF7}" destId="{71179ADD-F1C6-43CD-ADCE-875C69785653}" srcOrd="0" destOrd="0" presId="urn:microsoft.com/office/officeart/2005/8/layout/hProcess7"/>
    <dgm:cxn modelId="{2760C156-C58C-43F7-A28F-B1B56F69EB3C}" type="presOf" srcId="{0481FAEE-071C-47F4-A6A9-A9F31A9A46D6}" destId="{ADDCFDF5-1ADB-4F14-B7FC-0BE2D9B34D73}" srcOrd="1" destOrd="0" presId="urn:microsoft.com/office/officeart/2005/8/layout/hProcess7"/>
    <dgm:cxn modelId="{D318D979-4587-44A6-B559-6A7D23905236}" type="presOf" srcId="{161CB24C-9217-4960-81D1-C78E6F17F926}" destId="{E37DB06D-CF7A-4AF5-BBCF-9077AA1C52DB}" srcOrd="0" destOrd="1" presId="urn:microsoft.com/office/officeart/2005/8/layout/hProcess7"/>
    <dgm:cxn modelId="{A81CDE5A-6635-4652-AEA4-AA20507CC165}" srcId="{0481FAEE-071C-47F4-A6A9-A9F31A9A46D6}" destId="{C36EC50E-1383-44AB-8E22-F42A8BB8B744}" srcOrd="0" destOrd="0" parTransId="{3CDD2793-278B-41FC-A2CC-8BB33113D058}" sibTransId="{3A6C5FC5-71E0-4787-B2FC-2D0E7BBC005B}"/>
    <dgm:cxn modelId="{17BE177D-B753-4AF0-84E4-2F08B91563FC}" srcId="{7631EBC2-DCE5-4A53-8904-AB496EC52CF7}" destId="{46178A12-40B2-4D9A-9F41-0CD257D242D7}" srcOrd="2" destOrd="0" parTransId="{D00DF3A3-785E-4D43-9D71-CA810709AEFB}" sibTransId="{A085D17F-EADA-4B35-8602-D1399D452359}"/>
    <dgm:cxn modelId="{AC9C5A91-CB76-4DB5-BE7F-74674F1C3802}" type="presOf" srcId="{C36EC50E-1383-44AB-8E22-F42A8BB8B744}" destId="{E37DB06D-CF7A-4AF5-BBCF-9077AA1C52DB}" srcOrd="0" destOrd="0" presId="urn:microsoft.com/office/officeart/2005/8/layout/hProcess7"/>
    <dgm:cxn modelId="{C410129E-2F07-4471-90AF-9A836C8DB433}" srcId="{7631EBC2-DCE5-4A53-8904-AB496EC52CF7}" destId="{602AC62C-FF78-4D0C-AF33-A7BD72D17C37}" srcOrd="0" destOrd="0" parTransId="{8E3B9177-DD1E-4E6A-9495-36B846E646CF}" sibTransId="{FA06FC22-8015-4CBF-9C0D-A1F915D71E8A}"/>
    <dgm:cxn modelId="{C25A54A0-8DD2-44BD-9E62-A68F4B8205AF}" type="presOf" srcId="{79104F51-D7E5-4587-A71F-E128D31F4FF0}" destId="{AE8AE5CF-D609-4135-A284-41AEA4A224CA}" srcOrd="0" destOrd="3" presId="urn:microsoft.com/office/officeart/2005/8/layout/hProcess7"/>
    <dgm:cxn modelId="{6382DFB1-AC70-44ED-9DBD-20EF602CE103}" type="presOf" srcId="{023268AA-00E3-4DD0-910E-1C5667E24524}" destId="{E37DB06D-CF7A-4AF5-BBCF-9077AA1C52DB}" srcOrd="0" destOrd="4" presId="urn:microsoft.com/office/officeart/2005/8/layout/hProcess7"/>
    <dgm:cxn modelId="{EE44F7B8-55DF-4184-B70E-B7C91092EA90}" srcId="{7631EBC2-DCE5-4A53-8904-AB496EC52CF7}" destId="{79104F51-D7E5-4587-A71F-E128D31F4FF0}" srcOrd="3" destOrd="0" parTransId="{CCCA6C22-30E9-46C2-A96E-24E1E0DCC6E0}" sibTransId="{ED063530-0B46-4F0C-89A8-F63C13049AD4}"/>
    <dgm:cxn modelId="{AEBEC0C1-8837-4518-86C3-B08A5E09CDDC}" type="presOf" srcId="{C9936148-6E0C-421F-B465-4B2B84E76573}" destId="{D175B765-8A39-4941-A95B-4565B5A7E1E2}" srcOrd="0" destOrd="0" presId="urn:microsoft.com/office/officeart/2005/8/layout/hProcess7"/>
    <dgm:cxn modelId="{F04FB1C9-79C0-42A8-A620-31626E21A04F}" srcId="{0481FAEE-071C-47F4-A6A9-A9F31A9A46D6}" destId="{023268AA-00E3-4DD0-910E-1C5667E24524}" srcOrd="4" destOrd="0" parTransId="{89295F42-3A03-45CC-A698-D747D69E252C}" sibTransId="{A01CB380-0449-4B0C-AB59-902562F6487F}"/>
    <dgm:cxn modelId="{BE4917CD-2BA4-4053-A233-4ED9374F2D84}" type="presOf" srcId="{7631EBC2-DCE5-4A53-8904-AB496EC52CF7}" destId="{B843AC9D-0F6B-4059-AE82-FF78A84CB57C}" srcOrd="1" destOrd="0" presId="urn:microsoft.com/office/officeart/2005/8/layout/hProcess7"/>
    <dgm:cxn modelId="{672105DD-434D-47C8-9ADA-EDD7346494D4}" type="presOf" srcId="{46178A12-40B2-4D9A-9F41-0CD257D242D7}" destId="{AE8AE5CF-D609-4135-A284-41AEA4A224CA}" srcOrd="0" destOrd="2" presId="urn:microsoft.com/office/officeart/2005/8/layout/hProcess7"/>
    <dgm:cxn modelId="{8DC889E9-CE7C-46AC-BC1A-C6CC8FB85904}" type="presOf" srcId="{0481FAEE-071C-47F4-A6A9-A9F31A9A46D6}" destId="{39C66C9B-FAF3-4157-97E1-139300AEB8D2}" srcOrd="0" destOrd="0" presId="urn:microsoft.com/office/officeart/2005/8/layout/hProcess7"/>
    <dgm:cxn modelId="{BE41A2FB-B296-4774-8069-34D57E448E0C}" srcId="{C9936148-6E0C-421F-B465-4B2B84E76573}" destId="{0481FAEE-071C-47F4-A6A9-A9F31A9A46D6}" srcOrd="0" destOrd="0" parTransId="{64C0F206-0CBA-45EB-B375-825CDF52989F}" sibTransId="{C488BC40-7881-4FE2-8C0A-2C283B09702B}"/>
    <dgm:cxn modelId="{31E52CFC-B296-4E50-8F2A-26F92FCF7DA7}" srcId="{0481FAEE-071C-47F4-A6A9-A9F31A9A46D6}" destId="{161CB24C-9217-4960-81D1-C78E6F17F926}" srcOrd="1" destOrd="0" parTransId="{5F6DCDC9-9225-406C-BF80-8047CADF21CF}" sibTransId="{032DED28-ABE8-4DB3-A1E9-8D9182C6E9CC}"/>
    <dgm:cxn modelId="{8BCC4545-91F1-4BF8-B11E-4A4108E97AA8}" type="presParOf" srcId="{D175B765-8A39-4941-A95B-4565B5A7E1E2}" destId="{4DD87217-5A56-4BAC-AB0B-C768D5DEB066}" srcOrd="0" destOrd="0" presId="urn:microsoft.com/office/officeart/2005/8/layout/hProcess7"/>
    <dgm:cxn modelId="{5F751400-7984-42C8-9022-70B99D2C943D}" type="presParOf" srcId="{4DD87217-5A56-4BAC-AB0B-C768D5DEB066}" destId="{39C66C9B-FAF3-4157-97E1-139300AEB8D2}" srcOrd="0" destOrd="0" presId="urn:microsoft.com/office/officeart/2005/8/layout/hProcess7"/>
    <dgm:cxn modelId="{0A807D8C-1BD3-4329-98AC-6C7F55D9BB82}" type="presParOf" srcId="{4DD87217-5A56-4BAC-AB0B-C768D5DEB066}" destId="{ADDCFDF5-1ADB-4F14-B7FC-0BE2D9B34D73}" srcOrd="1" destOrd="0" presId="urn:microsoft.com/office/officeart/2005/8/layout/hProcess7"/>
    <dgm:cxn modelId="{B480D3EA-8203-44B9-8C37-163B7ED085ED}" type="presParOf" srcId="{4DD87217-5A56-4BAC-AB0B-C768D5DEB066}" destId="{E37DB06D-CF7A-4AF5-BBCF-9077AA1C52DB}" srcOrd="2" destOrd="0" presId="urn:microsoft.com/office/officeart/2005/8/layout/hProcess7"/>
    <dgm:cxn modelId="{9510B62A-7958-45D4-A1D1-26F7C8739DDD}" type="presParOf" srcId="{D175B765-8A39-4941-A95B-4565B5A7E1E2}" destId="{B1B539B4-77FD-4675-85E2-C2814E7730FC}" srcOrd="1" destOrd="0" presId="urn:microsoft.com/office/officeart/2005/8/layout/hProcess7"/>
    <dgm:cxn modelId="{CEF7AE9F-4E3E-4840-A6B1-5221F6BB0004}" type="presParOf" srcId="{D175B765-8A39-4941-A95B-4565B5A7E1E2}" destId="{1FDAD2EF-5B3F-48F6-AEE6-FC3DF56E8490}" srcOrd="2" destOrd="0" presId="urn:microsoft.com/office/officeart/2005/8/layout/hProcess7"/>
    <dgm:cxn modelId="{98DDC0EA-536A-4B70-8E1E-ADC420E943D0}" type="presParOf" srcId="{1FDAD2EF-5B3F-48F6-AEE6-FC3DF56E8490}" destId="{3E58BCC9-30D0-4F8D-9B0D-9A2B28E9602C}" srcOrd="0" destOrd="0" presId="urn:microsoft.com/office/officeart/2005/8/layout/hProcess7"/>
    <dgm:cxn modelId="{FE57780B-C71F-4171-8F3E-3973CA3A6573}" type="presParOf" srcId="{1FDAD2EF-5B3F-48F6-AEE6-FC3DF56E8490}" destId="{80E57B9C-56EA-483B-BACE-D9E5F219FE2D}" srcOrd="1" destOrd="0" presId="urn:microsoft.com/office/officeart/2005/8/layout/hProcess7"/>
    <dgm:cxn modelId="{7D352370-41AE-42EF-8341-6DCDDCBF84DF}" type="presParOf" srcId="{1FDAD2EF-5B3F-48F6-AEE6-FC3DF56E8490}" destId="{2F1A4D1B-EE57-4E51-A25D-91C6B66CF00C}" srcOrd="2" destOrd="0" presId="urn:microsoft.com/office/officeart/2005/8/layout/hProcess7"/>
    <dgm:cxn modelId="{221B1081-C620-4355-8B6E-7B1C50C3C3F1}" type="presParOf" srcId="{D175B765-8A39-4941-A95B-4565B5A7E1E2}" destId="{6AFCF017-5163-445E-9B59-56DCAD0C4279}" srcOrd="3" destOrd="0" presId="urn:microsoft.com/office/officeart/2005/8/layout/hProcess7"/>
    <dgm:cxn modelId="{3FA95118-6B21-4C8E-9CF7-613B7C637E95}" type="presParOf" srcId="{D175B765-8A39-4941-A95B-4565B5A7E1E2}" destId="{1E711828-6ED9-467D-99A2-946D816DEE7F}" srcOrd="4" destOrd="0" presId="urn:microsoft.com/office/officeart/2005/8/layout/hProcess7"/>
    <dgm:cxn modelId="{E143D9E7-0229-4F8F-BBFD-A08E1682E3C1}" type="presParOf" srcId="{1E711828-6ED9-467D-99A2-946D816DEE7F}" destId="{71179ADD-F1C6-43CD-ADCE-875C69785653}" srcOrd="0" destOrd="0" presId="urn:microsoft.com/office/officeart/2005/8/layout/hProcess7"/>
    <dgm:cxn modelId="{006532C0-DA9C-4C26-8A1E-467CD0DC440A}" type="presParOf" srcId="{1E711828-6ED9-467D-99A2-946D816DEE7F}" destId="{B843AC9D-0F6B-4059-AE82-FF78A84CB57C}" srcOrd="1" destOrd="0" presId="urn:microsoft.com/office/officeart/2005/8/layout/hProcess7"/>
    <dgm:cxn modelId="{31EB6C69-1357-46A1-8862-97A0187F4787}" type="presParOf" srcId="{1E711828-6ED9-467D-99A2-946D816DEE7F}" destId="{AE8AE5CF-D609-4135-A284-41AEA4A224CA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936148-6E0C-421F-B465-4B2B84E76573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0481FAEE-071C-47F4-A6A9-A9F31A9A46D6}">
      <dgm:prSet phldrT="[Texto]"/>
      <dgm:spPr/>
      <dgm:t>
        <a:bodyPr/>
        <a:lstStyle/>
        <a:p>
          <a:r>
            <a:rPr lang="es-MX" dirty="0"/>
            <a:t>Oportunidades</a:t>
          </a:r>
        </a:p>
      </dgm:t>
    </dgm:pt>
    <dgm:pt modelId="{64C0F206-0CBA-45EB-B375-825CDF52989F}" type="parTrans" cxnId="{BE41A2FB-B296-4774-8069-34D57E448E0C}">
      <dgm:prSet/>
      <dgm:spPr/>
      <dgm:t>
        <a:bodyPr/>
        <a:lstStyle/>
        <a:p>
          <a:endParaRPr lang="es-MX"/>
        </a:p>
      </dgm:t>
    </dgm:pt>
    <dgm:pt modelId="{C488BC40-7881-4FE2-8C0A-2C283B09702B}" type="sibTrans" cxnId="{BE41A2FB-B296-4774-8069-34D57E448E0C}">
      <dgm:prSet/>
      <dgm:spPr/>
      <dgm:t>
        <a:bodyPr/>
        <a:lstStyle/>
        <a:p>
          <a:endParaRPr lang="es-MX"/>
        </a:p>
      </dgm:t>
    </dgm:pt>
    <dgm:pt modelId="{C36EC50E-1383-44AB-8E22-F42A8BB8B744}">
      <dgm:prSet phldrT="[Texto]" custT="1"/>
      <dgm:spPr/>
      <dgm:t>
        <a:bodyPr/>
        <a:lstStyle/>
        <a:p>
          <a:pPr algn="l"/>
          <a:r>
            <a:rPr lang="es-CO" sz="1300" dirty="0"/>
            <a:t>- Posicionamiento de la ciudad como un destino turístico, nacional e internacional</a:t>
          </a:r>
        </a:p>
        <a:p>
          <a:pPr algn="just"/>
          <a:r>
            <a:rPr lang="es-CO" sz="1300" dirty="0"/>
            <a:t>- R</a:t>
          </a:r>
          <a:r>
            <a:rPr lang="es-ES" sz="1300" dirty="0"/>
            <a:t>e</a:t>
          </a:r>
          <a:r>
            <a:rPr lang="es-CO" sz="1300" dirty="0"/>
            <a:t>novación urbana y ampliación de la oferta dotacional de servicios complementarios</a:t>
          </a:r>
        </a:p>
        <a:p>
          <a:pPr algn="just"/>
          <a:r>
            <a:rPr lang="es-CO" sz="1300" dirty="0"/>
            <a:t>- Volumen de turistas en tránsito</a:t>
          </a:r>
        </a:p>
        <a:p>
          <a:pPr algn="just"/>
          <a:r>
            <a:rPr lang="es-CO" sz="1300" dirty="0"/>
            <a:t>-Sector consolidado que genera un porcentaje importante de empleos.</a:t>
          </a:r>
        </a:p>
        <a:p>
          <a:pPr algn="just"/>
          <a:endParaRPr lang="es-MX" sz="1300" dirty="0"/>
        </a:p>
      </dgm:t>
    </dgm:pt>
    <dgm:pt modelId="{3CDD2793-278B-41FC-A2CC-8BB33113D058}" type="parTrans" cxnId="{A81CDE5A-6635-4652-AEA4-AA20507CC165}">
      <dgm:prSet/>
      <dgm:spPr/>
      <dgm:t>
        <a:bodyPr/>
        <a:lstStyle/>
        <a:p>
          <a:endParaRPr lang="es-MX"/>
        </a:p>
      </dgm:t>
    </dgm:pt>
    <dgm:pt modelId="{3A6C5FC5-71E0-4787-B2FC-2D0E7BBC005B}" type="sibTrans" cxnId="{A81CDE5A-6635-4652-AEA4-AA20507CC165}">
      <dgm:prSet/>
      <dgm:spPr/>
      <dgm:t>
        <a:bodyPr/>
        <a:lstStyle/>
        <a:p>
          <a:endParaRPr lang="es-MX"/>
        </a:p>
      </dgm:t>
    </dgm:pt>
    <dgm:pt modelId="{7631EBC2-DCE5-4A53-8904-AB496EC52CF7}">
      <dgm:prSet phldrT="[Texto]"/>
      <dgm:spPr/>
      <dgm:t>
        <a:bodyPr/>
        <a:lstStyle/>
        <a:p>
          <a:r>
            <a:rPr lang="es-MX" dirty="0"/>
            <a:t>Amenazas</a:t>
          </a:r>
        </a:p>
      </dgm:t>
    </dgm:pt>
    <dgm:pt modelId="{5059DE71-6DB8-4503-8432-A9824B5B2268}" type="parTrans" cxnId="{B3A73313-716F-49BE-9382-DCCC2B3E6CBD}">
      <dgm:prSet/>
      <dgm:spPr/>
      <dgm:t>
        <a:bodyPr/>
        <a:lstStyle/>
        <a:p>
          <a:endParaRPr lang="es-MX"/>
        </a:p>
      </dgm:t>
    </dgm:pt>
    <dgm:pt modelId="{1E2D4BBB-23B2-4EE2-B5C4-814E9ED1779B}" type="sibTrans" cxnId="{B3A73313-716F-49BE-9382-DCCC2B3E6CBD}">
      <dgm:prSet/>
      <dgm:spPr/>
      <dgm:t>
        <a:bodyPr/>
        <a:lstStyle/>
        <a:p>
          <a:endParaRPr lang="es-MX"/>
        </a:p>
      </dgm:t>
    </dgm:pt>
    <dgm:pt modelId="{602AC62C-FF78-4D0C-AF33-A7BD72D17C37}">
      <dgm:prSet phldrT="[Texto]" custT="1"/>
      <dgm:spPr/>
      <dgm:t>
        <a:bodyPr/>
        <a:lstStyle/>
        <a:p>
          <a:r>
            <a:rPr lang="es-MX" sz="1300" dirty="0"/>
            <a:t>-Cambios normativos derivados del Plan de Ordenamiento Territorial.</a:t>
          </a:r>
        </a:p>
      </dgm:t>
    </dgm:pt>
    <dgm:pt modelId="{8E3B9177-DD1E-4E6A-9495-36B846E646CF}" type="parTrans" cxnId="{C410129E-2F07-4471-90AF-9A836C8DB433}">
      <dgm:prSet/>
      <dgm:spPr/>
      <dgm:t>
        <a:bodyPr/>
        <a:lstStyle/>
        <a:p>
          <a:endParaRPr lang="es-MX"/>
        </a:p>
      </dgm:t>
    </dgm:pt>
    <dgm:pt modelId="{FA06FC22-8015-4CBF-9C0D-A1F915D71E8A}" type="sibTrans" cxnId="{C410129E-2F07-4471-90AF-9A836C8DB433}">
      <dgm:prSet/>
      <dgm:spPr/>
      <dgm:t>
        <a:bodyPr/>
        <a:lstStyle/>
        <a:p>
          <a:endParaRPr lang="es-MX"/>
        </a:p>
      </dgm:t>
    </dgm:pt>
    <dgm:pt modelId="{7CD2FABB-E07E-46D9-BD9F-CCFD45805F6F}">
      <dgm:prSet custT="1"/>
      <dgm:spPr/>
      <dgm:t>
        <a:bodyPr/>
        <a:lstStyle/>
        <a:p>
          <a:r>
            <a:rPr lang="es-MX" sz="1300" dirty="0"/>
            <a:t>-Establecimientos que no cumplen con la reglamentación del sector (ingreso menores, licor adulterado ,nivel de ruido, horarios, proximidad a centros de formación, entre otros)</a:t>
          </a:r>
        </a:p>
      </dgm:t>
    </dgm:pt>
    <dgm:pt modelId="{76596495-13E1-4828-98D1-3761E5CF7F89}" type="parTrans" cxnId="{A897607F-27FD-4DE9-9ED8-6D142E724AB7}">
      <dgm:prSet/>
      <dgm:spPr/>
      <dgm:t>
        <a:bodyPr/>
        <a:lstStyle/>
        <a:p>
          <a:endParaRPr lang="es-MX"/>
        </a:p>
      </dgm:t>
    </dgm:pt>
    <dgm:pt modelId="{583C4206-C77A-4219-823E-7FF7EAE77BB5}" type="sibTrans" cxnId="{A897607F-27FD-4DE9-9ED8-6D142E724AB7}">
      <dgm:prSet/>
      <dgm:spPr/>
      <dgm:t>
        <a:bodyPr/>
        <a:lstStyle/>
        <a:p>
          <a:endParaRPr lang="es-MX"/>
        </a:p>
      </dgm:t>
    </dgm:pt>
    <dgm:pt modelId="{7725611B-9AC8-46CC-BAA2-F29B970A17D4}">
      <dgm:prSet custT="1"/>
      <dgm:spPr/>
      <dgm:t>
        <a:bodyPr/>
        <a:lstStyle/>
        <a:p>
          <a:r>
            <a:rPr lang="es-MX" sz="1300" dirty="0"/>
            <a:t>-Modificación del regimen tributario</a:t>
          </a:r>
        </a:p>
      </dgm:t>
    </dgm:pt>
    <dgm:pt modelId="{AC0C765B-E556-4BB9-9C52-3C28940BCEFD}" type="parTrans" cxnId="{8B848E36-727D-478B-B0FC-4E2F12BB9267}">
      <dgm:prSet/>
      <dgm:spPr/>
      <dgm:t>
        <a:bodyPr/>
        <a:lstStyle/>
        <a:p>
          <a:endParaRPr lang="es-MX"/>
        </a:p>
      </dgm:t>
    </dgm:pt>
    <dgm:pt modelId="{8D96AF27-2BF6-4469-8EEE-108ED94C21D3}" type="sibTrans" cxnId="{8B848E36-727D-478B-B0FC-4E2F12BB9267}">
      <dgm:prSet/>
      <dgm:spPr/>
      <dgm:t>
        <a:bodyPr/>
        <a:lstStyle/>
        <a:p>
          <a:endParaRPr lang="es-MX"/>
        </a:p>
      </dgm:t>
    </dgm:pt>
    <dgm:pt modelId="{B575BF91-CD0E-4461-AD2B-BAE49A786F04}">
      <dgm:prSet custT="1"/>
      <dgm:spPr/>
      <dgm:t>
        <a:bodyPr/>
        <a:lstStyle/>
        <a:p>
          <a:r>
            <a:rPr lang="es-MX" sz="1300" dirty="0"/>
            <a:t>-Dificultades de acceso al sector financiero que impactan negativamente el emprendimiento en el sector</a:t>
          </a:r>
        </a:p>
        <a:p>
          <a:r>
            <a:rPr lang="es-MX" sz="1300" dirty="0"/>
            <a:t>-</a:t>
          </a:r>
          <a:r>
            <a:rPr lang="es-ES" sz="1300" noProof="0" dirty="0"/>
            <a:t>Posicionamiento e inversión pública de otras ciudades como destino </a:t>
          </a:r>
          <a:r>
            <a:rPr lang="es-ES" sz="1300" noProof="0"/>
            <a:t>turistico.</a:t>
          </a:r>
          <a:endParaRPr lang="es-ES" sz="1300" noProof="0" dirty="0"/>
        </a:p>
      </dgm:t>
    </dgm:pt>
    <dgm:pt modelId="{1C674806-ABC5-4FF9-A059-5A8978BF6AD0}" type="parTrans" cxnId="{D6A44608-DEDD-4381-919A-0BF7CC10C7A0}">
      <dgm:prSet/>
      <dgm:spPr/>
      <dgm:t>
        <a:bodyPr/>
        <a:lstStyle/>
        <a:p>
          <a:endParaRPr lang="es-MX"/>
        </a:p>
      </dgm:t>
    </dgm:pt>
    <dgm:pt modelId="{8E5CB12E-EFB9-45B5-A31B-57AD4A6583DF}" type="sibTrans" cxnId="{D6A44608-DEDD-4381-919A-0BF7CC10C7A0}">
      <dgm:prSet/>
      <dgm:spPr/>
      <dgm:t>
        <a:bodyPr/>
        <a:lstStyle/>
        <a:p>
          <a:endParaRPr lang="es-MX"/>
        </a:p>
      </dgm:t>
    </dgm:pt>
    <dgm:pt modelId="{4EC9079F-E69D-4CB6-B53D-CFA74AD917E3}">
      <dgm:prSet/>
      <dgm:spPr/>
      <dgm:t>
        <a:bodyPr/>
        <a:lstStyle/>
        <a:p>
          <a:endParaRPr lang="es-MX" sz="1500" dirty="0"/>
        </a:p>
      </dgm:t>
    </dgm:pt>
    <dgm:pt modelId="{E9131373-68F9-47CD-B52F-A2690A7AC405}" type="parTrans" cxnId="{916BD4B5-EC2D-471F-9A6E-325868025381}">
      <dgm:prSet/>
      <dgm:spPr/>
      <dgm:t>
        <a:bodyPr/>
        <a:lstStyle/>
        <a:p>
          <a:endParaRPr lang="es-MX"/>
        </a:p>
      </dgm:t>
    </dgm:pt>
    <dgm:pt modelId="{9A605A6A-4F4B-4A28-882D-F558130A3E7B}" type="sibTrans" cxnId="{916BD4B5-EC2D-471F-9A6E-325868025381}">
      <dgm:prSet/>
      <dgm:spPr/>
      <dgm:t>
        <a:bodyPr/>
        <a:lstStyle/>
        <a:p>
          <a:endParaRPr lang="es-MX"/>
        </a:p>
      </dgm:t>
    </dgm:pt>
    <dgm:pt modelId="{B00C6452-DBB9-1A4E-925B-1663910C1BBA}">
      <dgm:prSet custT="1"/>
      <dgm:spPr/>
      <dgm:t>
        <a:bodyPr/>
        <a:lstStyle/>
        <a:p>
          <a:r>
            <a:rPr lang="es-ES" sz="1300" noProof="0" dirty="0"/>
            <a:t>-Externalidades negativas asociadas a la actividad (Deterioro del espacio público, tendencia al aumento de acciones violentas y consumo de sustancias psicoactivas en el entorno de las aglomeraciones, entre otros)</a:t>
          </a:r>
        </a:p>
      </dgm:t>
    </dgm:pt>
    <dgm:pt modelId="{FD53AD1F-6552-9B49-81B4-48A6776332E7}" type="parTrans" cxnId="{FEE9D156-629A-D247-B600-F1017042F844}">
      <dgm:prSet/>
      <dgm:spPr/>
      <dgm:t>
        <a:bodyPr/>
        <a:lstStyle/>
        <a:p>
          <a:endParaRPr lang="es-ES"/>
        </a:p>
      </dgm:t>
    </dgm:pt>
    <dgm:pt modelId="{9CFB3D6E-7443-2546-8624-F64B482A2F82}" type="sibTrans" cxnId="{FEE9D156-629A-D247-B600-F1017042F844}">
      <dgm:prSet/>
      <dgm:spPr/>
      <dgm:t>
        <a:bodyPr/>
        <a:lstStyle/>
        <a:p>
          <a:endParaRPr lang="es-ES"/>
        </a:p>
      </dgm:t>
    </dgm:pt>
    <dgm:pt modelId="{302DA319-32A9-B542-9603-86A6667D6021}">
      <dgm:prSet custT="1"/>
      <dgm:spPr/>
      <dgm:t>
        <a:bodyPr/>
        <a:lstStyle/>
        <a:p>
          <a:endParaRPr lang="es-MX" sz="1300" dirty="0"/>
        </a:p>
      </dgm:t>
    </dgm:pt>
    <dgm:pt modelId="{B2F3BF05-CB87-B64B-B35F-C0AE6F5EE168}" type="parTrans" cxnId="{E8B8483A-8823-5B48-8C15-3950C4CD58D8}">
      <dgm:prSet/>
      <dgm:spPr/>
    </dgm:pt>
    <dgm:pt modelId="{8BD3BB04-7320-3440-B53F-9C1052A1C33C}" type="sibTrans" cxnId="{E8B8483A-8823-5B48-8C15-3950C4CD58D8}">
      <dgm:prSet/>
      <dgm:spPr/>
    </dgm:pt>
    <dgm:pt modelId="{D175B765-8A39-4941-A95B-4565B5A7E1E2}" type="pres">
      <dgm:prSet presAssocID="{C9936148-6E0C-421F-B465-4B2B84E76573}" presName="Name0" presStyleCnt="0">
        <dgm:presLayoutVars>
          <dgm:dir/>
          <dgm:animLvl val="lvl"/>
          <dgm:resizeHandles val="exact"/>
        </dgm:presLayoutVars>
      </dgm:prSet>
      <dgm:spPr/>
    </dgm:pt>
    <dgm:pt modelId="{4DD87217-5A56-4BAC-AB0B-C768D5DEB066}" type="pres">
      <dgm:prSet presAssocID="{0481FAEE-071C-47F4-A6A9-A9F31A9A46D6}" presName="compositeNode" presStyleCnt="0">
        <dgm:presLayoutVars>
          <dgm:bulletEnabled val="1"/>
        </dgm:presLayoutVars>
      </dgm:prSet>
      <dgm:spPr/>
    </dgm:pt>
    <dgm:pt modelId="{39C66C9B-FAF3-4157-97E1-139300AEB8D2}" type="pres">
      <dgm:prSet presAssocID="{0481FAEE-071C-47F4-A6A9-A9F31A9A46D6}" presName="bgRect" presStyleLbl="node1" presStyleIdx="0" presStyleCnt="2"/>
      <dgm:spPr/>
    </dgm:pt>
    <dgm:pt modelId="{ADDCFDF5-1ADB-4F14-B7FC-0BE2D9B34D73}" type="pres">
      <dgm:prSet presAssocID="{0481FAEE-071C-47F4-A6A9-A9F31A9A46D6}" presName="parentNode" presStyleLbl="node1" presStyleIdx="0" presStyleCnt="2">
        <dgm:presLayoutVars>
          <dgm:chMax val="0"/>
          <dgm:bulletEnabled val="1"/>
        </dgm:presLayoutVars>
      </dgm:prSet>
      <dgm:spPr/>
    </dgm:pt>
    <dgm:pt modelId="{E37DB06D-CF7A-4AF5-BBCF-9077AA1C52DB}" type="pres">
      <dgm:prSet presAssocID="{0481FAEE-071C-47F4-A6A9-A9F31A9A46D6}" presName="childNode" presStyleLbl="node1" presStyleIdx="0" presStyleCnt="2">
        <dgm:presLayoutVars>
          <dgm:bulletEnabled val="1"/>
        </dgm:presLayoutVars>
      </dgm:prSet>
      <dgm:spPr/>
    </dgm:pt>
    <dgm:pt modelId="{B1B539B4-77FD-4675-85E2-C2814E7730FC}" type="pres">
      <dgm:prSet presAssocID="{C488BC40-7881-4FE2-8C0A-2C283B09702B}" presName="hSp" presStyleCnt="0"/>
      <dgm:spPr/>
    </dgm:pt>
    <dgm:pt modelId="{1FDAD2EF-5B3F-48F6-AEE6-FC3DF56E8490}" type="pres">
      <dgm:prSet presAssocID="{C488BC40-7881-4FE2-8C0A-2C283B09702B}" presName="vProcSp" presStyleCnt="0"/>
      <dgm:spPr/>
    </dgm:pt>
    <dgm:pt modelId="{3E58BCC9-30D0-4F8D-9B0D-9A2B28E9602C}" type="pres">
      <dgm:prSet presAssocID="{C488BC40-7881-4FE2-8C0A-2C283B09702B}" presName="vSp1" presStyleCnt="0"/>
      <dgm:spPr/>
    </dgm:pt>
    <dgm:pt modelId="{80E57B9C-56EA-483B-BACE-D9E5F219FE2D}" type="pres">
      <dgm:prSet presAssocID="{C488BC40-7881-4FE2-8C0A-2C283B09702B}" presName="simulatedConn" presStyleLbl="solidFgAcc1" presStyleIdx="0" presStyleCnt="1"/>
      <dgm:spPr/>
    </dgm:pt>
    <dgm:pt modelId="{2F1A4D1B-EE57-4E51-A25D-91C6B66CF00C}" type="pres">
      <dgm:prSet presAssocID="{C488BC40-7881-4FE2-8C0A-2C283B09702B}" presName="vSp2" presStyleCnt="0"/>
      <dgm:spPr/>
    </dgm:pt>
    <dgm:pt modelId="{6AFCF017-5163-445E-9B59-56DCAD0C4279}" type="pres">
      <dgm:prSet presAssocID="{C488BC40-7881-4FE2-8C0A-2C283B09702B}" presName="sibTrans" presStyleCnt="0"/>
      <dgm:spPr/>
    </dgm:pt>
    <dgm:pt modelId="{1E711828-6ED9-467D-99A2-946D816DEE7F}" type="pres">
      <dgm:prSet presAssocID="{7631EBC2-DCE5-4A53-8904-AB496EC52CF7}" presName="compositeNode" presStyleCnt="0">
        <dgm:presLayoutVars>
          <dgm:bulletEnabled val="1"/>
        </dgm:presLayoutVars>
      </dgm:prSet>
      <dgm:spPr/>
    </dgm:pt>
    <dgm:pt modelId="{71179ADD-F1C6-43CD-ADCE-875C69785653}" type="pres">
      <dgm:prSet presAssocID="{7631EBC2-DCE5-4A53-8904-AB496EC52CF7}" presName="bgRect" presStyleLbl="node1" presStyleIdx="1" presStyleCnt="2"/>
      <dgm:spPr/>
    </dgm:pt>
    <dgm:pt modelId="{B843AC9D-0F6B-4059-AE82-FF78A84CB57C}" type="pres">
      <dgm:prSet presAssocID="{7631EBC2-DCE5-4A53-8904-AB496EC52CF7}" presName="parentNode" presStyleLbl="node1" presStyleIdx="1" presStyleCnt="2">
        <dgm:presLayoutVars>
          <dgm:chMax val="0"/>
          <dgm:bulletEnabled val="1"/>
        </dgm:presLayoutVars>
      </dgm:prSet>
      <dgm:spPr/>
    </dgm:pt>
    <dgm:pt modelId="{AE8AE5CF-D609-4135-A284-41AEA4A224CA}" type="pres">
      <dgm:prSet presAssocID="{7631EBC2-DCE5-4A53-8904-AB496EC52CF7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3CD46D03-0413-41B1-AD4E-053570FDBE9E}" type="presOf" srcId="{7631EBC2-DCE5-4A53-8904-AB496EC52CF7}" destId="{71179ADD-F1C6-43CD-ADCE-875C69785653}" srcOrd="0" destOrd="0" presId="urn:microsoft.com/office/officeart/2005/8/layout/hProcess7"/>
    <dgm:cxn modelId="{D6A44608-DEDD-4381-919A-0BF7CC10C7A0}" srcId="{7631EBC2-DCE5-4A53-8904-AB496EC52CF7}" destId="{B575BF91-CD0E-4461-AD2B-BAE49A786F04}" srcOrd="3" destOrd="0" parTransId="{1C674806-ABC5-4FF9-A059-5A8978BF6AD0}" sibTransId="{8E5CB12E-EFB9-45B5-A31B-57AD4A6583DF}"/>
    <dgm:cxn modelId="{B3A73313-716F-49BE-9382-DCCC2B3E6CBD}" srcId="{C9936148-6E0C-421F-B465-4B2B84E76573}" destId="{7631EBC2-DCE5-4A53-8904-AB496EC52CF7}" srcOrd="1" destOrd="0" parTransId="{5059DE71-6DB8-4503-8432-A9824B5B2268}" sibTransId="{1E2D4BBB-23B2-4EE2-B5C4-814E9ED1779B}"/>
    <dgm:cxn modelId="{8B848E36-727D-478B-B0FC-4E2F12BB9267}" srcId="{7631EBC2-DCE5-4A53-8904-AB496EC52CF7}" destId="{7725611B-9AC8-46CC-BAA2-F29B970A17D4}" srcOrd="2" destOrd="0" parTransId="{AC0C765B-E556-4BB9-9C52-3C28940BCEFD}" sibTransId="{8D96AF27-2BF6-4469-8EEE-108ED94C21D3}"/>
    <dgm:cxn modelId="{B282363A-26B8-794B-AD21-FC7BE792F18A}" type="presOf" srcId="{B00C6452-DBB9-1A4E-925B-1663910C1BBA}" destId="{AE8AE5CF-D609-4135-A284-41AEA4A224CA}" srcOrd="0" destOrd="4" presId="urn:microsoft.com/office/officeart/2005/8/layout/hProcess7"/>
    <dgm:cxn modelId="{E8B8483A-8823-5B48-8C15-3950C4CD58D8}" srcId="{7631EBC2-DCE5-4A53-8904-AB496EC52CF7}" destId="{302DA319-32A9-B542-9603-86A6667D6021}" srcOrd="5" destOrd="0" parTransId="{B2F3BF05-CB87-B64B-B35F-C0AE6F5EE168}" sibTransId="{8BD3BB04-7320-3440-B53F-9C1052A1C33C}"/>
    <dgm:cxn modelId="{146CBD41-858A-2644-A8B6-BCC56CCD3D54}" type="presOf" srcId="{302DA319-32A9-B542-9603-86A6667D6021}" destId="{AE8AE5CF-D609-4135-A284-41AEA4A224CA}" srcOrd="0" destOrd="5" presId="urn:microsoft.com/office/officeart/2005/8/layout/hProcess7"/>
    <dgm:cxn modelId="{5CE25242-02D1-4868-B985-4727CF71F199}" type="presOf" srcId="{602AC62C-FF78-4D0C-AF33-A7BD72D17C37}" destId="{AE8AE5CF-D609-4135-A284-41AEA4A224CA}" srcOrd="0" destOrd="0" presId="urn:microsoft.com/office/officeart/2005/8/layout/hProcess7"/>
    <dgm:cxn modelId="{55808A49-ADEC-4E82-87F6-DB25603420D2}" type="presOf" srcId="{0481FAEE-071C-47F4-A6A9-A9F31A9A46D6}" destId="{39C66C9B-FAF3-4157-97E1-139300AEB8D2}" srcOrd="0" destOrd="0" presId="urn:microsoft.com/office/officeart/2005/8/layout/hProcess7"/>
    <dgm:cxn modelId="{0F179E4C-1782-46EA-8679-15671204FA62}" type="presOf" srcId="{7631EBC2-DCE5-4A53-8904-AB496EC52CF7}" destId="{B843AC9D-0F6B-4059-AE82-FF78A84CB57C}" srcOrd="1" destOrd="0" presId="urn:microsoft.com/office/officeart/2005/8/layout/hProcess7"/>
    <dgm:cxn modelId="{FEE9D156-629A-D247-B600-F1017042F844}" srcId="{7631EBC2-DCE5-4A53-8904-AB496EC52CF7}" destId="{B00C6452-DBB9-1A4E-925B-1663910C1BBA}" srcOrd="4" destOrd="0" parTransId="{FD53AD1F-6552-9B49-81B4-48A6776332E7}" sibTransId="{9CFB3D6E-7443-2546-8624-F64B482A2F82}"/>
    <dgm:cxn modelId="{A81CDE5A-6635-4652-AEA4-AA20507CC165}" srcId="{0481FAEE-071C-47F4-A6A9-A9F31A9A46D6}" destId="{C36EC50E-1383-44AB-8E22-F42A8BB8B744}" srcOrd="0" destOrd="0" parTransId="{3CDD2793-278B-41FC-A2CC-8BB33113D058}" sibTransId="{3A6C5FC5-71E0-4787-B2FC-2D0E7BBC005B}"/>
    <dgm:cxn modelId="{A897607F-27FD-4DE9-9ED8-6D142E724AB7}" srcId="{7631EBC2-DCE5-4A53-8904-AB496EC52CF7}" destId="{7CD2FABB-E07E-46D9-BD9F-CCFD45805F6F}" srcOrd="1" destOrd="0" parTransId="{76596495-13E1-4828-98D1-3761E5CF7F89}" sibTransId="{583C4206-C77A-4219-823E-7FF7EAE77BB5}"/>
    <dgm:cxn modelId="{7CC5F682-FD27-4AFE-B990-EB88AEB8AD57}" type="presOf" srcId="{0481FAEE-071C-47F4-A6A9-A9F31A9A46D6}" destId="{ADDCFDF5-1ADB-4F14-B7FC-0BE2D9B34D73}" srcOrd="1" destOrd="0" presId="urn:microsoft.com/office/officeart/2005/8/layout/hProcess7"/>
    <dgm:cxn modelId="{AF873D83-35F0-4B0B-B914-83039CB0F3FE}" type="presOf" srcId="{7CD2FABB-E07E-46D9-BD9F-CCFD45805F6F}" destId="{AE8AE5CF-D609-4135-A284-41AEA4A224CA}" srcOrd="0" destOrd="1" presId="urn:microsoft.com/office/officeart/2005/8/layout/hProcess7"/>
    <dgm:cxn modelId="{2B498F93-4A26-43B1-9852-08DC4DEBC810}" type="presOf" srcId="{C36EC50E-1383-44AB-8E22-F42A8BB8B744}" destId="{E37DB06D-CF7A-4AF5-BBCF-9077AA1C52DB}" srcOrd="0" destOrd="0" presId="urn:microsoft.com/office/officeart/2005/8/layout/hProcess7"/>
    <dgm:cxn modelId="{C410129E-2F07-4471-90AF-9A836C8DB433}" srcId="{7631EBC2-DCE5-4A53-8904-AB496EC52CF7}" destId="{602AC62C-FF78-4D0C-AF33-A7BD72D17C37}" srcOrd="0" destOrd="0" parTransId="{8E3B9177-DD1E-4E6A-9495-36B846E646CF}" sibTransId="{FA06FC22-8015-4CBF-9C0D-A1F915D71E8A}"/>
    <dgm:cxn modelId="{76C6179F-0FD9-4720-ADCD-48CEB98EB90B}" type="presOf" srcId="{7725611B-9AC8-46CC-BAA2-F29B970A17D4}" destId="{AE8AE5CF-D609-4135-A284-41AEA4A224CA}" srcOrd="0" destOrd="2" presId="urn:microsoft.com/office/officeart/2005/8/layout/hProcess7"/>
    <dgm:cxn modelId="{9D00A8A5-8246-4871-90D2-B07275E42D65}" type="presOf" srcId="{B575BF91-CD0E-4461-AD2B-BAE49A786F04}" destId="{AE8AE5CF-D609-4135-A284-41AEA4A224CA}" srcOrd="0" destOrd="3" presId="urn:microsoft.com/office/officeart/2005/8/layout/hProcess7"/>
    <dgm:cxn modelId="{916BD4B5-EC2D-471F-9A6E-325868025381}" srcId="{7631EBC2-DCE5-4A53-8904-AB496EC52CF7}" destId="{4EC9079F-E69D-4CB6-B53D-CFA74AD917E3}" srcOrd="6" destOrd="0" parTransId="{E9131373-68F9-47CD-B52F-A2690A7AC405}" sibTransId="{9A605A6A-4F4B-4A28-882D-F558130A3E7B}"/>
    <dgm:cxn modelId="{9CD999ED-1803-4750-92DB-168B57BFEADB}" type="presOf" srcId="{4EC9079F-E69D-4CB6-B53D-CFA74AD917E3}" destId="{AE8AE5CF-D609-4135-A284-41AEA4A224CA}" srcOrd="0" destOrd="6" presId="urn:microsoft.com/office/officeart/2005/8/layout/hProcess7"/>
    <dgm:cxn modelId="{D7993CF2-ABD9-4C86-8735-CA47B0D51905}" type="presOf" srcId="{C9936148-6E0C-421F-B465-4B2B84E76573}" destId="{D175B765-8A39-4941-A95B-4565B5A7E1E2}" srcOrd="0" destOrd="0" presId="urn:microsoft.com/office/officeart/2005/8/layout/hProcess7"/>
    <dgm:cxn modelId="{BE41A2FB-B296-4774-8069-34D57E448E0C}" srcId="{C9936148-6E0C-421F-B465-4B2B84E76573}" destId="{0481FAEE-071C-47F4-A6A9-A9F31A9A46D6}" srcOrd="0" destOrd="0" parTransId="{64C0F206-0CBA-45EB-B375-825CDF52989F}" sibTransId="{C488BC40-7881-4FE2-8C0A-2C283B09702B}"/>
    <dgm:cxn modelId="{87599241-1BC2-4DC9-B3B2-3E631666D455}" type="presParOf" srcId="{D175B765-8A39-4941-A95B-4565B5A7E1E2}" destId="{4DD87217-5A56-4BAC-AB0B-C768D5DEB066}" srcOrd="0" destOrd="0" presId="urn:microsoft.com/office/officeart/2005/8/layout/hProcess7"/>
    <dgm:cxn modelId="{75BA072F-77B2-4FDD-8AAF-934AFA57D305}" type="presParOf" srcId="{4DD87217-5A56-4BAC-AB0B-C768D5DEB066}" destId="{39C66C9B-FAF3-4157-97E1-139300AEB8D2}" srcOrd="0" destOrd="0" presId="urn:microsoft.com/office/officeart/2005/8/layout/hProcess7"/>
    <dgm:cxn modelId="{6C63AEC5-1F0D-4963-9D7C-9CFB20F1D775}" type="presParOf" srcId="{4DD87217-5A56-4BAC-AB0B-C768D5DEB066}" destId="{ADDCFDF5-1ADB-4F14-B7FC-0BE2D9B34D73}" srcOrd="1" destOrd="0" presId="urn:microsoft.com/office/officeart/2005/8/layout/hProcess7"/>
    <dgm:cxn modelId="{1B07FA25-B66B-4450-A216-D96F14EF575D}" type="presParOf" srcId="{4DD87217-5A56-4BAC-AB0B-C768D5DEB066}" destId="{E37DB06D-CF7A-4AF5-BBCF-9077AA1C52DB}" srcOrd="2" destOrd="0" presId="urn:microsoft.com/office/officeart/2005/8/layout/hProcess7"/>
    <dgm:cxn modelId="{250CCE20-DA7E-4BA7-812B-86C105A98360}" type="presParOf" srcId="{D175B765-8A39-4941-A95B-4565B5A7E1E2}" destId="{B1B539B4-77FD-4675-85E2-C2814E7730FC}" srcOrd="1" destOrd="0" presId="urn:microsoft.com/office/officeart/2005/8/layout/hProcess7"/>
    <dgm:cxn modelId="{76827F82-E087-4951-8932-C44B0B32CC4B}" type="presParOf" srcId="{D175B765-8A39-4941-A95B-4565B5A7E1E2}" destId="{1FDAD2EF-5B3F-48F6-AEE6-FC3DF56E8490}" srcOrd="2" destOrd="0" presId="urn:microsoft.com/office/officeart/2005/8/layout/hProcess7"/>
    <dgm:cxn modelId="{48F26259-65F5-4F94-A029-10A1B07A9348}" type="presParOf" srcId="{1FDAD2EF-5B3F-48F6-AEE6-FC3DF56E8490}" destId="{3E58BCC9-30D0-4F8D-9B0D-9A2B28E9602C}" srcOrd="0" destOrd="0" presId="urn:microsoft.com/office/officeart/2005/8/layout/hProcess7"/>
    <dgm:cxn modelId="{97A8C612-69DE-431D-BCA2-3828000BB30A}" type="presParOf" srcId="{1FDAD2EF-5B3F-48F6-AEE6-FC3DF56E8490}" destId="{80E57B9C-56EA-483B-BACE-D9E5F219FE2D}" srcOrd="1" destOrd="0" presId="urn:microsoft.com/office/officeart/2005/8/layout/hProcess7"/>
    <dgm:cxn modelId="{8F15632C-863A-4BB3-8D23-F6DFBFAD1299}" type="presParOf" srcId="{1FDAD2EF-5B3F-48F6-AEE6-FC3DF56E8490}" destId="{2F1A4D1B-EE57-4E51-A25D-91C6B66CF00C}" srcOrd="2" destOrd="0" presId="urn:microsoft.com/office/officeart/2005/8/layout/hProcess7"/>
    <dgm:cxn modelId="{A9936322-4C41-4B6A-AE03-88B13E0E7CB9}" type="presParOf" srcId="{D175B765-8A39-4941-A95B-4565B5A7E1E2}" destId="{6AFCF017-5163-445E-9B59-56DCAD0C4279}" srcOrd="3" destOrd="0" presId="urn:microsoft.com/office/officeart/2005/8/layout/hProcess7"/>
    <dgm:cxn modelId="{267F69FC-026B-409A-A3BC-4797182B7FDD}" type="presParOf" srcId="{D175B765-8A39-4941-A95B-4565B5A7E1E2}" destId="{1E711828-6ED9-467D-99A2-946D816DEE7F}" srcOrd="4" destOrd="0" presId="urn:microsoft.com/office/officeart/2005/8/layout/hProcess7"/>
    <dgm:cxn modelId="{5056DD68-7467-4C63-86D8-1312A320C7C1}" type="presParOf" srcId="{1E711828-6ED9-467D-99A2-946D816DEE7F}" destId="{71179ADD-F1C6-43CD-ADCE-875C69785653}" srcOrd="0" destOrd="0" presId="urn:microsoft.com/office/officeart/2005/8/layout/hProcess7"/>
    <dgm:cxn modelId="{EBE0EFED-9F29-4BBF-9D36-9A80A98BCDFF}" type="presParOf" srcId="{1E711828-6ED9-467D-99A2-946D816DEE7F}" destId="{B843AC9D-0F6B-4059-AE82-FF78A84CB57C}" srcOrd="1" destOrd="0" presId="urn:microsoft.com/office/officeart/2005/8/layout/hProcess7"/>
    <dgm:cxn modelId="{5107CA9D-0640-4C1B-9163-92776DF3753C}" type="presParOf" srcId="{1E711828-6ED9-467D-99A2-946D816DEE7F}" destId="{AE8AE5CF-D609-4135-A284-41AEA4A224CA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C66C9B-FAF3-4157-97E1-139300AEB8D2}">
      <dsp:nvSpPr>
        <dsp:cNvPr id="0" name=""/>
        <dsp:cNvSpPr/>
      </dsp:nvSpPr>
      <dsp:spPr>
        <a:xfrm>
          <a:off x="1486" y="0"/>
          <a:ext cx="3784709" cy="3852065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47447" rIns="191135" bIns="0" numCol="1" spcCol="1270" anchor="t" anchorCtr="0">
          <a:noAutofit/>
        </a:bodyPr>
        <a:lstStyle/>
        <a:p>
          <a:pPr marL="0" lvl="0" indent="0" algn="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300" kern="1200" dirty="0"/>
            <a:t>Fortalezas</a:t>
          </a:r>
        </a:p>
      </dsp:txBody>
      <dsp:txXfrm rot="16200000">
        <a:off x="-1199389" y="1200875"/>
        <a:ext cx="3158693" cy="756941"/>
      </dsp:txXfrm>
    </dsp:sp>
    <dsp:sp modelId="{E37DB06D-CF7A-4AF5-BBCF-9077AA1C52DB}">
      <dsp:nvSpPr>
        <dsp:cNvPr id="0" name=""/>
        <dsp:cNvSpPr/>
      </dsp:nvSpPr>
      <dsp:spPr>
        <a:xfrm>
          <a:off x="758427" y="0"/>
          <a:ext cx="2819608" cy="385206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1148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-Aglomeraciones de establecimientos de rumba distribuidos en toda la ciudad y con facilidad de acceso, favoreciendo el aprovisionamiento.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-Riqueza y diversidad de comunidades y diferentes tradiciones culturales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-Variedad de géneros musicales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-Tres aglomeraciones de rumba de la ciudad se destacan por su dotación de servicios complementarios asociados a la actividad (Zona Rosa, La 93 y Zona T).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-Amplia oferta hotelera y de restaurantes.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-Mayor poder adquisitivo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-Bares para todos los presupuestos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kern="1200" dirty="0"/>
            <a:t>-A pesar de ser una ciudad de clima frio, Bogotá dedica más tiempo al baile que otras regiones del país.</a:t>
          </a:r>
          <a:endParaRPr lang="es-MX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200" kern="1200" dirty="0"/>
        </a:p>
      </dsp:txBody>
      <dsp:txXfrm>
        <a:off x="758427" y="0"/>
        <a:ext cx="2819608" cy="3852065"/>
      </dsp:txXfrm>
    </dsp:sp>
    <dsp:sp modelId="{71179ADD-F1C6-43CD-ADCE-875C69785653}">
      <dsp:nvSpPr>
        <dsp:cNvPr id="0" name=""/>
        <dsp:cNvSpPr/>
      </dsp:nvSpPr>
      <dsp:spPr>
        <a:xfrm>
          <a:off x="3918660" y="0"/>
          <a:ext cx="3784709" cy="3852065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47447" rIns="191135" bIns="0" numCol="1" spcCol="1270" anchor="t" anchorCtr="0">
          <a:noAutofit/>
        </a:bodyPr>
        <a:lstStyle/>
        <a:p>
          <a:pPr marL="0" lvl="0" indent="0" algn="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300" kern="1200" dirty="0"/>
            <a:t>Debilidades</a:t>
          </a:r>
        </a:p>
      </dsp:txBody>
      <dsp:txXfrm rot="16200000">
        <a:off x="2717784" y="1200875"/>
        <a:ext cx="3158693" cy="756941"/>
      </dsp:txXfrm>
    </dsp:sp>
    <dsp:sp modelId="{80E57B9C-56EA-483B-BACE-D9E5F219FE2D}">
      <dsp:nvSpPr>
        <dsp:cNvPr id="0" name=""/>
        <dsp:cNvSpPr/>
      </dsp:nvSpPr>
      <dsp:spPr>
        <a:xfrm rot="5400000">
          <a:off x="3654577" y="3017892"/>
          <a:ext cx="566013" cy="56770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8AE5CF-D609-4135-A284-41AEA4A224CA}">
      <dsp:nvSpPr>
        <dsp:cNvPr id="0" name=""/>
        <dsp:cNvSpPr/>
      </dsp:nvSpPr>
      <dsp:spPr>
        <a:xfrm>
          <a:off x="4675602" y="0"/>
          <a:ext cx="2819608" cy="385206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1148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-Desarrollo desigual de los servicios complementarios y dotacionales en las zonas de aglomeración.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/>
            <a:t>-Seguridad y percepción de seguridad.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-Falta de homogeneidad en la implementación de acciones conducentes al logro de entornos seguros en las aglomeraciones de rumba.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/>
            <a:t>-Disponibilidad de transporte público en la noche.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200" kern="1200" dirty="0"/>
        </a:p>
      </dsp:txBody>
      <dsp:txXfrm>
        <a:off x="4675602" y="0"/>
        <a:ext cx="2819608" cy="38520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C66C9B-FAF3-4157-97E1-139300AEB8D2}">
      <dsp:nvSpPr>
        <dsp:cNvPr id="0" name=""/>
        <dsp:cNvSpPr/>
      </dsp:nvSpPr>
      <dsp:spPr>
        <a:xfrm>
          <a:off x="1486" y="0"/>
          <a:ext cx="3784709" cy="3852065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0302" rIns="168910" bIns="0" numCol="1" spcCol="1270" anchor="t" anchorCtr="0">
          <a:noAutofit/>
        </a:bodyPr>
        <a:lstStyle/>
        <a:p>
          <a:pPr marL="0" lvl="0" indent="0" algn="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800" kern="1200" dirty="0"/>
            <a:t>Oportunidades</a:t>
          </a:r>
        </a:p>
      </dsp:txBody>
      <dsp:txXfrm rot="16200000">
        <a:off x="-1199389" y="1200875"/>
        <a:ext cx="3158693" cy="756941"/>
      </dsp:txXfrm>
    </dsp:sp>
    <dsp:sp modelId="{E37DB06D-CF7A-4AF5-BBCF-9077AA1C52DB}">
      <dsp:nvSpPr>
        <dsp:cNvPr id="0" name=""/>
        <dsp:cNvSpPr/>
      </dsp:nvSpPr>
      <dsp:spPr>
        <a:xfrm>
          <a:off x="758427" y="0"/>
          <a:ext cx="2819608" cy="385206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577" rIns="0" bIns="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300" kern="1200" dirty="0"/>
            <a:t>- Posicionamiento de la ciudad como un destino turístico, nacional e internacional</a:t>
          </a:r>
        </a:p>
        <a:p>
          <a:pPr marL="0" lvl="0" indent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300" kern="1200" dirty="0"/>
            <a:t>- R</a:t>
          </a:r>
          <a:r>
            <a:rPr lang="es-ES" sz="1300" kern="1200" dirty="0"/>
            <a:t>e</a:t>
          </a:r>
          <a:r>
            <a:rPr lang="es-CO" sz="1300" kern="1200" dirty="0"/>
            <a:t>novación urbana y ampliación de la oferta dotacional de servicios complementarios</a:t>
          </a:r>
        </a:p>
        <a:p>
          <a:pPr marL="0" lvl="0" indent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300" kern="1200" dirty="0"/>
            <a:t>- Volumen de turistas en tránsito</a:t>
          </a:r>
        </a:p>
        <a:p>
          <a:pPr marL="0" lvl="0" indent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300" kern="1200" dirty="0"/>
            <a:t>-Sector consolidado que genera un porcentaje importante de empleos.</a:t>
          </a:r>
        </a:p>
        <a:p>
          <a:pPr marL="0" lvl="0" indent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300" kern="1200" dirty="0"/>
        </a:p>
      </dsp:txBody>
      <dsp:txXfrm>
        <a:off x="758427" y="0"/>
        <a:ext cx="2819608" cy="3852065"/>
      </dsp:txXfrm>
    </dsp:sp>
    <dsp:sp modelId="{71179ADD-F1C6-43CD-ADCE-875C69785653}">
      <dsp:nvSpPr>
        <dsp:cNvPr id="0" name=""/>
        <dsp:cNvSpPr/>
      </dsp:nvSpPr>
      <dsp:spPr>
        <a:xfrm>
          <a:off x="3918660" y="0"/>
          <a:ext cx="3784709" cy="3852065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0302" rIns="168910" bIns="0" numCol="1" spcCol="1270" anchor="t" anchorCtr="0">
          <a:noAutofit/>
        </a:bodyPr>
        <a:lstStyle/>
        <a:p>
          <a:pPr marL="0" lvl="0" indent="0" algn="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800" kern="1200" dirty="0"/>
            <a:t>Amenazas</a:t>
          </a:r>
        </a:p>
      </dsp:txBody>
      <dsp:txXfrm rot="16200000">
        <a:off x="2717784" y="1200875"/>
        <a:ext cx="3158693" cy="756941"/>
      </dsp:txXfrm>
    </dsp:sp>
    <dsp:sp modelId="{80E57B9C-56EA-483B-BACE-D9E5F219FE2D}">
      <dsp:nvSpPr>
        <dsp:cNvPr id="0" name=""/>
        <dsp:cNvSpPr/>
      </dsp:nvSpPr>
      <dsp:spPr>
        <a:xfrm rot="5400000">
          <a:off x="3654577" y="3017892"/>
          <a:ext cx="566013" cy="56770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8AE5CF-D609-4135-A284-41AEA4A224CA}">
      <dsp:nvSpPr>
        <dsp:cNvPr id="0" name=""/>
        <dsp:cNvSpPr/>
      </dsp:nvSpPr>
      <dsp:spPr>
        <a:xfrm>
          <a:off x="4675602" y="0"/>
          <a:ext cx="2819608" cy="385206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577" rIns="0" bIns="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-Cambios normativos derivados del Plan de Ordenamiento Territorial.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-Establecimientos que no cumplen con la reglamentación del sector (ingreso menores, licor adulterado ,nivel de ruido, horarios, proximidad a centros de formación, entre otros)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-Modificación del regimen tributario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-Dificultades de acceso al sector financiero que impactan negativamente el emprendimiento en el sector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-</a:t>
          </a:r>
          <a:r>
            <a:rPr lang="es-ES" sz="1300" kern="1200" noProof="0" dirty="0"/>
            <a:t>Posicionamiento e inversión pública de otras ciudades como destino </a:t>
          </a:r>
          <a:r>
            <a:rPr lang="es-ES" sz="1300" kern="1200" noProof="0"/>
            <a:t>turistico.</a:t>
          </a:r>
          <a:endParaRPr lang="es-ES" sz="1300" kern="1200" noProof="0" dirty="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noProof="0" dirty="0"/>
            <a:t>-Externalidades negativas asociadas a la actividad (Deterioro del espacio público, tendencia al aumento de acciones violentas y consumo de sustancias psicoactivas en el entorno de las aglomeraciones, entre otros)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3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kern="1200" dirty="0"/>
        </a:p>
      </dsp:txBody>
      <dsp:txXfrm>
        <a:off x="4675602" y="0"/>
        <a:ext cx="2819608" cy="38520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9A055B-8F56-4ECA-ACE1-43CF21B26BA2}" type="datetimeFigureOut">
              <a:rPr lang="es-CO" smtClean="0"/>
              <a:t>11/07/2022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C524E-DE2C-4AC6-A277-6DB9A082D77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00842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Bogotá registra 3350</a:t>
            </a:r>
            <a:r>
              <a:rPr lang="es-ES" baseline="0" dirty="0"/>
              <a:t> establecimientos de rumba (fuente </a:t>
            </a:r>
            <a:r>
              <a:rPr lang="es-ES" baseline="0" dirty="0" err="1"/>
              <a:t>Civico</a:t>
            </a:r>
            <a:r>
              <a:rPr lang="es-ES" baseline="0" dirty="0"/>
              <a:t>)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C524E-DE2C-4AC6-A277-6DB9A082D77E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92464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C524E-DE2C-4AC6-A277-6DB9A082D77E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71831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Bogotá tiene un aforo similar al de otras ciudades del país con buen posicionamiento como destino rumbero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C524E-DE2C-4AC6-A277-6DB9A082D77E}" type="slidenum">
              <a:rPr lang="es-CO" smtClean="0"/>
              <a:t>10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8455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0518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628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.png" 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theme" Target="../theme/theme2.xml" /><Relationship Id="rId1" Type="http://schemas.openxmlformats.org/officeDocument/2006/relationships/slideLayout" Target="../slideLayouts/slideLayout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9630"/>
            <a:ext cx="9167753" cy="5163130"/>
          </a:xfrm>
          <a:prstGeom prst="rect">
            <a:avLst/>
          </a:prstGeom>
        </p:spPr>
      </p:pic>
      <p:pic>
        <p:nvPicPr>
          <p:cNvPr id="16" name="15 Imagen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880" y="3337536"/>
            <a:ext cx="3746241" cy="160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027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rectángulo de esquina sencilla"/>
          <p:cNvSpPr/>
          <p:nvPr userDrawn="1"/>
        </p:nvSpPr>
        <p:spPr>
          <a:xfrm flipV="1">
            <a:off x="0" y="267494"/>
            <a:ext cx="6506589" cy="810090"/>
          </a:xfrm>
          <a:prstGeom prst="snip1Rect">
            <a:avLst>
              <a:gd name="adj" fmla="val 50000"/>
            </a:avLst>
          </a:prstGeom>
          <a:solidFill>
            <a:srgbClr val="557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6 Rectángulo"/>
          <p:cNvSpPr/>
          <p:nvPr userDrawn="1"/>
        </p:nvSpPr>
        <p:spPr>
          <a:xfrm>
            <a:off x="0" y="0"/>
            <a:ext cx="9144000" cy="681540"/>
          </a:xfrm>
          <a:prstGeom prst="rect">
            <a:avLst/>
          </a:prstGeom>
          <a:solidFill>
            <a:srgbClr val="003E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3" name="12 Imag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9851"/>
            <a:ext cx="1368152" cy="58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31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 /><Relationship Id="rId3" Type="http://schemas.openxmlformats.org/officeDocument/2006/relationships/image" Target="../media/image9.png" /><Relationship Id="rId7" Type="http://schemas.openxmlformats.org/officeDocument/2006/relationships/image" Target="../media/image13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2.png" /><Relationship Id="rId5" Type="http://schemas.openxmlformats.org/officeDocument/2006/relationships/image" Target="../media/image11.png" /><Relationship Id="rId4" Type="http://schemas.openxmlformats.org/officeDocument/2006/relationships/image" Target="../media/image10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9.png" /><Relationship Id="rId5" Type="http://schemas.openxmlformats.org/officeDocument/2006/relationships/image" Target="../media/image18.png" /><Relationship Id="rId4" Type="http://schemas.openxmlformats.org/officeDocument/2006/relationships/image" Target="../media/image17.png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915566"/>
            <a:ext cx="92705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dirty="0">
                <a:solidFill>
                  <a:schemeClr val="bg1"/>
                </a:solidFill>
              </a:rPr>
              <a:t>Dinámica del baile en Bogotá </a:t>
            </a:r>
          </a:p>
          <a:p>
            <a:pPr algn="ctr"/>
            <a:r>
              <a:rPr lang="es-CO" sz="4000" dirty="0">
                <a:solidFill>
                  <a:schemeClr val="bg1"/>
                </a:solidFill>
              </a:rPr>
              <a:t>Contexto nacional e internacional</a:t>
            </a:r>
          </a:p>
          <a:p>
            <a:pPr algn="ctr"/>
            <a:r>
              <a:rPr lang="es-CO" sz="4000" dirty="0">
                <a:solidFill>
                  <a:schemeClr val="bg1"/>
                </a:solidFill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2763418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7192" r="179"/>
          <a:stretch/>
        </p:blipFill>
        <p:spPr>
          <a:xfrm>
            <a:off x="0" y="677757"/>
            <a:ext cx="9144000" cy="4465743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467544" y="1894965"/>
            <a:ext cx="64087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s-CO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Contexto internacional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s-CO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Contexto nacional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s-CO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Bogotá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179512" y="51470"/>
            <a:ext cx="25378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6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Contenido</a:t>
            </a:r>
            <a:endParaRPr lang="es-CO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521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611560" y="411510"/>
            <a:ext cx="71047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60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Contexto internacional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" t="46964" r="912" b="21472"/>
          <a:stretch/>
        </p:blipFill>
        <p:spPr>
          <a:xfrm>
            <a:off x="0" y="3192362"/>
            <a:ext cx="9210675" cy="197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676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51470"/>
            <a:ext cx="53142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6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Contexto internacional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43886" y="668987"/>
            <a:ext cx="44839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Bares por cada 100.000 habitantes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312368" y="4748540"/>
            <a:ext cx="586814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CO" sz="10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www.worldcitiescultureforum.com/data/number-of-bars-per-100000-population</a:t>
            </a:r>
          </a:p>
          <a:p>
            <a:pPr algn="r"/>
            <a:r>
              <a:rPr lang="es-CO" sz="10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España: benditosbares.cocacolaespana.es/#bares-en-espana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6084168" y="1099138"/>
            <a:ext cx="2836490" cy="2408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8 CuadroTexto"/>
          <p:cNvSpPr txBox="1"/>
          <p:nvPr/>
        </p:nvSpPr>
        <p:spPr>
          <a:xfrm>
            <a:off x="6300192" y="1347614"/>
            <a:ext cx="25922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Century Gothic" pitchFamily="34" charset="0"/>
              </a:rPr>
              <a:t>Bogotá registra una importante oferta de establecimientos de baile y bares con potencial de crecimiento</a:t>
            </a:r>
            <a:endParaRPr lang="es-CO" dirty="0">
              <a:latin typeface="Century Gothic" pitchFamily="34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88147"/>
            <a:ext cx="5554960" cy="404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865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51470"/>
            <a:ext cx="53142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6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Contexto internacional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7" t="7386" r="12071" b="9831"/>
          <a:stretch/>
        </p:blipFill>
        <p:spPr>
          <a:xfrm>
            <a:off x="35496" y="1203597"/>
            <a:ext cx="5959018" cy="3805392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143886" y="668987"/>
            <a:ext cx="4113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Gasto per cápita en licor - 2016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275856" y="4731990"/>
            <a:ext cx="58681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2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Fuente: Organización Mundial de la Salud WHO; </a:t>
            </a:r>
            <a:r>
              <a:rPr lang="es-CO" sz="1200" dirty="0" err="1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Euromonitor</a:t>
            </a:r>
            <a:r>
              <a:rPr lang="es-CO" sz="12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 Internacional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6228184" y="1203598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latin typeface="Century Gothic" pitchFamily="34" charset="0"/>
              </a:rPr>
              <a:t>Un alto porcentaje del consumo de licores se encuentra asociado a la bares y baile</a:t>
            </a:r>
          </a:p>
        </p:txBody>
      </p:sp>
      <p:sp>
        <p:nvSpPr>
          <p:cNvPr id="7" name="5 CuadroTexto"/>
          <p:cNvSpPr txBox="1"/>
          <p:nvPr/>
        </p:nvSpPr>
        <p:spPr>
          <a:xfrm>
            <a:off x="6228184" y="2715766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latin typeface="Century Gothic" pitchFamily="34" charset="0"/>
              </a:rPr>
              <a:t>Colombia se encuentra al nivel de paises emergentes como Brasil y México</a:t>
            </a:r>
          </a:p>
        </p:txBody>
      </p:sp>
    </p:spTree>
    <p:extLst>
      <p:ext uri="{BB962C8B-B14F-4D97-AF65-F5344CB8AC3E}">
        <p14:creationId xmlns:p14="http://schemas.microsoft.com/office/powerpoint/2010/main" val="29619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611560" y="411510"/>
            <a:ext cx="71047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60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Contexto </a:t>
            </a:r>
          </a:p>
          <a:p>
            <a:r>
              <a:rPr lang="es-CO" sz="60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nacional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" t="15507" r="-13" b="47871"/>
          <a:stretch/>
        </p:blipFill>
        <p:spPr>
          <a:xfrm>
            <a:off x="0" y="3181350"/>
            <a:ext cx="9144000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010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51470"/>
            <a:ext cx="44935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6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Contexto nacional</a:t>
            </a:r>
          </a:p>
        </p:txBody>
      </p:sp>
      <p:sp>
        <p:nvSpPr>
          <p:cNvPr id="3" name="2 Rectángulo"/>
          <p:cNvSpPr/>
          <p:nvPr/>
        </p:nvSpPr>
        <p:spPr>
          <a:xfrm>
            <a:off x="13284" y="684904"/>
            <a:ext cx="63049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Población ocupada en bares y discotecas - 2016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275856" y="4731990"/>
            <a:ext cx="58681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CO" sz="12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Fuente: </a:t>
            </a:r>
            <a:r>
              <a:rPr lang="es-CO" sz="1200" dirty="0" err="1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Confecámaras</a:t>
            </a:r>
            <a:r>
              <a:rPr lang="es-CO" sz="12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 – PILA; Para Bogotá: CCB </a:t>
            </a:r>
          </a:p>
        </p:txBody>
      </p:sp>
      <p:sp>
        <p:nvSpPr>
          <p:cNvPr id="12" name="5 CuadroTexto"/>
          <p:cNvSpPr txBox="1"/>
          <p:nvPr/>
        </p:nvSpPr>
        <p:spPr>
          <a:xfrm>
            <a:off x="6209928" y="652502"/>
            <a:ext cx="27545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Century Gothic" pitchFamily="34" charset="0"/>
              </a:rPr>
              <a:t>El nivel de ocupación del sector para Bogotá es similar al sector de cuero y calzado</a:t>
            </a:r>
            <a:endParaRPr lang="es-CO" dirty="0">
              <a:latin typeface="Century Gothic" pitchFamily="34" charset="0"/>
            </a:endParaRPr>
          </a:p>
        </p:txBody>
      </p:sp>
      <p:pic>
        <p:nvPicPr>
          <p:cNvPr id="17" name="1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936" y="1157532"/>
            <a:ext cx="1342726" cy="1342726"/>
          </a:xfrm>
          <a:prstGeom prst="rect">
            <a:avLst/>
          </a:prstGeom>
        </p:spPr>
      </p:pic>
      <p:grpSp>
        <p:nvGrpSpPr>
          <p:cNvPr id="34" name="33 Grupo"/>
          <p:cNvGrpSpPr/>
          <p:nvPr/>
        </p:nvGrpSpPr>
        <p:grpSpPr>
          <a:xfrm>
            <a:off x="7074099" y="2368715"/>
            <a:ext cx="1962397" cy="2282378"/>
            <a:chOff x="6990620" y="2442443"/>
            <a:chExt cx="1962397" cy="2282378"/>
          </a:xfrm>
        </p:grpSpPr>
        <p:pic>
          <p:nvPicPr>
            <p:cNvPr id="16" name="15 Imagen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2604" y="2442443"/>
              <a:ext cx="898428" cy="1174866"/>
            </a:xfrm>
            <a:prstGeom prst="rect">
              <a:avLst/>
            </a:prstGeom>
          </p:spPr>
        </p:pic>
        <p:sp>
          <p:nvSpPr>
            <p:cNvPr id="18" name="CuadroTexto 8">
              <a:extLst>
                <a:ext uri="{FF2B5EF4-FFF2-40B4-BE49-F238E27FC236}">
                  <a16:creationId xmlns:a16="http://schemas.microsoft.com/office/drawing/2014/main" id="{4D49BB3F-9EB1-413D-AC6A-8D43254A5E04}"/>
                </a:ext>
              </a:extLst>
            </p:cNvPr>
            <p:cNvSpPr txBox="1"/>
            <p:nvPr/>
          </p:nvSpPr>
          <p:spPr>
            <a:xfrm>
              <a:off x="6990620" y="3437566"/>
              <a:ext cx="19623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2400" b="1" dirty="0">
                  <a:solidFill>
                    <a:srgbClr val="003E65"/>
                  </a:solidFill>
                  <a:latin typeface="Century Gothic" pitchFamily="34" charset="0"/>
                </a:rPr>
                <a:t>Barranquilla</a:t>
              </a:r>
            </a:p>
          </p:txBody>
        </p:sp>
        <p:sp>
          <p:nvSpPr>
            <p:cNvPr id="19" name="CuadroTexto 12">
              <a:extLst>
                <a:ext uri="{FF2B5EF4-FFF2-40B4-BE49-F238E27FC236}">
                  <a16:creationId xmlns:a16="http://schemas.microsoft.com/office/drawing/2014/main" id="{D7580890-97A6-43AC-8930-5310D1698F2C}"/>
                </a:ext>
              </a:extLst>
            </p:cNvPr>
            <p:cNvSpPr txBox="1"/>
            <p:nvPr/>
          </p:nvSpPr>
          <p:spPr>
            <a:xfrm>
              <a:off x="7016212" y="3801491"/>
              <a:ext cx="19112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b="1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5.348 / 2.081</a:t>
              </a:r>
            </a:p>
            <a:p>
              <a:pPr algn="ctr"/>
              <a:r>
                <a:rPr lang="es-CO" sz="900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Personas / </a:t>
              </a:r>
              <a:r>
                <a:rPr lang="es-CO" sz="900" dirty="0" err="1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establec</a:t>
              </a:r>
              <a:r>
                <a:rPr lang="es-CO" sz="900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.</a:t>
              </a:r>
            </a:p>
            <a:p>
              <a:pPr algn="ctr"/>
              <a:r>
                <a:rPr lang="es-CO" b="1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0,6%</a:t>
              </a:r>
            </a:p>
            <a:p>
              <a:pPr algn="ctr"/>
              <a:r>
                <a:rPr lang="es-CO" sz="900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Población Ocupada</a:t>
              </a:r>
            </a:p>
          </p:txBody>
        </p:sp>
      </p:grpSp>
      <p:grpSp>
        <p:nvGrpSpPr>
          <p:cNvPr id="30" name="29 Grupo"/>
          <p:cNvGrpSpPr/>
          <p:nvPr/>
        </p:nvGrpSpPr>
        <p:grpSpPr>
          <a:xfrm>
            <a:off x="63768" y="2067694"/>
            <a:ext cx="1911212" cy="2664296"/>
            <a:chOff x="-19711" y="2141422"/>
            <a:chExt cx="1911212" cy="2664296"/>
          </a:xfrm>
        </p:grpSpPr>
        <p:pic>
          <p:nvPicPr>
            <p:cNvPr id="5" name="4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850" y="2141422"/>
              <a:ext cx="1268090" cy="1333794"/>
            </a:xfrm>
            <a:prstGeom prst="rect">
              <a:avLst/>
            </a:prstGeom>
          </p:spPr>
        </p:pic>
        <p:sp>
          <p:nvSpPr>
            <p:cNvPr id="20" name="CuadroTexto 8">
              <a:extLst>
                <a:ext uri="{FF2B5EF4-FFF2-40B4-BE49-F238E27FC236}">
                  <a16:creationId xmlns:a16="http://schemas.microsoft.com/office/drawing/2014/main" id="{4D49BB3F-9EB1-413D-AC6A-8D43254A5E04}"/>
                </a:ext>
              </a:extLst>
            </p:cNvPr>
            <p:cNvSpPr txBox="1"/>
            <p:nvPr/>
          </p:nvSpPr>
          <p:spPr>
            <a:xfrm>
              <a:off x="104578" y="3462173"/>
              <a:ext cx="16626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2400" b="1" dirty="0">
                  <a:solidFill>
                    <a:srgbClr val="003E65"/>
                  </a:solidFill>
                  <a:latin typeface="Century Gothic" pitchFamily="34" charset="0"/>
                </a:rPr>
                <a:t>Colombia</a:t>
              </a:r>
            </a:p>
          </p:txBody>
        </p:sp>
        <p:sp>
          <p:nvSpPr>
            <p:cNvPr id="21" name="CuadroTexto 12">
              <a:extLst>
                <a:ext uri="{FF2B5EF4-FFF2-40B4-BE49-F238E27FC236}">
                  <a16:creationId xmlns:a16="http://schemas.microsoft.com/office/drawing/2014/main" id="{D7580890-97A6-43AC-8930-5310D1698F2C}"/>
                </a:ext>
              </a:extLst>
            </p:cNvPr>
            <p:cNvSpPr txBox="1"/>
            <p:nvPr/>
          </p:nvSpPr>
          <p:spPr>
            <a:xfrm>
              <a:off x="-19711" y="3882388"/>
              <a:ext cx="19112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b="1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259.781</a:t>
              </a:r>
            </a:p>
            <a:p>
              <a:pPr algn="ctr"/>
              <a:r>
                <a:rPr lang="es-CO" sz="900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 personas</a:t>
              </a:r>
            </a:p>
            <a:p>
              <a:pPr algn="ctr"/>
              <a:r>
                <a:rPr lang="es-CO" b="1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1,2%</a:t>
              </a:r>
            </a:p>
            <a:p>
              <a:pPr algn="ctr"/>
              <a:r>
                <a:rPr lang="es-CO" sz="900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Población Ocupada</a:t>
              </a:r>
            </a:p>
          </p:txBody>
        </p:sp>
      </p:grpSp>
      <p:grpSp>
        <p:nvGrpSpPr>
          <p:cNvPr id="31" name="30 Grupo"/>
          <p:cNvGrpSpPr/>
          <p:nvPr/>
        </p:nvGrpSpPr>
        <p:grpSpPr>
          <a:xfrm>
            <a:off x="1816351" y="2399940"/>
            <a:ext cx="1911212" cy="2251153"/>
            <a:chOff x="1691680" y="2473668"/>
            <a:chExt cx="1911212" cy="2251153"/>
          </a:xfrm>
        </p:grpSpPr>
        <p:pic>
          <p:nvPicPr>
            <p:cNvPr id="13" name="12 Imagen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5559" y="2473668"/>
              <a:ext cx="1683454" cy="1001548"/>
            </a:xfrm>
            <a:prstGeom prst="rect">
              <a:avLst/>
            </a:prstGeom>
          </p:spPr>
        </p:pic>
        <p:sp>
          <p:nvSpPr>
            <p:cNvPr id="24" name="CuadroTexto 8">
              <a:extLst>
                <a:ext uri="{FF2B5EF4-FFF2-40B4-BE49-F238E27FC236}">
                  <a16:creationId xmlns:a16="http://schemas.microsoft.com/office/drawing/2014/main" id="{4D49BB3F-9EB1-413D-AC6A-8D43254A5E04}"/>
                </a:ext>
              </a:extLst>
            </p:cNvPr>
            <p:cNvSpPr txBox="1"/>
            <p:nvPr/>
          </p:nvSpPr>
          <p:spPr>
            <a:xfrm>
              <a:off x="2018749" y="3437566"/>
              <a:ext cx="12570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2400" b="1" dirty="0">
                  <a:solidFill>
                    <a:srgbClr val="003E65"/>
                  </a:solidFill>
                  <a:latin typeface="Century Gothic" pitchFamily="34" charset="0"/>
                </a:rPr>
                <a:t>Bogotá</a:t>
              </a:r>
            </a:p>
          </p:txBody>
        </p:sp>
        <p:sp>
          <p:nvSpPr>
            <p:cNvPr id="25" name="CuadroTexto 12">
              <a:extLst>
                <a:ext uri="{FF2B5EF4-FFF2-40B4-BE49-F238E27FC236}">
                  <a16:creationId xmlns:a16="http://schemas.microsoft.com/office/drawing/2014/main" id="{D7580890-97A6-43AC-8930-5310D1698F2C}"/>
                </a:ext>
              </a:extLst>
            </p:cNvPr>
            <p:cNvSpPr txBox="1"/>
            <p:nvPr/>
          </p:nvSpPr>
          <p:spPr>
            <a:xfrm>
              <a:off x="1691680" y="3801491"/>
              <a:ext cx="19112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b="1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61.740 / 12.348</a:t>
              </a:r>
            </a:p>
            <a:p>
              <a:pPr algn="ctr"/>
              <a:r>
                <a:rPr lang="es-CO" sz="900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Personas / </a:t>
              </a:r>
              <a:r>
                <a:rPr lang="es-CO" sz="900" dirty="0" err="1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establec</a:t>
              </a:r>
              <a:r>
                <a:rPr lang="es-CO" sz="900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.</a:t>
              </a:r>
            </a:p>
            <a:p>
              <a:pPr algn="ctr"/>
              <a:r>
                <a:rPr lang="es-CO" b="1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1,5%</a:t>
              </a:r>
            </a:p>
            <a:p>
              <a:pPr algn="ctr"/>
              <a:r>
                <a:rPr lang="es-CO" sz="900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Población Ocupada</a:t>
              </a:r>
            </a:p>
          </p:txBody>
        </p:sp>
      </p:grpSp>
      <p:grpSp>
        <p:nvGrpSpPr>
          <p:cNvPr id="35" name="34 Grupo"/>
          <p:cNvGrpSpPr/>
          <p:nvPr/>
        </p:nvGrpSpPr>
        <p:grpSpPr>
          <a:xfrm>
            <a:off x="3568934" y="2368715"/>
            <a:ext cx="1911212" cy="2282378"/>
            <a:chOff x="3552073" y="2442443"/>
            <a:chExt cx="1911212" cy="2282378"/>
          </a:xfrm>
        </p:grpSpPr>
        <p:pic>
          <p:nvPicPr>
            <p:cNvPr id="14" name="13 Imagen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9256" y="2442443"/>
              <a:ext cx="976846" cy="1135254"/>
            </a:xfrm>
            <a:prstGeom prst="rect">
              <a:avLst/>
            </a:prstGeom>
          </p:spPr>
        </p:pic>
        <p:sp>
          <p:nvSpPr>
            <p:cNvPr id="26" name="CuadroTexto 8">
              <a:extLst>
                <a:ext uri="{FF2B5EF4-FFF2-40B4-BE49-F238E27FC236}">
                  <a16:creationId xmlns:a16="http://schemas.microsoft.com/office/drawing/2014/main" id="{4D49BB3F-9EB1-413D-AC6A-8D43254A5E04}"/>
                </a:ext>
              </a:extLst>
            </p:cNvPr>
            <p:cNvSpPr txBox="1"/>
            <p:nvPr/>
          </p:nvSpPr>
          <p:spPr>
            <a:xfrm>
              <a:off x="3774946" y="3437566"/>
              <a:ext cx="14654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2400" b="1" dirty="0">
                  <a:solidFill>
                    <a:srgbClr val="003E65"/>
                  </a:solidFill>
                  <a:latin typeface="Century Gothic" pitchFamily="34" charset="0"/>
                </a:rPr>
                <a:t>Medellín</a:t>
              </a:r>
            </a:p>
          </p:txBody>
        </p:sp>
        <p:sp>
          <p:nvSpPr>
            <p:cNvPr id="27" name="CuadroTexto 12">
              <a:extLst>
                <a:ext uri="{FF2B5EF4-FFF2-40B4-BE49-F238E27FC236}">
                  <a16:creationId xmlns:a16="http://schemas.microsoft.com/office/drawing/2014/main" id="{D7580890-97A6-43AC-8930-5310D1698F2C}"/>
                </a:ext>
              </a:extLst>
            </p:cNvPr>
            <p:cNvSpPr txBox="1"/>
            <p:nvPr/>
          </p:nvSpPr>
          <p:spPr>
            <a:xfrm>
              <a:off x="3552073" y="3801491"/>
              <a:ext cx="19112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b="1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12.341 / 5.125</a:t>
              </a:r>
            </a:p>
            <a:p>
              <a:pPr algn="ctr"/>
              <a:r>
                <a:rPr lang="es-CO" sz="900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 personas / </a:t>
              </a:r>
              <a:r>
                <a:rPr lang="es-CO" sz="900" dirty="0" err="1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establec</a:t>
              </a:r>
              <a:r>
                <a:rPr lang="es-CO" sz="900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.</a:t>
              </a:r>
            </a:p>
            <a:p>
              <a:pPr algn="ctr"/>
              <a:r>
                <a:rPr lang="es-CO" b="1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0,7%</a:t>
              </a:r>
            </a:p>
            <a:p>
              <a:pPr algn="ctr"/>
              <a:r>
                <a:rPr lang="es-CO" sz="900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Población Ocupada</a:t>
              </a:r>
            </a:p>
          </p:txBody>
        </p:sp>
      </p:grpSp>
      <p:grpSp>
        <p:nvGrpSpPr>
          <p:cNvPr id="33" name="32 Grupo"/>
          <p:cNvGrpSpPr/>
          <p:nvPr/>
        </p:nvGrpSpPr>
        <p:grpSpPr>
          <a:xfrm>
            <a:off x="5321517" y="2286498"/>
            <a:ext cx="1911212" cy="2364595"/>
            <a:chOff x="5220072" y="2360226"/>
            <a:chExt cx="1911212" cy="2364595"/>
          </a:xfrm>
        </p:grpSpPr>
        <p:pic>
          <p:nvPicPr>
            <p:cNvPr id="15" name="14 Image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0728" y="2360226"/>
              <a:ext cx="909900" cy="1197923"/>
            </a:xfrm>
            <a:prstGeom prst="rect">
              <a:avLst/>
            </a:prstGeom>
          </p:spPr>
        </p:pic>
        <p:sp>
          <p:nvSpPr>
            <p:cNvPr id="28" name="CuadroTexto 8">
              <a:extLst>
                <a:ext uri="{FF2B5EF4-FFF2-40B4-BE49-F238E27FC236}">
                  <a16:creationId xmlns:a16="http://schemas.microsoft.com/office/drawing/2014/main" id="{4D49BB3F-9EB1-413D-AC6A-8D43254A5E04}"/>
                </a:ext>
              </a:extLst>
            </p:cNvPr>
            <p:cNvSpPr txBox="1"/>
            <p:nvPr/>
          </p:nvSpPr>
          <p:spPr>
            <a:xfrm>
              <a:off x="5787591" y="3437566"/>
              <a:ext cx="7761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2400" b="1" dirty="0">
                  <a:solidFill>
                    <a:srgbClr val="003E65"/>
                  </a:solidFill>
                  <a:latin typeface="Century Gothic" pitchFamily="34" charset="0"/>
                </a:rPr>
                <a:t>Cali</a:t>
              </a:r>
            </a:p>
          </p:txBody>
        </p:sp>
        <p:sp>
          <p:nvSpPr>
            <p:cNvPr id="29" name="CuadroTexto 12">
              <a:extLst>
                <a:ext uri="{FF2B5EF4-FFF2-40B4-BE49-F238E27FC236}">
                  <a16:creationId xmlns:a16="http://schemas.microsoft.com/office/drawing/2014/main" id="{D7580890-97A6-43AC-8930-5310D1698F2C}"/>
                </a:ext>
              </a:extLst>
            </p:cNvPr>
            <p:cNvSpPr txBox="1"/>
            <p:nvPr/>
          </p:nvSpPr>
          <p:spPr>
            <a:xfrm>
              <a:off x="5220072" y="3801491"/>
              <a:ext cx="19112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b="1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7.552 / 3.853</a:t>
              </a:r>
            </a:p>
            <a:p>
              <a:pPr algn="ctr"/>
              <a:r>
                <a:rPr lang="es-CO" sz="900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Personas / </a:t>
              </a:r>
              <a:r>
                <a:rPr lang="es-CO" sz="900" dirty="0" err="1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establec</a:t>
              </a:r>
              <a:r>
                <a:rPr lang="es-CO" sz="900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.</a:t>
              </a:r>
            </a:p>
            <a:p>
              <a:pPr algn="ctr"/>
              <a:r>
                <a:rPr lang="es-CO" b="1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0,6%</a:t>
              </a:r>
            </a:p>
            <a:p>
              <a:pPr algn="ctr"/>
              <a:r>
                <a:rPr lang="es-CO" sz="900" dirty="0">
                  <a:solidFill>
                    <a:srgbClr val="003E65"/>
                  </a:solidFill>
                  <a:latin typeface="Century Gothic" pitchFamily="34" charset="0"/>
                  <a:cs typeface="Arial" panose="020B0604020202020204" pitchFamily="34" charset="0"/>
                </a:rPr>
                <a:t>Población Ocupada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5317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47 Grupo"/>
          <p:cNvGrpSpPr/>
          <p:nvPr/>
        </p:nvGrpSpPr>
        <p:grpSpPr>
          <a:xfrm>
            <a:off x="305950" y="1838200"/>
            <a:ext cx="2779340" cy="2990583"/>
            <a:chOff x="323528" y="1419622"/>
            <a:chExt cx="3341340" cy="3595298"/>
          </a:xfrm>
        </p:grpSpPr>
        <p:pic>
          <p:nvPicPr>
            <p:cNvPr id="2" name="1 Imagen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8523" y="1419622"/>
              <a:ext cx="2520280" cy="2349058"/>
            </a:xfrm>
            <a:prstGeom prst="rect">
              <a:avLst/>
            </a:prstGeom>
          </p:spPr>
        </p:pic>
        <p:grpSp>
          <p:nvGrpSpPr>
            <p:cNvPr id="3" name="Agrupar 2"/>
            <p:cNvGrpSpPr/>
            <p:nvPr/>
          </p:nvGrpSpPr>
          <p:grpSpPr>
            <a:xfrm>
              <a:off x="323528" y="3994024"/>
              <a:ext cx="3341340" cy="1020896"/>
              <a:chOff x="5004048" y="1203597"/>
              <a:chExt cx="4610407" cy="1449637"/>
            </a:xfrm>
          </p:grpSpPr>
          <p:grpSp>
            <p:nvGrpSpPr>
              <p:cNvPr id="14" name="13 Grupo"/>
              <p:cNvGrpSpPr/>
              <p:nvPr/>
            </p:nvGrpSpPr>
            <p:grpSpPr>
              <a:xfrm>
                <a:off x="5004048" y="1203597"/>
                <a:ext cx="4610407" cy="324248"/>
                <a:chOff x="4860032" y="1408469"/>
                <a:chExt cx="4610407" cy="324248"/>
              </a:xfrm>
            </p:grpSpPr>
            <p:sp>
              <p:nvSpPr>
                <p:cNvPr id="4" name="3 CuadroTexto"/>
                <p:cNvSpPr txBox="1"/>
                <p:nvPr/>
              </p:nvSpPr>
              <p:spPr>
                <a:xfrm>
                  <a:off x="5076055" y="1408469"/>
                  <a:ext cx="4394384" cy="3242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CO" sz="1050" dirty="0">
                      <a:latin typeface="Century Gothic" pitchFamily="34" charset="0"/>
                    </a:rPr>
                    <a:t>Servicios para consumo dentro del establecimiento</a:t>
                  </a:r>
                </a:p>
              </p:txBody>
            </p:sp>
            <p:sp>
              <p:nvSpPr>
                <p:cNvPr id="9" name="8 Rectángulo"/>
                <p:cNvSpPr/>
                <p:nvPr/>
              </p:nvSpPr>
              <p:spPr>
                <a:xfrm>
                  <a:off x="4860032" y="1427416"/>
                  <a:ext cx="216024" cy="216024"/>
                </a:xfrm>
                <a:prstGeom prst="rect">
                  <a:avLst/>
                </a:prstGeom>
                <a:solidFill>
                  <a:srgbClr val="335E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</p:grpSp>
          <p:grpSp>
            <p:nvGrpSpPr>
              <p:cNvPr id="18" name="17 Grupo"/>
              <p:cNvGrpSpPr/>
              <p:nvPr/>
            </p:nvGrpSpPr>
            <p:grpSpPr>
              <a:xfrm>
                <a:off x="5004048" y="1484945"/>
                <a:ext cx="2563595" cy="324248"/>
                <a:chOff x="4860032" y="1681288"/>
                <a:chExt cx="2563595" cy="324248"/>
              </a:xfrm>
            </p:grpSpPr>
            <p:sp>
              <p:nvSpPr>
                <p:cNvPr id="5" name="4 Rectángulo"/>
                <p:cNvSpPr/>
                <p:nvPr/>
              </p:nvSpPr>
              <p:spPr>
                <a:xfrm>
                  <a:off x="5076056" y="1681288"/>
                  <a:ext cx="2347571" cy="32424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s-CO" sz="1050" dirty="0">
                      <a:latin typeface="Century Gothic" pitchFamily="34" charset="0"/>
                    </a:rPr>
                    <a:t>Cerveza, licores de malta </a:t>
                  </a:r>
                </a:p>
              </p:txBody>
            </p:sp>
            <p:sp>
              <p:nvSpPr>
                <p:cNvPr id="10" name="9 Rectángulo"/>
                <p:cNvSpPr/>
                <p:nvPr/>
              </p:nvSpPr>
              <p:spPr>
                <a:xfrm>
                  <a:off x="4860032" y="1700234"/>
                  <a:ext cx="216024" cy="216024"/>
                </a:xfrm>
                <a:prstGeom prst="rect">
                  <a:avLst/>
                </a:prstGeom>
                <a:solidFill>
                  <a:srgbClr val="083F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</p:grpSp>
          <p:grpSp>
            <p:nvGrpSpPr>
              <p:cNvPr id="15" name="14 Grupo"/>
              <p:cNvGrpSpPr/>
              <p:nvPr/>
            </p:nvGrpSpPr>
            <p:grpSpPr>
              <a:xfrm>
                <a:off x="5004048" y="1766292"/>
                <a:ext cx="1913149" cy="324248"/>
                <a:chOff x="4860032" y="1958647"/>
                <a:chExt cx="1913149" cy="324248"/>
              </a:xfrm>
            </p:grpSpPr>
            <p:sp>
              <p:nvSpPr>
                <p:cNvPr id="6" name="5 CuadroTexto"/>
                <p:cNvSpPr txBox="1"/>
                <p:nvPr/>
              </p:nvSpPr>
              <p:spPr>
                <a:xfrm>
                  <a:off x="5076056" y="1958647"/>
                  <a:ext cx="1697125" cy="3242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CO" sz="1050" dirty="0">
                      <a:latin typeface="Century Gothic" pitchFamily="34" charset="0"/>
                    </a:rPr>
                    <a:t>Aguardiente y ron</a:t>
                  </a:r>
                </a:p>
              </p:txBody>
            </p:sp>
            <p:sp>
              <p:nvSpPr>
                <p:cNvPr id="11" name="10 Rectángulo"/>
                <p:cNvSpPr/>
                <p:nvPr/>
              </p:nvSpPr>
              <p:spPr>
                <a:xfrm>
                  <a:off x="4860032" y="1977593"/>
                  <a:ext cx="216024" cy="216024"/>
                </a:xfrm>
                <a:prstGeom prst="rect">
                  <a:avLst/>
                </a:prstGeom>
                <a:solidFill>
                  <a:srgbClr val="3A557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</p:grpSp>
          <p:grpSp>
            <p:nvGrpSpPr>
              <p:cNvPr id="17" name="16 Grupo"/>
              <p:cNvGrpSpPr/>
              <p:nvPr/>
            </p:nvGrpSpPr>
            <p:grpSpPr>
              <a:xfrm>
                <a:off x="5004048" y="2328986"/>
                <a:ext cx="3245865" cy="324248"/>
                <a:chOff x="4860032" y="2533858"/>
                <a:chExt cx="3245865" cy="324248"/>
              </a:xfrm>
            </p:grpSpPr>
            <p:sp>
              <p:nvSpPr>
                <p:cNvPr id="8" name="7 Rectángulo"/>
                <p:cNvSpPr/>
                <p:nvPr/>
              </p:nvSpPr>
              <p:spPr>
                <a:xfrm>
                  <a:off x="5076056" y="2533858"/>
                  <a:ext cx="3029841" cy="32424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s-CO" sz="1050" dirty="0">
                      <a:latin typeface="Century Gothic" pitchFamily="34" charset="0"/>
                    </a:rPr>
                    <a:t>Vinos y otras bebidas fermentadas</a:t>
                  </a:r>
                </a:p>
              </p:txBody>
            </p:sp>
            <p:sp>
              <p:nvSpPr>
                <p:cNvPr id="12" name="11 Rectángulo"/>
                <p:cNvSpPr/>
                <p:nvPr/>
              </p:nvSpPr>
              <p:spPr>
                <a:xfrm>
                  <a:off x="4860032" y="2552804"/>
                  <a:ext cx="216024" cy="216024"/>
                </a:xfrm>
                <a:prstGeom prst="rect">
                  <a:avLst/>
                </a:prstGeom>
                <a:solidFill>
                  <a:srgbClr val="BCC8D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</p:grpSp>
          <p:grpSp>
            <p:nvGrpSpPr>
              <p:cNvPr id="16" name="15 Grupo"/>
              <p:cNvGrpSpPr/>
              <p:nvPr/>
            </p:nvGrpSpPr>
            <p:grpSpPr>
              <a:xfrm>
                <a:off x="5004048" y="2047639"/>
                <a:ext cx="3472625" cy="324248"/>
                <a:chOff x="4860032" y="2236375"/>
                <a:chExt cx="3472625" cy="324248"/>
              </a:xfrm>
            </p:grpSpPr>
            <p:sp>
              <p:nvSpPr>
                <p:cNvPr id="7" name="6 Rectángulo"/>
                <p:cNvSpPr/>
                <p:nvPr/>
              </p:nvSpPr>
              <p:spPr>
                <a:xfrm>
                  <a:off x="5076056" y="2236375"/>
                  <a:ext cx="3256601" cy="32424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s-CO" sz="1050" dirty="0">
                      <a:latin typeface="Century Gothic" pitchFamily="34" charset="0"/>
                    </a:rPr>
                    <a:t>Otras bebidas alcohólicas destiladas </a:t>
                  </a:r>
                </a:p>
              </p:txBody>
            </p:sp>
            <p:sp>
              <p:nvSpPr>
                <p:cNvPr id="13" name="12 Rectángulo"/>
                <p:cNvSpPr/>
                <p:nvPr/>
              </p:nvSpPr>
              <p:spPr>
                <a:xfrm>
                  <a:off x="4860032" y="2255321"/>
                  <a:ext cx="216024" cy="216024"/>
                </a:xfrm>
                <a:prstGeom prst="rect">
                  <a:avLst/>
                </a:prstGeom>
                <a:solidFill>
                  <a:srgbClr val="B9C8B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</p:grpSp>
        </p:grpSp>
      </p:grpSp>
      <p:sp>
        <p:nvSpPr>
          <p:cNvPr id="19" name="18 Rectángulo"/>
          <p:cNvSpPr/>
          <p:nvPr/>
        </p:nvSpPr>
        <p:spPr>
          <a:xfrm>
            <a:off x="179512" y="51470"/>
            <a:ext cx="44935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6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Contexto nacional</a:t>
            </a:r>
          </a:p>
        </p:txBody>
      </p:sp>
      <p:sp>
        <p:nvSpPr>
          <p:cNvPr id="20" name="19 Rectángulo"/>
          <p:cNvSpPr/>
          <p:nvPr/>
        </p:nvSpPr>
        <p:spPr>
          <a:xfrm>
            <a:off x="103933" y="668987"/>
            <a:ext cx="50269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Gasto en bebidas alcohólicas* - 2015</a:t>
            </a:r>
          </a:p>
        </p:txBody>
      </p:sp>
      <p:sp>
        <p:nvSpPr>
          <p:cNvPr id="21" name="20 Rectángulo"/>
          <p:cNvSpPr/>
          <p:nvPr/>
        </p:nvSpPr>
        <p:spPr>
          <a:xfrm>
            <a:off x="3059832" y="4630365"/>
            <a:ext cx="59766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CO" sz="8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Fuente: * Consumo de los hogares (residencial y en establecimientos públicos)</a:t>
            </a:r>
          </a:p>
          <a:p>
            <a:pPr algn="r"/>
            <a:r>
              <a:rPr lang="es-CO" sz="8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DANE. Cuentas Nacionales. Cálculos Observatorio de Desarrollo Económico</a:t>
            </a:r>
          </a:p>
        </p:txBody>
      </p:sp>
      <p:sp>
        <p:nvSpPr>
          <p:cNvPr id="22" name="5 CuadroTexto"/>
          <p:cNvSpPr txBox="1"/>
          <p:nvPr/>
        </p:nvSpPr>
        <p:spPr>
          <a:xfrm>
            <a:off x="3707904" y="1164109"/>
            <a:ext cx="53285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>
                <a:latin typeface="Century Gothic" pitchFamily="34" charset="0"/>
              </a:rPr>
              <a:t>El gasto de los bogotanos en bares y discotecas </a:t>
            </a:r>
          </a:p>
          <a:p>
            <a:pPr algn="ctr"/>
            <a:r>
              <a:rPr lang="es-CO" sz="1600" dirty="0">
                <a:latin typeface="Century Gothic" pitchFamily="34" charset="0"/>
              </a:rPr>
              <a:t>representa el  </a:t>
            </a:r>
            <a:r>
              <a:rPr lang="es-CO" b="1" dirty="0">
                <a:latin typeface="Century Gothic" pitchFamily="34" charset="0"/>
              </a:rPr>
              <a:t>1,66%</a:t>
            </a:r>
            <a:r>
              <a:rPr lang="es-CO" sz="1600" dirty="0">
                <a:latin typeface="Century Gothic" pitchFamily="34" charset="0"/>
              </a:rPr>
              <a:t> del PIB de la ciudad</a:t>
            </a:r>
            <a:endParaRPr lang="es-CO" sz="1400" dirty="0">
              <a:latin typeface="Century Gothic" pitchFamily="34" charset="0"/>
            </a:endParaRPr>
          </a:p>
        </p:txBody>
      </p:sp>
      <p:pic>
        <p:nvPicPr>
          <p:cNvPr id="24" name="2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025" y="3601988"/>
            <a:ext cx="533403" cy="697527"/>
          </a:xfrm>
          <a:prstGeom prst="rect">
            <a:avLst/>
          </a:prstGeom>
        </p:spPr>
      </p:pic>
      <p:sp>
        <p:nvSpPr>
          <p:cNvPr id="25" name="CuadroTexto 8">
            <a:extLst>
              <a:ext uri="{FF2B5EF4-FFF2-40B4-BE49-F238E27FC236}">
                <a16:creationId xmlns:a16="http://schemas.microsoft.com/office/drawing/2014/main" id="{4D49BB3F-9EB1-413D-AC6A-8D43254A5E04}"/>
              </a:ext>
            </a:extLst>
          </p:cNvPr>
          <p:cNvSpPr txBox="1"/>
          <p:nvPr/>
        </p:nvSpPr>
        <p:spPr>
          <a:xfrm>
            <a:off x="7490559" y="4192800"/>
            <a:ext cx="10743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200" b="1" dirty="0">
                <a:solidFill>
                  <a:srgbClr val="003E65"/>
                </a:solidFill>
                <a:latin typeface="Century Gothic" pitchFamily="34" charset="0"/>
              </a:rPr>
              <a:t>Barranquilla</a:t>
            </a:r>
          </a:p>
        </p:txBody>
      </p:sp>
      <p:pic>
        <p:nvPicPr>
          <p:cNvPr id="28" name="2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230" y="3620526"/>
            <a:ext cx="999479" cy="594627"/>
          </a:xfrm>
          <a:prstGeom prst="rect">
            <a:avLst/>
          </a:prstGeom>
        </p:spPr>
      </p:pic>
      <p:sp>
        <p:nvSpPr>
          <p:cNvPr id="29" name="CuadroTexto 8">
            <a:extLst>
              <a:ext uri="{FF2B5EF4-FFF2-40B4-BE49-F238E27FC236}">
                <a16:creationId xmlns:a16="http://schemas.microsoft.com/office/drawing/2014/main" id="{4D49BB3F-9EB1-413D-AC6A-8D43254A5E04}"/>
              </a:ext>
            </a:extLst>
          </p:cNvPr>
          <p:cNvSpPr txBox="1"/>
          <p:nvPr/>
        </p:nvSpPr>
        <p:spPr>
          <a:xfrm>
            <a:off x="4531736" y="4192800"/>
            <a:ext cx="7184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200" b="1" dirty="0">
                <a:solidFill>
                  <a:srgbClr val="003E65"/>
                </a:solidFill>
                <a:latin typeface="Century Gothic" pitchFamily="34" charset="0"/>
              </a:rPr>
              <a:t>Bogotá</a:t>
            </a:r>
          </a:p>
        </p:txBody>
      </p:sp>
      <p:pic>
        <p:nvPicPr>
          <p:cNvPr id="32" name="31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260" y="3601988"/>
            <a:ext cx="579961" cy="674009"/>
          </a:xfrm>
          <a:prstGeom prst="rect">
            <a:avLst/>
          </a:prstGeom>
        </p:spPr>
      </p:pic>
      <p:sp>
        <p:nvSpPr>
          <p:cNvPr id="33" name="CuadroTexto 8">
            <a:extLst>
              <a:ext uri="{FF2B5EF4-FFF2-40B4-BE49-F238E27FC236}">
                <a16:creationId xmlns:a16="http://schemas.microsoft.com/office/drawing/2014/main" id="{4D49BB3F-9EB1-413D-AC6A-8D43254A5E04}"/>
              </a:ext>
            </a:extLst>
          </p:cNvPr>
          <p:cNvSpPr txBox="1"/>
          <p:nvPr/>
        </p:nvSpPr>
        <p:spPr>
          <a:xfrm>
            <a:off x="6567909" y="4192800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200" b="1" dirty="0">
                <a:solidFill>
                  <a:srgbClr val="003E65"/>
                </a:solidFill>
                <a:latin typeface="Century Gothic" pitchFamily="34" charset="0"/>
              </a:rPr>
              <a:t>Medellín</a:t>
            </a:r>
          </a:p>
        </p:txBody>
      </p:sp>
      <p:sp>
        <p:nvSpPr>
          <p:cNvPr id="40" name="39 Rectángulo"/>
          <p:cNvSpPr/>
          <p:nvPr/>
        </p:nvSpPr>
        <p:spPr>
          <a:xfrm>
            <a:off x="4673050" y="2931790"/>
            <a:ext cx="330998" cy="6213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41 Rectángulo"/>
          <p:cNvSpPr/>
          <p:nvPr/>
        </p:nvSpPr>
        <p:spPr>
          <a:xfrm>
            <a:off x="6825700" y="2787773"/>
            <a:ext cx="330998" cy="7654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43 Rectángulo"/>
          <p:cNvSpPr/>
          <p:nvPr/>
        </p:nvSpPr>
        <p:spPr>
          <a:xfrm>
            <a:off x="7844875" y="2499742"/>
            <a:ext cx="330998" cy="1053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5" name="44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630" y="3553175"/>
            <a:ext cx="540214" cy="711216"/>
          </a:xfrm>
          <a:prstGeom prst="rect">
            <a:avLst/>
          </a:prstGeom>
        </p:spPr>
      </p:pic>
      <p:sp>
        <p:nvSpPr>
          <p:cNvPr id="46" name="CuadroTexto 8">
            <a:extLst>
              <a:ext uri="{FF2B5EF4-FFF2-40B4-BE49-F238E27FC236}">
                <a16:creationId xmlns:a16="http://schemas.microsoft.com/office/drawing/2014/main" id="{4D49BB3F-9EB1-413D-AC6A-8D43254A5E04}"/>
              </a:ext>
            </a:extLst>
          </p:cNvPr>
          <p:cNvSpPr txBox="1"/>
          <p:nvPr/>
        </p:nvSpPr>
        <p:spPr>
          <a:xfrm>
            <a:off x="5674926" y="4192800"/>
            <a:ext cx="479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200" b="1" dirty="0">
                <a:solidFill>
                  <a:srgbClr val="003E65"/>
                </a:solidFill>
                <a:latin typeface="Century Gothic" pitchFamily="34" charset="0"/>
              </a:rPr>
              <a:t>Cali</a:t>
            </a:r>
          </a:p>
        </p:txBody>
      </p:sp>
      <p:sp>
        <p:nvSpPr>
          <p:cNvPr id="47" name="46 Rectángulo"/>
          <p:cNvSpPr/>
          <p:nvPr/>
        </p:nvSpPr>
        <p:spPr>
          <a:xfrm>
            <a:off x="5768425" y="2859782"/>
            <a:ext cx="330998" cy="6933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5 CuadroTexto"/>
          <p:cNvSpPr txBox="1"/>
          <p:nvPr/>
        </p:nvSpPr>
        <p:spPr>
          <a:xfrm>
            <a:off x="187392" y="1131590"/>
            <a:ext cx="3016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rgbClr val="083F64"/>
                </a:solidFill>
                <a:latin typeface="Century Gothic" pitchFamily="34" charset="0"/>
              </a:rPr>
              <a:t>Distribución del gasto en bebidas alcohólicas-Bogotá</a:t>
            </a:r>
            <a:endParaRPr lang="es-CO" sz="1200" b="1" dirty="0">
              <a:solidFill>
                <a:srgbClr val="083F64"/>
              </a:solidFill>
              <a:latin typeface="Century Gothic" pitchFamily="34" charset="0"/>
            </a:endParaRPr>
          </a:p>
        </p:txBody>
      </p:sp>
      <p:sp>
        <p:nvSpPr>
          <p:cNvPr id="50" name="CuadroTexto 8">
            <a:extLst>
              <a:ext uri="{FF2B5EF4-FFF2-40B4-BE49-F238E27FC236}">
                <a16:creationId xmlns:a16="http://schemas.microsoft.com/office/drawing/2014/main" id="{4D49BB3F-9EB1-413D-AC6A-8D43254A5E04}"/>
              </a:ext>
            </a:extLst>
          </p:cNvPr>
          <p:cNvSpPr txBox="1"/>
          <p:nvPr/>
        </p:nvSpPr>
        <p:spPr>
          <a:xfrm>
            <a:off x="4528207" y="2499742"/>
            <a:ext cx="620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200" b="1" dirty="0">
                <a:solidFill>
                  <a:srgbClr val="003E65"/>
                </a:solidFill>
                <a:latin typeface="Century Gothic" pitchFamily="34" charset="0"/>
              </a:rPr>
              <a:t>1,66%</a:t>
            </a:r>
          </a:p>
        </p:txBody>
      </p:sp>
      <p:sp>
        <p:nvSpPr>
          <p:cNvPr id="51" name="CuadroTexto 8">
            <a:extLst>
              <a:ext uri="{FF2B5EF4-FFF2-40B4-BE49-F238E27FC236}">
                <a16:creationId xmlns:a16="http://schemas.microsoft.com/office/drawing/2014/main" id="{4D49BB3F-9EB1-413D-AC6A-8D43254A5E04}"/>
              </a:ext>
            </a:extLst>
          </p:cNvPr>
          <p:cNvSpPr txBox="1"/>
          <p:nvPr/>
        </p:nvSpPr>
        <p:spPr>
          <a:xfrm>
            <a:off x="5575957" y="2490217"/>
            <a:ext cx="620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200" b="1" dirty="0">
                <a:solidFill>
                  <a:srgbClr val="003E65"/>
                </a:solidFill>
                <a:latin typeface="Century Gothic" pitchFamily="34" charset="0"/>
              </a:rPr>
              <a:t>1,67%</a:t>
            </a:r>
          </a:p>
        </p:txBody>
      </p:sp>
      <p:sp>
        <p:nvSpPr>
          <p:cNvPr id="52" name="CuadroTexto 8">
            <a:extLst>
              <a:ext uri="{FF2B5EF4-FFF2-40B4-BE49-F238E27FC236}">
                <a16:creationId xmlns:a16="http://schemas.microsoft.com/office/drawing/2014/main" id="{4D49BB3F-9EB1-413D-AC6A-8D43254A5E04}"/>
              </a:ext>
            </a:extLst>
          </p:cNvPr>
          <p:cNvSpPr txBox="1"/>
          <p:nvPr/>
        </p:nvSpPr>
        <p:spPr>
          <a:xfrm>
            <a:off x="6668898" y="2490217"/>
            <a:ext cx="620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200" b="1" dirty="0">
                <a:solidFill>
                  <a:srgbClr val="003E65"/>
                </a:solidFill>
                <a:latin typeface="Century Gothic" pitchFamily="34" charset="0"/>
              </a:rPr>
              <a:t>1,68%</a:t>
            </a:r>
          </a:p>
        </p:txBody>
      </p:sp>
      <p:sp>
        <p:nvSpPr>
          <p:cNvPr id="53" name="CuadroTexto 8">
            <a:extLst>
              <a:ext uri="{FF2B5EF4-FFF2-40B4-BE49-F238E27FC236}">
                <a16:creationId xmlns:a16="http://schemas.microsoft.com/office/drawing/2014/main" id="{4D49BB3F-9EB1-413D-AC6A-8D43254A5E04}"/>
              </a:ext>
            </a:extLst>
          </p:cNvPr>
          <p:cNvSpPr txBox="1"/>
          <p:nvPr/>
        </p:nvSpPr>
        <p:spPr>
          <a:xfrm>
            <a:off x="7700032" y="2067694"/>
            <a:ext cx="6206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200" b="1" dirty="0">
                <a:solidFill>
                  <a:srgbClr val="003E65"/>
                </a:solidFill>
                <a:latin typeface="Century Gothic" pitchFamily="34" charset="0"/>
              </a:rPr>
              <a:t>1,74%</a:t>
            </a:r>
          </a:p>
        </p:txBody>
      </p:sp>
      <p:sp>
        <p:nvSpPr>
          <p:cNvPr id="54" name="5 CuadroTexto"/>
          <p:cNvSpPr txBox="1"/>
          <p:nvPr/>
        </p:nvSpPr>
        <p:spPr>
          <a:xfrm>
            <a:off x="4067944" y="1851670"/>
            <a:ext cx="489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solidFill>
                  <a:srgbClr val="083F64"/>
                </a:solidFill>
                <a:latin typeface="Century Gothic" pitchFamily="34" charset="0"/>
              </a:rPr>
              <a:t>Participación de gasto en Bebidas alcohólicas en el PIB</a:t>
            </a:r>
            <a:endParaRPr lang="es-CO" sz="1100" b="1" dirty="0">
              <a:solidFill>
                <a:srgbClr val="083F64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920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771550"/>
            <a:ext cx="5665416" cy="4377821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179512" y="51470"/>
            <a:ext cx="44935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6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Contexto nacional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03933" y="668987"/>
            <a:ext cx="50674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Horas promedio día dedicadas al baile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059832" y="1658352"/>
            <a:ext cx="216024" cy="216024"/>
          </a:xfrm>
          <a:prstGeom prst="rect">
            <a:avLst/>
          </a:prstGeom>
          <a:solidFill>
            <a:srgbClr val="F9B2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5 Rectángulo"/>
          <p:cNvSpPr/>
          <p:nvPr/>
        </p:nvSpPr>
        <p:spPr>
          <a:xfrm>
            <a:off x="3059832" y="1900973"/>
            <a:ext cx="216024" cy="216024"/>
          </a:xfrm>
          <a:prstGeom prst="rect">
            <a:avLst/>
          </a:prstGeom>
          <a:solidFill>
            <a:srgbClr val="B9C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6 Rectángulo"/>
          <p:cNvSpPr/>
          <p:nvPr/>
        </p:nvSpPr>
        <p:spPr>
          <a:xfrm>
            <a:off x="3059832" y="2143594"/>
            <a:ext cx="216024" cy="216024"/>
          </a:xfrm>
          <a:prstGeom prst="rect">
            <a:avLst/>
          </a:prstGeom>
          <a:solidFill>
            <a:srgbClr val="BDC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7 Rectángulo"/>
          <p:cNvSpPr/>
          <p:nvPr/>
        </p:nvSpPr>
        <p:spPr>
          <a:xfrm>
            <a:off x="3059832" y="2386213"/>
            <a:ext cx="216024" cy="216024"/>
          </a:xfrm>
          <a:prstGeom prst="rect">
            <a:avLst/>
          </a:prstGeom>
          <a:solidFill>
            <a:srgbClr val="2FA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8 Rectángulo"/>
          <p:cNvSpPr/>
          <p:nvPr/>
        </p:nvSpPr>
        <p:spPr>
          <a:xfrm>
            <a:off x="3059832" y="1173110"/>
            <a:ext cx="216024" cy="216024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9 Rectángulo"/>
          <p:cNvSpPr/>
          <p:nvPr/>
        </p:nvSpPr>
        <p:spPr>
          <a:xfrm>
            <a:off x="3059832" y="1415731"/>
            <a:ext cx="216024" cy="216024"/>
          </a:xfrm>
          <a:prstGeom prst="rect">
            <a:avLst/>
          </a:prstGeom>
          <a:solidFill>
            <a:srgbClr val="DF4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11 CuadroTexto"/>
          <p:cNvSpPr txBox="1"/>
          <p:nvPr/>
        </p:nvSpPr>
        <p:spPr>
          <a:xfrm>
            <a:off x="3275856" y="1142623"/>
            <a:ext cx="2304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3E65"/>
                </a:solidFill>
                <a:latin typeface="Century Gothic" pitchFamily="34" charset="0"/>
              </a:rPr>
              <a:t>San Andrés</a:t>
            </a:r>
            <a:r>
              <a:rPr lang="es-CO" sz="1000" b="1" dirty="0">
                <a:solidFill>
                  <a:srgbClr val="003E65"/>
                </a:solidFill>
                <a:latin typeface="Century Gothic" pitchFamily="34" charset="0"/>
              </a:rPr>
              <a:t>	   3h 50min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3275856" y="1385244"/>
            <a:ext cx="29340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b="1" dirty="0">
                <a:solidFill>
                  <a:srgbClr val="003E65"/>
                </a:solidFill>
                <a:latin typeface="Century Gothic" pitchFamily="34" charset="0"/>
              </a:rPr>
              <a:t>Bucaramanga	   3h 43min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3275856" y="1627865"/>
            <a:ext cx="2304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b="1" dirty="0">
                <a:solidFill>
                  <a:srgbClr val="003E65"/>
                </a:solidFill>
                <a:latin typeface="Century Gothic" pitchFamily="34" charset="0"/>
              </a:rPr>
              <a:t>Cali 	   3h 33min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3275856" y="1870486"/>
            <a:ext cx="2304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b="1" dirty="0">
                <a:solidFill>
                  <a:srgbClr val="003E65"/>
                </a:solidFill>
                <a:latin typeface="Century Gothic" pitchFamily="34" charset="0"/>
              </a:rPr>
              <a:t>Bogotá 	   3h 27min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3275856" y="2113107"/>
            <a:ext cx="2304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b="1" dirty="0">
                <a:solidFill>
                  <a:srgbClr val="003E65"/>
                </a:solidFill>
                <a:latin typeface="Century Gothic" pitchFamily="34" charset="0"/>
              </a:rPr>
              <a:t>Medellín	   3h 18min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3275856" y="2355726"/>
            <a:ext cx="2304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b="1" dirty="0">
                <a:solidFill>
                  <a:srgbClr val="003E65"/>
                </a:solidFill>
                <a:latin typeface="Century Gothic" pitchFamily="34" charset="0"/>
              </a:rPr>
              <a:t>Barranquilla 	   3h 11min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3275856" y="4731990"/>
            <a:ext cx="5868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CO" sz="10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Fuente: DANE, Encuesta nacional de uso del tiempo – ENUT</a:t>
            </a:r>
          </a:p>
          <a:p>
            <a:pPr algn="r"/>
            <a:r>
              <a:rPr lang="es-CO" sz="10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Representativa escala regional homologada a ciudades</a:t>
            </a:r>
          </a:p>
        </p:txBody>
      </p:sp>
      <p:sp>
        <p:nvSpPr>
          <p:cNvPr id="19" name="5 CuadroTexto"/>
          <p:cNvSpPr txBox="1"/>
          <p:nvPr/>
        </p:nvSpPr>
        <p:spPr>
          <a:xfrm>
            <a:off x="5940152" y="1275606"/>
            <a:ext cx="25922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Century Gothic" pitchFamily="34" charset="0"/>
              </a:rPr>
              <a:t>A pesar de ser una ciudad de clima frio y no tener una imagen de “ciudad rumbera”, Bogotá dedica más tiempo al baile que la región Atlántica.</a:t>
            </a:r>
          </a:p>
          <a:p>
            <a:pPr algn="ctr"/>
            <a:endParaRPr lang="es-CO" dirty="0">
              <a:latin typeface="Century Gothic" pitchFamily="34" charset="0"/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1547664" y="3054136"/>
            <a:ext cx="72008" cy="93677"/>
          </a:xfrm>
          <a:prstGeom prst="ellipse">
            <a:avLst/>
          </a:prstGeom>
          <a:solidFill>
            <a:srgbClr val="BDC63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19 Elipse"/>
          <p:cNvSpPr/>
          <p:nvPr/>
        </p:nvSpPr>
        <p:spPr>
          <a:xfrm>
            <a:off x="1331640" y="3723878"/>
            <a:ext cx="72008" cy="93677"/>
          </a:xfrm>
          <a:prstGeom prst="ellipse">
            <a:avLst/>
          </a:prstGeom>
          <a:solidFill>
            <a:srgbClr val="F9B2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20 Elipse"/>
          <p:cNvSpPr/>
          <p:nvPr/>
        </p:nvSpPr>
        <p:spPr>
          <a:xfrm>
            <a:off x="2123728" y="2859782"/>
            <a:ext cx="72008" cy="9367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21 Elipse"/>
          <p:cNvSpPr/>
          <p:nvPr/>
        </p:nvSpPr>
        <p:spPr>
          <a:xfrm>
            <a:off x="1619672" y="1707654"/>
            <a:ext cx="72008" cy="9367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17162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536" y="1162144"/>
            <a:ext cx="3987120" cy="3890926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179512" y="51470"/>
            <a:ext cx="44935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6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Contexto nacional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03933" y="668987"/>
            <a:ext cx="35878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Aforo promedio por ciudad</a:t>
            </a:r>
          </a:p>
        </p:txBody>
      </p:sp>
      <p:sp>
        <p:nvSpPr>
          <p:cNvPr id="5" name="CuadroTexto 8">
            <a:extLst>
              <a:ext uri="{FF2B5EF4-FFF2-40B4-BE49-F238E27FC236}">
                <a16:creationId xmlns:a16="http://schemas.microsoft.com/office/drawing/2014/main" id="{4D49BB3F-9EB1-413D-AC6A-8D43254A5E04}"/>
              </a:ext>
            </a:extLst>
          </p:cNvPr>
          <p:cNvSpPr txBox="1"/>
          <p:nvPr/>
        </p:nvSpPr>
        <p:spPr>
          <a:xfrm>
            <a:off x="4357921" y="987574"/>
            <a:ext cx="1962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rgbClr val="003E65"/>
                </a:solidFill>
                <a:latin typeface="Century Gothic" pitchFamily="34" charset="0"/>
              </a:rPr>
              <a:t>Barranquilla</a:t>
            </a:r>
          </a:p>
        </p:txBody>
      </p:sp>
      <p:sp>
        <p:nvSpPr>
          <p:cNvPr id="6" name="CuadroTexto 12">
            <a:extLst>
              <a:ext uri="{FF2B5EF4-FFF2-40B4-BE49-F238E27FC236}">
                <a16:creationId xmlns:a16="http://schemas.microsoft.com/office/drawing/2014/main" id="{D7580890-97A6-43AC-8930-5310D1698F2C}"/>
              </a:ext>
            </a:extLst>
          </p:cNvPr>
          <p:cNvSpPr txBox="1"/>
          <p:nvPr/>
        </p:nvSpPr>
        <p:spPr>
          <a:xfrm>
            <a:off x="4378369" y="1333386"/>
            <a:ext cx="2713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Capacidad promedio </a:t>
            </a:r>
            <a:r>
              <a:rPr lang="es-CO" sz="1400" b="1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387</a:t>
            </a:r>
            <a:r>
              <a:rPr lang="es-CO" sz="9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 personas</a:t>
            </a:r>
          </a:p>
        </p:txBody>
      </p:sp>
      <p:sp>
        <p:nvSpPr>
          <p:cNvPr id="10" name="CuadroTexto 8">
            <a:extLst>
              <a:ext uri="{FF2B5EF4-FFF2-40B4-BE49-F238E27FC236}">
                <a16:creationId xmlns:a16="http://schemas.microsoft.com/office/drawing/2014/main" id="{4D49BB3F-9EB1-413D-AC6A-8D43254A5E04}"/>
              </a:ext>
            </a:extLst>
          </p:cNvPr>
          <p:cNvSpPr txBox="1"/>
          <p:nvPr/>
        </p:nvSpPr>
        <p:spPr>
          <a:xfrm>
            <a:off x="5903640" y="2604798"/>
            <a:ext cx="1257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rgbClr val="003E65"/>
                </a:solidFill>
                <a:latin typeface="Century Gothic" pitchFamily="34" charset="0"/>
              </a:rPr>
              <a:t>Bogotá</a:t>
            </a:r>
          </a:p>
        </p:txBody>
      </p:sp>
      <p:sp>
        <p:nvSpPr>
          <p:cNvPr id="11" name="CuadroTexto 12">
            <a:extLst>
              <a:ext uri="{FF2B5EF4-FFF2-40B4-BE49-F238E27FC236}">
                <a16:creationId xmlns:a16="http://schemas.microsoft.com/office/drawing/2014/main" id="{D7580890-97A6-43AC-8930-5310D1698F2C}"/>
              </a:ext>
            </a:extLst>
          </p:cNvPr>
          <p:cNvSpPr txBox="1"/>
          <p:nvPr/>
        </p:nvSpPr>
        <p:spPr>
          <a:xfrm>
            <a:off x="5964490" y="2997886"/>
            <a:ext cx="2713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Capacidad promedio </a:t>
            </a:r>
            <a:r>
              <a:rPr lang="es-CO" sz="1400" b="1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412</a:t>
            </a:r>
            <a:r>
              <a:rPr lang="es-CO" sz="9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 personas</a:t>
            </a:r>
          </a:p>
        </p:txBody>
      </p:sp>
      <p:sp>
        <p:nvSpPr>
          <p:cNvPr id="12" name="CuadroTexto 8">
            <a:extLst>
              <a:ext uri="{FF2B5EF4-FFF2-40B4-BE49-F238E27FC236}">
                <a16:creationId xmlns:a16="http://schemas.microsoft.com/office/drawing/2014/main" id="{4D49BB3F-9EB1-413D-AC6A-8D43254A5E04}"/>
              </a:ext>
            </a:extLst>
          </p:cNvPr>
          <p:cNvSpPr txBox="1"/>
          <p:nvPr/>
        </p:nvSpPr>
        <p:spPr>
          <a:xfrm>
            <a:off x="1413838" y="1279037"/>
            <a:ext cx="1465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CO" sz="2400" b="1" dirty="0">
                <a:solidFill>
                  <a:srgbClr val="003E65"/>
                </a:solidFill>
                <a:latin typeface="Century Gothic" pitchFamily="34" charset="0"/>
              </a:rPr>
              <a:t>Medellín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7580890-97A6-43AC-8930-5310D1698F2C}"/>
              </a:ext>
            </a:extLst>
          </p:cNvPr>
          <p:cNvSpPr txBox="1"/>
          <p:nvPr/>
        </p:nvSpPr>
        <p:spPr>
          <a:xfrm>
            <a:off x="251520" y="1601039"/>
            <a:ext cx="2605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9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Capacidad promedio </a:t>
            </a:r>
            <a:r>
              <a:rPr lang="es-CO" sz="1400" b="1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286</a:t>
            </a:r>
            <a:r>
              <a:rPr lang="es-CO" sz="9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 personas</a:t>
            </a:r>
          </a:p>
        </p:txBody>
      </p:sp>
      <p:sp>
        <p:nvSpPr>
          <p:cNvPr id="16" name="CuadroTexto 8">
            <a:extLst>
              <a:ext uri="{FF2B5EF4-FFF2-40B4-BE49-F238E27FC236}">
                <a16:creationId xmlns:a16="http://schemas.microsoft.com/office/drawing/2014/main" id="{4D49BB3F-9EB1-413D-AC6A-8D43254A5E04}"/>
              </a:ext>
            </a:extLst>
          </p:cNvPr>
          <p:cNvSpPr txBox="1"/>
          <p:nvPr/>
        </p:nvSpPr>
        <p:spPr>
          <a:xfrm>
            <a:off x="2031121" y="4125387"/>
            <a:ext cx="776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CO" sz="2400" b="1" dirty="0">
                <a:solidFill>
                  <a:srgbClr val="003E65"/>
                </a:solidFill>
                <a:latin typeface="Century Gothic" pitchFamily="34" charset="0"/>
              </a:rPr>
              <a:t>Cali</a:t>
            </a:r>
          </a:p>
        </p:txBody>
      </p:sp>
      <p:sp>
        <p:nvSpPr>
          <p:cNvPr id="17" name="CuadroTexto 12">
            <a:extLst>
              <a:ext uri="{FF2B5EF4-FFF2-40B4-BE49-F238E27FC236}">
                <a16:creationId xmlns:a16="http://schemas.microsoft.com/office/drawing/2014/main" id="{D7580890-97A6-43AC-8930-5310D1698F2C}"/>
              </a:ext>
            </a:extLst>
          </p:cNvPr>
          <p:cNvSpPr txBox="1"/>
          <p:nvPr/>
        </p:nvSpPr>
        <p:spPr>
          <a:xfrm>
            <a:off x="251520" y="4447389"/>
            <a:ext cx="2605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9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Capacidad promedio </a:t>
            </a:r>
            <a:r>
              <a:rPr lang="es-CO" sz="1400" b="1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370</a:t>
            </a:r>
            <a:r>
              <a:rPr lang="es-CO" sz="9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 personas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4565546" y="4443958"/>
            <a:ext cx="4470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CO" sz="12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Fuente: SDDE – DEDE. Encuesta a Bares y Discotecas  Principales ciudades del país, agosto 2017</a:t>
            </a:r>
          </a:p>
          <a:p>
            <a:pPr algn="r"/>
            <a:r>
              <a:rPr lang="es-CO" sz="12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Total Encuestas:  257</a:t>
            </a:r>
          </a:p>
        </p:txBody>
      </p:sp>
    </p:spTree>
    <p:extLst>
      <p:ext uri="{BB962C8B-B14F-4D97-AF65-F5344CB8AC3E}">
        <p14:creationId xmlns:p14="http://schemas.microsoft.com/office/powerpoint/2010/main" val="2210174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/>
          <p:nvPr/>
        </p:nvSpPr>
        <p:spPr>
          <a:xfrm>
            <a:off x="179512" y="51470"/>
            <a:ext cx="44935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6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Contexto nacional</a:t>
            </a:r>
          </a:p>
        </p:txBody>
      </p:sp>
      <p:sp>
        <p:nvSpPr>
          <p:cNvPr id="20" name="19 Rectángulo"/>
          <p:cNvSpPr/>
          <p:nvPr/>
        </p:nvSpPr>
        <p:spPr>
          <a:xfrm>
            <a:off x="103934" y="668987"/>
            <a:ext cx="54041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Sondeo oferta de géneros musicales  </a:t>
            </a:r>
          </a:p>
        </p:txBody>
      </p:sp>
      <p:sp>
        <p:nvSpPr>
          <p:cNvPr id="21" name="20 Rectángulo"/>
          <p:cNvSpPr/>
          <p:nvPr/>
        </p:nvSpPr>
        <p:spPr>
          <a:xfrm>
            <a:off x="3059832" y="4537562"/>
            <a:ext cx="59766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CO" sz="10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Fuente: SDDE – DEDE. Encuesta a Bares y Discotecas  </a:t>
            </a:r>
          </a:p>
          <a:p>
            <a:pPr algn="r"/>
            <a:r>
              <a:rPr lang="es-CO" sz="10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Principales ciudades del país, agosto 2017</a:t>
            </a:r>
          </a:p>
          <a:p>
            <a:pPr algn="r"/>
            <a:r>
              <a:rPr lang="es-CO" sz="10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Total Encuestas:  257</a:t>
            </a:r>
          </a:p>
        </p:txBody>
      </p:sp>
      <p:sp>
        <p:nvSpPr>
          <p:cNvPr id="9" name="5 CuadroTexto"/>
          <p:cNvSpPr txBox="1"/>
          <p:nvPr/>
        </p:nvSpPr>
        <p:spPr>
          <a:xfrm>
            <a:off x="6531630" y="1069097"/>
            <a:ext cx="259228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Century Gothic" pitchFamily="34" charset="0"/>
              </a:rPr>
              <a:t>Bogotá se destaca por la diversidad de géneros musicales</a:t>
            </a:r>
          </a:p>
          <a:p>
            <a:pPr algn="ctr"/>
            <a:r>
              <a:rPr lang="es-CO" sz="2000" dirty="0">
                <a:latin typeface="Century Gothic" pitchFamily="34" charset="0"/>
              </a:rPr>
              <a:t>(82% de los géneros tipificados)</a:t>
            </a:r>
          </a:p>
          <a:p>
            <a:pPr algn="ctr"/>
            <a:endParaRPr lang="es-CO" dirty="0">
              <a:latin typeface="Century Gothic" pitchFamily="34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4" y="1131590"/>
            <a:ext cx="6408714" cy="386839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6531630" y="3961968"/>
            <a:ext cx="2454518" cy="5539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algn="r">
              <a:defRPr sz="100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defRPr>
            </a:lvl1pPr>
          </a:lstStyle>
          <a:p>
            <a:r>
              <a:rPr lang="es-CO" dirty="0"/>
              <a:t>Popular: norteña, carrilera, ranchera</a:t>
            </a:r>
          </a:p>
          <a:p>
            <a:r>
              <a:rPr lang="es-CO" dirty="0"/>
              <a:t>Tropical: merengue, son, </a:t>
            </a:r>
            <a:r>
              <a:rPr lang="es-CO" dirty="0" err="1"/>
              <a:t>bugalú</a:t>
            </a:r>
            <a:endParaRPr lang="es-CO" dirty="0"/>
          </a:p>
          <a:p>
            <a:r>
              <a:rPr lang="es-CO" dirty="0"/>
              <a:t>Urbano: Rap, hip-hop, </a:t>
            </a:r>
            <a:r>
              <a:rPr lang="es-CO" dirty="0" err="1"/>
              <a:t>reggaeton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50920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611560" y="411510"/>
            <a:ext cx="71047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60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Contexto </a:t>
            </a:r>
          </a:p>
          <a:p>
            <a:r>
              <a:rPr lang="es-CO" sz="60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Bogotá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" t="22951" r="-21" b="44862"/>
          <a:stretch/>
        </p:blipFill>
        <p:spPr>
          <a:xfrm>
            <a:off x="0" y="3181350"/>
            <a:ext cx="9144000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575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/>
          <p:nvPr/>
        </p:nvSpPr>
        <p:spPr>
          <a:xfrm>
            <a:off x="179512" y="51470"/>
            <a:ext cx="39757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6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Contexto Bogotá</a:t>
            </a:r>
          </a:p>
        </p:txBody>
      </p:sp>
      <p:sp>
        <p:nvSpPr>
          <p:cNvPr id="20" name="19 Rectángulo"/>
          <p:cNvSpPr/>
          <p:nvPr/>
        </p:nvSpPr>
        <p:spPr>
          <a:xfrm>
            <a:off x="103933" y="668987"/>
            <a:ext cx="33698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Zonas de baile en Bogotá</a:t>
            </a:r>
          </a:p>
        </p:txBody>
      </p:sp>
      <p:sp>
        <p:nvSpPr>
          <p:cNvPr id="21" name="20 Rectángulo"/>
          <p:cNvSpPr/>
          <p:nvPr/>
        </p:nvSpPr>
        <p:spPr>
          <a:xfrm>
            <a:off x="3059832" y="4824882"/>
            <a:ext cx="59766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CO" sz="10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Fuente:Asobares, Movilidad, ODEB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39833"/>
            <a:ext cx="7776864" cy="407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92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8 Rectángulo"/>
          <p:cNvSpPr/>
          <p:nvPr/>
        </p:nvSpPr>
        <p:spPr>
          <a:xfrm>
            <a:off x="179512" y="51470"/>
            <a:ext cx="3979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6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Contexto Bogotá</a:t>
            </a:r>
          </a:p>
        </p:txBody>
      </p:sp>
      <p:sp>
        <p:nvSpPr>
          <p:cNvPr id="4" name="19 Rectángulo"/>
          <p:cNvSpPr/>
          <p:nvPr/>
        </p:nvSpPr>
        <p:spPr>
          <a:xfrm>
            <a:off x="103933" y="668987"/>
            <a:ext cx="35700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Servicios Complementarios</a:t>
            </a:r>
          </a:p>
        </p:txBody>
      </p:sp>
      <p:sp>
        <p:nvSpPr>
          <p:cNvPr id="6" name="20 Rectángulo"/>
          <p:cNvSpPr/>
          <p:nvPr/>
        </p:nvSpPr>
        <p:spPr>
          <a:xfrm>
            <a:off x="3059832" y="4824882"/>
            <a:ext cx="59766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CO" sz="10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Fuente: SIEDCO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1024821"/>
            <a:ext cx="7380312" cy="406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853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8 Rectángulo"/>
          <p:cNvSpPr/>
          <p:nvPr/>
        </p:nvSpPr>
        <p:spPr>
          <a:xfrm>
            <a:off x="179512" y="51470"/>
            <a:ext cx="3979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6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Contexto Bogotá</a:t>
            </a:r>
          </a:p>
        </p:txBody>
      </p:sp>
      <p:sp>
        <p:nvSpPr>
          <p:cNvPr id="4" name="19 Rectángulo"/>
          <p:cNvSpPr/>
          <p:nvPr/>
        </p:nvSpPr>
        <p:spPr>
          <a:xfrm>
            <a:off x="103933" y="668987"/>
            <a:ext cx="52678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Puntos críticos lesiones personales - 2016</a:t>
            </a:r>
          </a:p>
        </p:txBody>
      </p:sp>
      <p:sp>
        <p:nvSpPr>
          <p:cNvPr id="6" name="20 Rectángulo"/>
          <p:cNvSpPr/>
          <p:nvPr/>
        </p:nvSpPr>
        <p:spPr>
          <a:xfrm>
            <a:off x="3059832" y="4824882"/>
            <a:ext cx="59766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CO" sz="1000" dirty="0">
                <a:solidFill>
                  <a:srgbClr val="003E65"/>
                </a:solidFill>
                <a:latin typeface="Century Gothic" pitchFamily="34" charset="0"/>
                <a:cs typeface="Arial" panose="020B0604020202020204" pitchFamily="34" charset="0"/>
              </a:rPr>
              <a:t>Fuente: SIEDCO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62" y="1090288"/>
            <a:ext cx="7507882" cy="405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701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/>
          <p:nvPr/>
        </p:nvSpPr>
        <p:spPr>
          <a:xfrm>
            <a:off x="179512" y="51470"/>
            <a:ext cx="32512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6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Análisis DOFA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105588897"/>
              </p:ext>
            </p:extLst>
          </p:nvPr>
        </p:nvGraphicFramePr>
        <p:xfrm>
          <a:off x="395536" y="1131589"/>
          <a:ext cx="7704856" cy="3852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22266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/>
          <p:nvPr/>
        </p:nvSpPr>
        <p:spPr>
          <a:xfrm>
            <a:off x="179512" y="51470"/>
            <a:ext cx="32512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6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Análisis DOFA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881546761"/>
              </p:ext>
            </p:extLst>
          </p:nvPr>
        </p:nvGraphicFramePr>
        <p:xfrm>
          <a:off x="395536" y="1131589"/>
          <a:ext cx="7704856" cy="3852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15867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</TotalTime>
  <Words>848</Words>
  <Application>Microsoft Office PowerPoint</Application>
  <PresentationFormat>Presentación en pantalla (16:9)</PresentationFormat>
  <Paragraphs>147</Paragraphs>
  <Slides>17</Slides>
  <Notes>3</Notes>
  <HiddenSlides>1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17</vt:i4>
      </vt:variant>
    </vt:vector>
  </HeadingPairs>
  <TitlesOfParts>
    <vt:vector size="19" baseType="lpstr"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Nicolay Villamarin Orduña</dc:creator>
  <cp:lastModifiedBy>camilo ospina</cp:lastModifiedBy>
  <cp:revision>66</cp:revision>
  <cp:lastPrinted>2017-08-11T14:08:31Z</cp:lastPrinted>
  <dcterms:created xsi:type="dcterms:W3CDTF">2017-08-10T14:37:48Z</dcterms:created>
  <dcterms:modified xsi:type="dcterms:W3CDTF">2022-07-11T12:35:11Z</dcterms:modified>
</cp:coreProperties>
</file>