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notesSlides/notesSlide15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6.xml" ContentType="application/vnd.openxmlformats-officedocument.presentationml.notesSlid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9.xml" ContentType="application/vnd.openxmlformats-officedocument.presentationml.notesSl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26.xml" ContentType="application/vnd.openxmlformats-officedocument.presentationml.notesSlid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37"/>
  </p:notesMasterIdLst>
  <p:handoutMasterIdLst>
    <p:handoutMasterId r:id="rId38"/>
  </p:handoutMasterIdLst>
  <p:sldIdLst>
    <p:sldId id="697" r:id="rId2"/>
    <p:sldId id="1133" r:id="rId3"/>
    <p:sldId id="1011" r:id="rId4"/>
    <p:sldId id="1078" r:id="rId5"/>
    <p:sldId id="1012" r:id="rId6"/>
    <p:sldId id="1146" r:id="rId7"/>
    <p:sldId id="1024" r:id="rId8"/>
    <p:sldId id="1074" r:id="rId9"/>
    <p:sldId id="1164" r:id="rId10"/>
    <p:sldId id="1025" r:id="rId11"/>
    <p:sldId id="1144" r:id="rId12"/>
    <p:sldId id="1015" r:id="rId13"/>
    <p:sldId id="1019" r:id="rId14"/>
    <p:sldId id="987" r:id="rId15"/>
    <p:sldId id="1149" r:id="rId16"/>
    <p:sldId id="1143" r:id="rId17"/>
    <p:sldId id="1165" r:id="rId18"/>
    <p:sldId id="1150" r:id="rId19"/>
    <p:sldId id="1153" r:id="rId20"/>
    <p:sldId id="1173" r:id="rId21"/>
    <p:sldId id="1178" r:id="rId22"/>
    <p:sldId id="1185" r:id="rId23"/>
    <p:sldId id="1191" r:id="rId24"/>
    <p:sldId id="1179" r:id="rId25"/>
    <p:sldId id="992" r:id="rId26"/>
    <p:sldId id="1169" r:id="rId27"/>
    <p:sldId id="1159" r:id="rId28"/>
    <p:sldId id="1158" r:id="rId29"/>
    <p:sldId id="1162" r:id="rId30"/>
    <p:sldId id="1184" r:id="rId31"/>
    <p:sldId id="1177" r:id="rId32"/>
    <p:sldId id="1183" r:id="rId33"/>
    <p:sldId id="1131" r:id="rId34"/>
    <p:sldId id="1190" r:id="rId35"/>
    <p:sldId id="1192" r:id="rId3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José Fernandez Ayala" initials="PJFA" lastIdx="42" clrIdx="0">
    <p:extLst>
      <p:ext uri="{19B8F6BF-5375-455C-9EA6-DF929625EA0E}">
        <p15:presenceInfo xmlns:p15="http://schemas.microsoft.com/office/powerpoint/2012/main" userId="S::pfernandez@procolombia.co::cceb2e7a-fd62-43db-b329-c04bb7b3602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DEF2"/>
    <a:srgbClr val="099FE1"/>
    <a:srgbClr val="3BD29A"/>
    <a:srgbClr val="FDD409"/>
    <a:srgbClr val="C1EEDD"/>
    <a:srgbClr val="E71C28"/>
    <a:srgbClr val="D6EDF7"/>
    <a:srgbClr val="FAFAFA"/>
    <a:srgbClr val="05ABF1"/>
    <a:srgbClr val="0045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1ADDF2-B1BF-41FF-B5EE-457BE204855A}" v="67" dt="2018-12-03T20:11:41.5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27" autoAdjust="0"/>
    <p:restoredTop sz="81952" autoAdjust="0"/>
  </p:normalViewPr>
  <p:slideViewPr>
    <p:cSldViewPr snapToGrid="0" showGuides="1">
      <p:cViewPr varScale="1">
        <p:scale>
          <a:sx n="59" d="100"/>
          <a:sy n="59" d="100"/>
        </p:scale>
        <p:origin x="1050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06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127994376640614"/>
          <c:y val="7.4593914227723726E-2"/>
          <c:w val="0.46913657733754976"/>
          <c:h val="0.89434981775671596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Mayor potencial</c:v>
                </c:pt>
              </c:strCache>
            </c:strRef>
          </c:tx>
          <c:spPr>
            <a:solidFill>
              <a:srgbClr val="099FE1"/>
            </a:solidFill>
            <a:ln>
              <a:noFill/>
            </a:ln>
          </c:spPr>
          <c:dPt>
            <c:idx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A2-4383-B7C3-ACF81D42BB08}"/>
              </c:ext>
            </c:extLst>
          </c:dPt>
          <c:dPt>
            <c:idx val="1"/>
            <c:bubble3D val="0"/>
            <c:spPr>
              <a:solidFill>
                <a:srgbClr val="099FE1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1A2-4383-B7C3-ACF81D42BB08}"/>
              </c:ext>
            </c:extLst>
          </c:dPt>
          <c:dPt>
            <c:idx val="2"/>
            <c:bubble3D val="0"/>
            <c:spPr>
              <a:solidFill>
                <a:srgbClr val="0045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1A2-4383-B7C3-ACF81D42BB08}"/>
              </c:ext>
            </c:extLst>
          </c:dPt>
          <c:dPt>
            <c:idx val="3"/>
            <c:bubble3D val="0"/>
            <c:spPr>
              <a:solidFill>
                <a:srgbClr val="1F7C5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1A2-4383-B7C3-ACF81D42BB08}"/>
              </c:ext>
            </c:extLst>
          </c:dPt>
          <c:dPt>
            <c:idx val="4"/>
            <c:bubble3D val="0"/>
            <c:spPr>
              <a:solidFill>
                <a:srgbClr val="3BD29A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1A2-4383-B7C3-ACF81D42BB08}"/>
              </c:ext>
            </c:extLst>
          </c:dPt>
          <c:dPt>
            <c:idx val="5"/>
            <c:bubble3D val="0"/>
            <c:spPr>
              <a:solidFill>
                <a:srgbClr val="099FE1">
                  <a:alpha val="50196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1A2-4383-B7C3-ACF81D42BB08}"/>
              </c:ext>
            </c:extLst>
          </c:dPt>
          <c:dPt>
            <c:idx val="6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1A2-4383-B7C3-ACF81D42BB08}"/>
              </c:ext>
            </c:extLst>
          </c:dPt>
          <c:dPt>
            <c:idx val="7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E0E3-4BAF-844A-75C1DAE66087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81A2-4383-B7C3-ACF81D42BB08}"/>
                </c:ext>
              </c:extLst>
            </c:dLbl>
            <c:dLbl>
              <c:idx val="7"/>
              <c:layout>
                <c:manualLayout>
                  <c:x val="1.0693532791696847E-2"/>
                  <c:y val="8.474289083342410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0E3-4BAF-844A-75C1DAE660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Hoja1!$A$2:$A$9</c:f>
              <c:strCache>
                <c:ptCount val="8"/>
                <c:pt idx="0">
                  <c:v>Entre 18 y 24 años</c:v>
                </c:pt>
                <c:pt idx="1">
                  <c:v>Entre 25 y 30 años</c:v>
                </c:pt>
                <c:pt idx="2">
                  <c:v>Entre 31 y 35 años</c:v>
                </c:pt>
                <c:pt idx="3">
                  <c:v>Entre 36 y 40 años</c:v>
                </c:pt>
                <c:pt idx="4">
                  <c:v>Entre 41 y 45 años</c:v>
                </c:pt>
                <c:pt idx="5">
                  <c:v>Entre 46 y 50 años</c:v>
                </c:pt>
                <c:pt idx="6">
                  <c:v>Entre 51 y 60 años</c:v>
                </c:pt>
                <c:pt idx="7">
                  <c:v>Mayor de 60 años</c:v>
                </c:pt>
              </c:strCache>
            </c:strRef>
          </c:cat>
          <c:val>
            <c:numRef>
              <c:f>Hoja1!$B$2:$B$9</c:f>
              <c:numCache>
                <c:formatCode>0.0%</c:formatCode>
                <c:ptCount val="8"/>
                <c:pt idx="0">
                  <c:v>0.18</c:v>
                </c:pt>
                <c:pt idx="1">
                  <c:v>0.21</c:v>
                </c:pt>
                <c:pt idx="2">
                  <c:v>0.19</c:v>
                </c:pt>
                <c:pt idx="3">
                  <c:v>0.16</c:v>
                </c:pt>
                <c:pt idx="4">
                  <c:v>0.1</c:v>
                </c:pt>
                <c:pt idx="5">
                  <c:v>0.05</c:v>
                </c:pt>
                <c:pt idx="6" formatCode="0%">
                  <c:v>7.0000000000000007E-2</c:v>
                </c:pt>
                <c:pt idx="7" formatCode="0%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81A2-4383-B7C3-ACF81D42BB0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2070608730095887E-2"/>
          <c:y val="0.28348297849521109"/>
          <c:w val="0.32314695500207674"/>
          <c:h val="0.604365105864592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938686208958753E-2"/>
          <c:y val="2.8168209813598726E-2"/>
          <c:w val="0.85907758616800334"/>
          <c:h val="0.683574099885652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Mayor potencial</c:v>
                </c:pt>
              </c:strCache>
            </c:strRef>
          </c:tx>
          <c:spPr>
            <a:solidFill>
              <a:srgbClr val="099FE1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A2-4383-B7C3-ACF81D42BB08}"/>
              </c:ext>
            </c:extLst>
          </c:dPt>
          <c:dPt>
            <c:idx val="1"/>
            <c:invertIfNegative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1A2-4383-B7C3-ACF81D42BB08}"/>
              </c:ext>
            </c:extLst>
          </c:dPt>
          <c:dPt>
            <c:idx val="2"/>
            <c:invertIfNegative val="0"/>
            <c:bubble3D val="0"/>
            <c:spPr>
              <a:solidFill>
                <a:srgbClr val="099FE1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1A2-4383-B7C3-ACF81D42BB08}"/>
              </c:ext>
            </c:extLst>
          </c:dPt>
          <c:dPt>
            <c:idx val="3"/>
            <c:invertIfNegative val="0"/>
            <c:bubble3D val="0"/>
            <c:spPr>
              <a:solidFill>
                <a:srgbClr val="0045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1A2-4383-B7C3-ACF81D42BB08}"/>
              </c:ext>
            </c:extLst>
          </c:dPt>
          <c:dPt>
            <c:idx val="4"/>
            <c:invertIfNegative val="0"/>
            <c:bubble3D val="0"/>
            <c:spPr>
              <a:solidFill>
                <a:srgbClr val="1F7C5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1A2-4383-B7C3-ACF81D42BB08}"/>
              </c:ext>
            </c:extLst>
          </c:dPt>
          <c:dPt>
            <c:idx val="5"/>
            <c:invertIfNegative val="0"/>
            <c:bubble3D val="0"/>
            <c:spPr>
              <a:solidFill>
                <a:srgbClr val="3BD29A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1A2-4383-B7C3-ACF81D42BB08}"/>
              </c:ext>
            </c:extLst>
          </c:dPt>
          <c:dPt>
            <c:idx val="6"/>
            <c:invertIfNegative val="0"/>
            <c:bubble3D val="0"/>
            <c:spPr>
              <a:solidFill>
                <a:srgbClr val="099FE1">
                  <a:alpha val="50196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1A2-4383-B7C3-ACF81D42BB0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Más de USD 150.000</c:v>
                </c:pt>
                <c:pt idx="1">
                  <c:v>Entre USD 130.001 y USD 150.000</c:v>
                </c:pt>
                <c:pt idx="2">
                  <c:v>Entre USD 110.001 y USD 130.000</c:v>
                </c:pt>
                <c:pt idx="3">
                  <c:v>Entre USD 90.001 y USD 110.000</c:v>
                </c:pt>
                <c:pt idx="4">
                  <c:v>Entre USD 70.001 y USD 90.000</c:v>
                </c:pt>
                <c:pt idx="5">
                  <c:v>Entre USD 50.001 y USD 70.000 </c:v>
                </c:pt>
                <c:pt idx="6">
                  <c:v>Entre USD 30.001 y USD 50.000</c:v>
                </c:pt>
                <c:pt idx="7">
                  <c:v>Menos de USD 30.000 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0.04</c:v>
                </c:pt>
                <c:pt idx="1">
                  <c:v>0.04</c:v>
                </c:pt>
                <c:pt idx="2">
                  <c:v>0.06</c:v>
                </c:pt>
                <c:pt idx="3">
                  <c:v>0.11</c:v>
                </c:pt>
                <c:pt idx="4">
                  <c:v>0.12</c:v>
                </c:pt>
                <c:pt idx="5">
                  <c:v>0.19</c:v>
                </c:pt>
                <c:pt idx="6">
                  <c:v>0.23</c:v>
                </c:pt>
                <c:pt idx="7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81A2-4383-B7C3-ACF81D42BB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41974976"/>
        <c:axId val="163573184"/>
      </c:barChart>
      <c:catAx>
        <c:axId val="2041974976"/>
        <c:scaling>
          <c:orientation val="maxMin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CO"/>
          </a:p>
        </c:txPr>
        <c:crossAx val="163573184"/>
        <c:crosses val="autoZero"/>
        <c:auto val="1"/>
        <c:lblAlgn val="ctr"/>
        <c:lblOffset val="100"/>
        <c:noMultiLvlLbl val="0"/>
      </c:catAx>
      <c:valAx>
        <c:axId val="163573184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extTo"/>
        <c:crossAx val="204197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Alojamiento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Mayor potencial</c:v>
                </c:pt>
              </c:strCache>
            </c:strRef>
          </c:tx>
          <c:spPr>
            <a:solidFill>
              <a:srgbClr val="099FE1"/>
            </a:solidFill>
            <a:ln>
              <a:noFill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FFF-4F44-9F9C-DED9BFC2770D}"/>
              </c:ext>
            </c:extLst>
          </c:dPt>
          <c:dPt>
            <c:idx val="1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FFF-4F44-9F9C-DED9BFC2770D}"/>
              </c:ext>
            </c:extLst>
          </c:dPt>
          <c:dPt>
            <c:idx val="2"/>
            <c:bubble3D val="0"/>
            <c:spPr>
              <a:solidFill>
                <a:srgbClr val="099FE1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FFF-4F44-9F9C-DED9BFC2770D}"/>
              </c:ext>
            </c:extLst>
          </c:dPt>
          <c:dPt>
            <c:idx val="3"/>
            <c:bubble3D val="0"/>
            <c:spPr>
              <a:solidFill>
                <a:srgbClr val="0045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FFF-4F44-9F9C-DED9BFC2770D}"/>
              </c:ext>
            </c:extLst>
          </c:dPt>
          <c:dPt>
            <c:idx val="4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95B-4D68-BE7E-577C9FC0312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0B3F24AF-4420-4748-A8AD-12E6A8B3BC09}" type="CATEGORYNAME">
                      <a:rPr lang="en-US" b="0"/>
                      <a:pPr/>
                      <a:t>[NOMBRE DE CATEGORÍA]</a:t>
                    </a:fld>
                    <a:r>
                      <a:rPr lang="en-US" baseline="0" dirty="0"/>
                      <a:t>
</a:t>
                    </a:r>
                    <a:fld id="{31F20972-98AA-104B-884A-9DD19BC8698B}" type="PERCENTAGE">
                      <a:rPr lang="en-US" baseline="0"/>
                      <a:pPr/>
                      <a:t>[PORCENTAJE]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FFF-4F44-9F9C-DED9BFC277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17496C9-F48E-A145-BAA3-E65F2A042541}" type="CATEGORYNAME">
                      <a:rPr lang="en-US" b="0"/>
                      <a:pPr/>
                      <a:t>[NOMBRE DE CATEGORÍA]</a:t>
                    </a:fld>
                    <a:r>
                      <a:rPr lang="en-US" baseline="0" dirty="0"/>
                      <a:t>
</a:t>
                    </a:r>
                    <a:fld id="{031788E0-26BB-E244-A24F-0CD7C33C8FC5}" type="PERCENTAGE">
                      <a:rPr lang="en-US" baseline="0"/>
                      <a:pPr/>
                      <a:t>[PORCENTAJE]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FFF-4F44-9F9C-DED9BFC2770D}"/>
                </c:ext>
              </c:extLst>
            </c:dLbl>
            <c:dLbl>
              <c:idx val="2"/>
              <c:layout>
                <c:manualLayout>
                  <c:x val="9.2376430565169233E-3"/>
                  <c:y val="0"/>
                </c:manualLayout>
              </c:layout>
              <c:tx>
                <c:rich>
                  <a:bodyPr/>
                  <a:lstStyle/>
                  <a:p>
                    <a:fld id="{88F448EA-0F67-AF42-891F-1110B9DC7C44}" type="CATEGORYNAME">
                      <a:rPr lang="en-US" b="0"/>
                      <a:pPr/>
                      <a:t>[NOMBRE DE CATEGORÍA]</a:t>
                    </a:fld>
                    <a:r>
                      <a:rPr lang="en-US" baseline="0" dirty="0"/>
                      <a:t>
</a:t>
                    </a:r>
                    <a:fld id="{1356DF55-982F-7E4C-8C42-79ACC9EFA6CB}" type="PERCENTAGE">
                      <a:rPr lang="en-US" baseline="0"/>
                      <a:pPr/>
                      <a:t>[PORCENTAJE]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FFF-4F44-9F9C-DED9BFC2770D}"/>
                </c:ext>
              </c:extLst>
            </c:dLbl>
            <c:dLbl>
              <c:idx val="3"/>
              <c:layout>
                <c:manualLayout>
                  <c:x val="-4.014345833919384E-2"/>
                  <c:y val="-0.11168838811509951"/>
                </c:manualLayout>
              </c:layout>
              <c:tx>
                <c:rich>
                  <a:bodyPr/>
                  <a:lstStyle/>
                  <a:p>
                    <a:fld id="{0139CE5F-FF00-9344-8392-354A0DD8A874}" type="CATEGORYNAME">
                      <a:rPr lang="en-US" b="0"/>
                      <a:pPr/>
                      <a:t>[NOMBRE DE CATEGORÍA]</a:t>
                    </a:fld>
                    <a:r>
                      <a:rPr lang="en-US" baseline="0" dirty="0"/>
                      <a:t>
</a:t>
                    </a:r>
                    <a:fld id="{873DBFCF-46E0-DF4F-BA99-4EF2B8C1C006}" type="PERCENTAGE">
                      <a:rPr lang="en-US" baseline="0"/>
                      <a:pPr/>
                      <a:t>[PORCENTAJE]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FFF-4F44-9F9C-DED9BFC2770D}"/>
                </c:ext>
              </c:extLst>
            </c:dLbl>
            <c:dLbl>
              <c:idx val="4"/>
              <c:layout>
                <c:manualLayout>
                  <c:x val="-1.1375637535888526E-3"/>
                  <c:y val="5.3447163391110074E-2"/>
                </c:manualLayout>
              </c:layout>
              <c:tx>
                <c:rich>
                  <a:bodyPr/>
                  <a:lstStyle/>
                  <a:p>
                    <a:fld id="{3DDA180F-EFAF-FA48-B020-810CEBEE6C78}" type="CATEGORYNAME">
                      <a:rPr lang="en-US" b="0"/>
                      <a:pPr/>
                      <a:t>[NOMBRE DE CATEGORÍA]</a:t>
                    </a:fld>
                    <a:r>
                      <a:rPr lang="en-US" baseline="0" dirty="0"/>
                      <a:t>
</a:t>
                    </a:r>
                    <a:fld id="{363068B8-7282-5545-B4E4-EE013A4DA341}" type="PERCENTAGE">
                      <a:rPr lang="en-US" baseline="0"/>
                      <a:pPr/>
                      <a:t>[PORCENTAJE]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195B-4D68-BE7E-577C9FC031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Apartamento </c:v>
                </c:pt>
                <c:pt idx="1">
                  <c:v>Casa de familiares/amigos </c:v>
                </c:pt>
                <c:pt idx="2">
                  <c:v>Hostal </c:v>
                </c:pt>
                <c:pt idx="3">
                  <c:v>Hotel boutique</c:v>
                </c:pt>
                <c:pt idx="4">
                  <c:v>Hotel de cadena reconocida (Ej: Hilton, Marriott, Ibis, etc)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0.18601493550577053</c:v>
                </c:pt>
                <c:pt idx="1">
                  <c:v>0.15614392396469789</c:v>
                </c:pt>
                <c:pt idx="2">
                  <c:v>0.13577732518669383</c:v>
                </c:pt>
                <c:pt idx="3">
                  <c:v>0.20638153428377462</c:v>
                </c:pt>
                <c:pt idx="4" formatCode="0.0%">
                  <c:v>0.29938900203665986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FFF-4F44-9F9C-DED9BFC2770D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127994376640614"/>
          <c:y val="7.4593914227723726E-2"/>
          <c:w val="0.46913657733754976"/>
          <c:h val="0.8943498177567159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Mayor potencial</c:v>
                </c:pt>
              </c:strCache>
            </c:strRef>
          </c:tx>
          <c:spPr>
            <a:solidFill>
              <a:srgbClr val="099FE1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1EEDD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120-4C79-8148-1185965B4162}"/>
              </c:ext>
            </c:extLst>
          </c:dPt>
          <c:dPt>
            <c:idx val="1"/>
            <c:invertIfNegative val="0"/>
            <c:bubble3D val="0"/>
            <c:spPr>
              <a:solidFill>
                <a:srgbClr val="0045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120-4C79-8148-1185965B4162}"/>
              </c:ext>
            </c:extLst>
          </c:dPt>
          <c:dPt>
            <c:idx val="2"/>
            <c:invertIfNegative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120-4C79-8148-1185965B4162}"/>
              </c:ext>
            </c:extLst>
          </c:dPt>
          <c:dPt>
            <c:idx val="3"/>
            <c:invertIfNegative val="0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120-4C79-8148-1185965B4162}"/>
              </c:ext>
            </c:extLst>
          </c:dPt>
          <c:dPt>
            <c:idx val="4"/>
            <c:invertIfNegative val="0"/>
            <c:bubble3D val="0"/>
            <c:spPr>
              <a:solidFill>
                <a:srgbClr val="B2DEF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120-4C79-8148-1185965B4162}"/>
              </c:ext>
            </c:extLst>
          </c:dPt>
          <c:dPt>
            <c:idx val="5"/>
            <c:invertIfNegative val="0"/>
            <c:bubble3D val="0"/>
            <c:spPr>
              <a:solidFill>
                <a:srgbClr val="1F7C5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120-4C79-8148-1185965B4162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Búsquedas en internet</c:v>
                </c:pt>
                <c:pt idx="1">
                  <c:v>Recomendaciones de amigos y/o familiares sobre destinos que ya han visitado</c:v>
                </c:pt>
                <c:pt idx="2">
                  <c:v>Percepción de seguridad del país </c:v>
                </c:pt>
                <c:pt idx="3">
                  <c:v>Reseñas de medios de comunicación y líderes de opinión que han marcado como tendencia</c:v>
                </c:pt>
                <c:pt idx="4">
                  <c:v>Recomendaciones de agencias de viaje especializadas</c:v>
                </c:pt>
                <c:pt idx="5">
                  <c:v>La reputación musical del destino 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0.23330106485963215</c:v>
                </c:pt>
                <c:pt idx="1">
                  <c:v>0.22313649564375604</c:v>
                </c:pt>
                <c:pt idx="2">
                  <c:v>0.17037754114230397</c:v>
                </c:pt>
                <c:pt idx="3">
                  <c:v>0.13020329138431752</c:v>
                </c:pt>
                <c:pt idx="4">
                  <c:v>0.12729912875121008</c:v>
                </c:pt>
                <c:pt idx="5">
                  <c:v>0.10987415295256535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120-4C79-8148-1185965B41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35906736"/>
        <c:axId val="162198496"/>
      </c:barChart>
      <c:valAx>
        <c:axId val="162198496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035906736"/>
        <c:crosses val="autoZero"/>
        <c:crossBetween val="between"/>
      </c:valAx>
      <c:catAx>
        <c:axId val="20359067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CO"/>
          </a:p>
        </c:txPr>
        <c:crossAx val="1621984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Viajes al exterior al año</a:t>
            </a:r>
          </a:p>
        </c:rich>
      </c:tx>
      <c:layout>
        <c:manualLayout>
          <c:xMode val="edge"/>
          <c:yMode val="edge"/>
          <c:x val="0.3769753545528503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41127994376640614"/>
          <c:y val="7.4593914227723726E-2"/>
          <c:w val="0.46913657733754976"/>
          <c:h val="0.89434981775671596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Mayor potencial</c:v>
                </c:pt>
              </c:strCache>
            </c:strRef>
          </c:tx>
          <c:spPr>
            <a:solidFill>
              <a:srgbClr val="099FE1"/>
            </a:solidFill>
            <a:ln>
              <a:noFill/>
            </a:ln>
          </c:spPr>
          <c:dPt>
            <c:idx val="0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FFF-4F44-9F9C-DED9BFC2770D}"/>
              </c:ext>
            </c:extLst>
          </c:dPt>
          <c:dPt>
            <c:idx val="1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FFF-4F44-9F9C-DED9BFC2770D}"/>
              </c:ext>
            </c:extLst>
          </c:dPt>
          <c:dPt>
            <c:idx val="2"/>
            <c:bubble3D val="0"/>
            <c:spPr>
              <a:solidFill>
                <a:srgbClr val="099FE1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FFF-4F44-9F9C-DED9BFC2770D}"/>
              </c:ext>
            </c:extLst>
          </c:dPt>
          <c:dPt>
            <c:idx val="3"/>
            <c:bubble3D val="0"/>
            <c:spPr>
              <a:solidFill>
                <a:srgbClr val="0045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FFF-4F44-9F9C-DED9BFC2770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Ninguno </c:v>
                </c:pt>
                <c:pt idx="1">
                  <c:v>Entre 1 a 3 viajes</c:v>
                </c:pt>
                <c:pt idx="2">
                  <c:v>Entre 4 a 6 viajes </c:v>
                </c:pt>
                <c:pt idx="3">
                  <c:v>Más de 7 viajes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8.1081081081081086E-2</c:v>
                </c:pt>
                <c:pt idx="1">
                  <c:v>0.76044226044226049</c:v>
                </c:pt>
                <c:pt idx="2">
                  <c:v>0.12407862407862408</c:v>
                </c:pt>
                <c:pt idx="3">
                  <c:v>3.4398034398034398E-2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FFF-4F44-9F9C-DED9BFC2770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7105543600128778E-2"/>
          <c:y val="0.21134881966777352"/>
          <c:w val="0.28049228564775325"/>
          <c:h val="0.604365105864592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1197" b="0" i="0" u="none" strike="noStrike" kern="1200" baseline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1">
              <a:lumMod val="75000"/>
            </a:schemeClr>
          </a:solidFill>
          <a:latin typeface="Century Gothic" panose="020B0502020202020204" pitchFamily="34" charset="0"/>
        </a:defRPr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932426349252395"/>
          <c:y val="3.1740666260327823E-2"/>
          <c:w val="0.47511960748190718"/>
          <c:h val="0.8943498177567159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Mayor potencial</c:v>
                </c:pt>
              </c:strCache>
            </c:strRef>
          </c:tx>
          <c:spPr>
            <a:solidFill>
              <a:srgbClr val="099FE1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B0-422E-8FB4-C8DDCF1900FC}"/>
              </c:ext>
            </c:extLst>
          </c:dPt>
          <c:dPt>
            <c:idx val="1"/>
            <c:invertIfNegative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3B0-422E-8FB4-C8DDCF1900FC}"/>
              </c:ext>
            </c:extLst>
          </c:dPt>
          <c:dPt>
            <c:idx val="2"/>
            <c:invertIfNegative val="0"/>
            <c:bubble3D val="0"/>
            <c:spPr>
              <a:solidFill>
                <a:srgbClr val="099FE1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3B0-422E-8FB4-C8DDCF1900FC}"/>
              </c:ext>
            </c:extLst>
          </c:dPt>
          <c:dPt>
            <c:idx val="3"/>
            <c:invertIfNegative val="0"/>
            <c:bubble3D val="0"/>
            <c:spPr>
              <a:solidFill>
                <a:srgbClr val="0045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3B0-422E-8FB4-C8DDCF1900FC}"/>
              </c:ext>
            </c:extLst>
          </c:dPt>
          <c:dPt>
            <c:idx val="4"/>
            <c:invertIfNegative val="0"/>
            <c:bubble3D val="0"/>
            <c:spPr>
              <a:solidFill>
                <a:srgbClr val="1F7C5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3B0-422E-8FB4-C8DDCF1900FC}"/>
              </c:ext>
            </c:extLst>
          </c:dPt>
          <c:dPt>
            <c:idx val="5"/>
            <c:invertIfNegative val="0"/>
            <c:bubble3D val="0"/>
            <c:spPr>
              <a:solidFill>
                <a:srgbClr val="3BD29A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3B0-422E-8FB4-C8DDCF1900FC}"/>
              </c:ext>
            </c:extLst>
          </c:dPt>
          <c:dPt>
            <c:idx val="6"/>
            <c:invertIfNegative val="0"/>
            <c:bubble3D val="0"/>
            <c:spPr>
              <a:solidFill>
                <a:srgbClr val="099FE1">
                  <a:alpha val="50196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3B0-422E-8FB4-C8DDCF1900FC}"/>
              </c:ext>
            </c:extLst>
          </c:dPt>
          <c:dPt>
            <c:idx val="8"/>
            <c:invertIfNegative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3B0-422E-8FB4-C8DDCF1900FC}"/>
              </c:ext>
            </c:extLst>
          </c:dPt>
          <c:dPt>
            <c:idx val="9"/>
            <c:invertIfNegative val="0"/>
            <c:bubble3D val="0"/>
            <c:spPr>
              <a:solidFill>
                <a:srgbClr val="B2DEF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53B0-422E-8FB4-C8DDCF1900FC}"/>
              </c:ext>
            </c:extLst>
          </c:dPt>
          <c:dPt>
            <c:idx val="10"/>
            <c:invertIfNegative val="0"/>
            <c:bubble3D val="0"/>
            <c:spPr>
              <a:solidFill>
                <a:srgbClr val="0045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53B0-422E-8FB4-C8DDCF1900FC}"/>
              </c:ext>
            </c:extLst>
          </c:dPt>
          <c:dPt>
            <c:idx val="11"/>
            <c:invertIfNegative val="0"/>
            <c:bubble3D val="0"/>
            <c:spPr>
              <a:solidFill>
                <a:srgbClr val="1F7C5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53B0-422E-8FB4-C8DDCF1900FC}"/>
              </c:ext>
            </c:extLst>
          </c:dPt>
          <c:dPt>
            <c:idx val="12"/>
            <c:invertIfNegative val="0"/>
            <c:bubble3D val="0"/>
            <c:spPr>
              <a:solidFill>
                <a:srgbClr val="C1EEDD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53B0-422E-8FB4-C8DDCF1900FC}"/>
              </c:ext>
            </c:extLst>
          </c:dPt>
          <c:dPt>
            <c:idx val="13"/>
            <c:invertIfNegative val="0"/>
            <c:bubble3D val="0"/>
            <c:spPr>
              <a:solidFill>
                <a:srgbClr val="B2DEF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53B0-422E-8FB4-C8DDCF1900FC}"/>
              </c:ext>
            </c:extLst>
          </c:dPt>
          <c:dPt>
            <c:idx val="15"/>
            <c:invertIfNegative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53B0-422E-8FB4-C8DDCF1900F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Hoja1!$A$2:$A$19</c:f>
              <c:strCache>
                <c:ptCount val="18"/>
                <c:pt idx="0">
                  <c:v>Pasear por la ciudad</c:v>
                </c:pt>
                <c:pt idx="1">
                  <c:v>Probar la gastronomía local</c:v>
                </c:pt>
                <c:pt idx="2">
                  <c:v>Salir de compras</c:v>
                </c:pt>
                <c:pt idx="3">
                  <c:v>Visitar lugares patrimonio y monumentos</c:v>
                </c:pt>
                <c:pt idx="4">
                  <c:v>Interactuar con la gente local</c:v>
                </c:pt>
                <c:pt idx="5">
                  <c:v>Visitar museos</c:v>
                </c:pt>
                <c:pt idx="6">
                  <c:v>Comer en restaurantes reconocidos en el país</c:v>
                </c:pt>
                <c:pt idx="7">
                  <c:v>Disfrutar de la fiesta y vida nocturna</c:v>
                </c:pt>
                <c:pt idx="8">
                  <c:v>Asistir a festivales de música/conciertos </c:v>
                </c:pt>
                <c:pt idx="9">
                  <c:v>Realizar actividades al aire libre en la naturaleza</c:v>
                </c:pt>
                <c:pt idx="10">
                  <c:v>Ir a sitios de música en vivo</c:v>
                </c:pt>
                <c:pt idx="11">
                  <c:v>Practicar senderismo / montañismo</c:v>
                </c:pt>
                <c:pt idx="12">
                  <c:v>Disfrutar experiencias de lujo</c:v>
                </c:pt>
                <c:pt idx="13">
                  <c:v>Visitar spas y centros de bienestar</c:v>
                </c:pt>
                <c:pt idx="14">
                  <c:v>Realizar tours en bicicleta</c:v>
                </c:pt>
                <c:pt idx="15">
                  <c:v>Practicar deportes de aventura</c:v>
                </c:pt>
                <c:pt idx="16">
                  <c:v>Conocer el proceso de producción de instrumentos musicales / aprender a tocarlo</c:v>
                </c:pt>
                <c:pt idx="17">
                  <c:v>Tomar clases de baile</c:v>
                </c:pt>
              </c:strCache>
            </c:strRef>
          </c:cat>
          <c:val>
            <c:numRef>
              <c:f>Hoja1!$B$2:$B$19</c:f>
              <c:numCache>
                <c:formatCode>0.0%</c:formatCode>
                <c:ptCount val="18"/>
                <c:pt idx="0">
                  <c:v>0.64460784313725494</c:v>
                </c:pt>
                <c:pt idx="1">
                  <c:v>0.60906862745098034</c:v>
                </c:pt>
                <c:pt idx="2">
                  <c:v>0.59191176470588236</c:v>
                </c:pt>
                <c:pt idx="3">
                  <c:v>0.55269607843137258</c:v>
                </c:pt>
                <c:pt idx="4">
                  <c:v>0.4889705882352941</c:v>
                </c:pt>
                <c:pt idx="5">
                  <c:v>0.46446078431372551</c:v>
                </c:pt>
                <c:pt idx="6">
                  <c:v>0.45955882352941174</c:v>
                </c:pt>
                <c:pt idx="7">
                  <c:v>0.44607843137254904</c:v>
                </c:pt>
                <c:pt idx="8">
                  <c:v>0.43627450980392157</c:v>
                </c:pt>
                <c:pt idx="9">
                  <c:v>0.41666666666666669</c:v>
                </c:pt>
                <c:pt idx="10">
                  <c:v>0.39460784313725489</c:v>
                </c:pt>
                <c:pt idx="11">
                  <c:v>0.23284313725490197</c:v>
                </c:pt>
                <c:pt idx="12">
                  <c:v>0.224264705882353</c:v>
                </c:pt>
                <c:pt idx="13">
                  <c:v>0.21936274509803921</c:v>
                </c:pt>
                <c:pt idx="14">
                  <c:v>0.19362745098039216</c:v>
                </c:pt>
                <c:pt idx="15">
                  <c:v>0.18504901960784315</c:v>
                </c:pt>
                <c:pt idx="16">
                  <c:v>0.14705882352941177</c:v>
                </c:pt>
                <c:pt idx="17">
                  <c:v>0.11029411764705882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3B0-422E-8FB4-C8DDCF190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41974976"/>
        <c:axId val="163573184"/>
      </c:barChart>
      <c:catAx>
        <c:axId val="20419749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CO"/>
          </a:p>
        </c:txPr>
        <c:crossAx val="163573184"/>
        <c:crosses val="autoZero"/>
        <c:auto val="1"/>
        <c:lblAlgn val="ctr"/>
        <c:lblOffset val="100"/>
        <c:noMultiLvlLbl val="0"/>
      </c:catAx>
      <c:valAx>
        <c:axId val="163573184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extTo"/>
        <c:crossAx val="204197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1">
              <a:lumMod val="75000"/>
            </a:schemeClr>
          </a:solidFill>
          <a:latin typeface="Century Gothic" panose="020B0502020202020204" pitchFamily="34" charset="0"/>
        </a:defRPr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67831188936999"/>
          <c:y val="0.13066563470574843"/>
          <c:w val="0.74145639615713177"/>
          <c:h val="0.84825926292235665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Orientación sexual</c:v>
                </c:pt>
              </c:strCache>
            </c:strRef>
          </c:tx>
          <c:spPr>
            <a:solidFill>
              <a:srgbClr val="099FE1"/>
            </a:solidFill>
            <a:ln>
              <a:noFill/>
            </a:ln>
          </c:spPr>
          <c:dPt>
            <c:idx val="0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58D-4230-A4BC-9AA260806105}"/>
              </c:ext>
            </c:extLst>
          </c:dPt>
          <c:dPt>
            <c:idx val="1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58D-4230-A4BC-9AA260806105}"/>
              </c:ext>
            </c:extLst>
          </c:dPt>
          <c:dPt>
            <c:idx val="2"/>
            <c:bubble3D val="0"/>
            <c:spPr>
              <a:solidFill>
                <a:srgbClr val="099FE1">
                  <a:alpha val="50196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58D-4230-A4BC-9AA260806105}"/>
              </c:ext>
            </c:extLst>
          </c:dPt>
          <c:dPt>
            <c:idx val="3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58D-4230-A4BC-9AA260806105}"/>
              </c:ext>
            </c:extLst>
          </c:dPt>
          <c:dPt>
            <c:idx val="4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58D-4230-A4BC-9AA260806105}"/>
              </c:ext>
            </c:extLst>
          </c:dPt>
          <c:dPt>
            <c:idx val="5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58D-4230-A4BC-9AA260806105}"/>
              </c:ext>
            </c:extLst>
          </c:dPt>
          <c:dPt>
            <c:idx val="6"/>
            <c:bubble3D val="0"/>
            <c:spPr>
              <a:solidFill>
                <a:srgbClr val="FFEB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58D-4230-A4BC-9AA260806105}"/>
              </c:ext>
            </c:extLst>
          </c:dPt>
          <c:dPt>
            <c:idx val="7"/>
            <c:bubble3D val="0"/>
            <c:spPr>
              <a:solidFill>
                <a:srgbClr val="3BD29A">
                  <a:alpha val="74118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58D-4230-A4BC-9AA260806105}"/>
              </c:ext>
            </c:extLst>
          </c:dPt>
          <c:dPt>
            <c:idx val="8"/>
            <c:bubble3D val="0"/>
            <c:spPr>
              <a:solidFill>
                <a:srgbClr val="099FE1">
                  <a:alpha val="27059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58D-4230-A4BC-9AA26080610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00BEED3B-08C4-0649-A1FE-EDE387FEC8B8}" type="CATEGORYNAME">
                      <a:rPr lang="en-US" b="0"/>
                      <a:pPr/>
                      <a:t>[NOMBRE DE CATEGORÍA]</a:t>
                    </a:fld>
                    <a:r>
                      <a:rPr lang="en-US" baseline="0" dirty="0"/>
                      <a:t>; </a:t>
                    </a:r>
                    <a:fld id="{E45CA276-F67B-B74F-80AB-FADBA6C4CE37}" type="VALUE">
                      <a:rPr lang="en-US" baseline="0"/>
                      <a:pPr/>
                      <a:t>[VALOR]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58D-4230-A4BC-9AA26080610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D566E65-2496-C84B-A671-FE7B3B4F960D}" type="CATEGORYNAME">
                      <a:rPr lang="en-US" b="0"/>
                      <a:pPr/>
                      <a:t>[NOMBRE DE CATEGORÍA]</a:t>
                    </a:fld>
                    <a:r>
                      <a:rPr lang="en-US" baseline="0" dirty="0"/>
                      <a:t>; </a:t>
                    </a:r>
                    <a:fld id="{EA2945BD-DA48-F64F-9226-298C61EC2AEF}" type="VALUE">
                      <a:rPr lang="en-US" baseline="0"/>
                      <a:pPr/>
                      <a:t>[VALOR]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58D-4230-A4BC-9AA26080610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94F7D79-108B-394C-9E85-84FFF8E78023}" type="CATEGORYNAME">
                      <a:rPr lang="en-US" b="0"/>
                      <a:pPr/>
                      <a:t>[NOMBRE DE CATEGORÍA]</a:t>
                    </a:fld>
                    <a:r>
                      <a:rPr lang="en-US" baseline="0" dirty="0"/>
                      <a:t>; </a:t>
                    </a:r>
                    <a:fld id="{5D32EF00-8090-3D4A-89E0-097C0F9D05E8}" type="VALUE">
                      <a:rPr lang="en-US" baseline="0"/>
                      <a:pPr/>
                      <a:t>[VALOR]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58D-4230-A4BC-9AA2608061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Placer</c:v>
                </c:pt>
                <c:pt idx="1">
                  <c:v>Negocios</c:v>
                </c:pt>
                <c:pt idx="2">
                  <c:v>Ambos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>
                  <c:v>0.66</c:v>
                </c:pt>
                <c:pt idx="1">
                  <c:v>0.1</c:v>
                </c:pt>
                <c:pt idx="2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158D-4230-A4BC-9AA260806105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bg1"/>
          </a:solidFill>
          <a:latin typeface="Century Gothic" panose="020B0502020202020204" pitchFamily="34" charset="0"/>
        </a:defRPr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67831188936999"/>
          <c:y val="0.13066563470574843"/>
          <c:w val="0.74145639615713177"/>
          <c:h val="0.84825926292235665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Orientación sexual</c:v>
                </c:pt>
              </c:strCache>
            </c:strRef>
          </c:tx>
          <c:spPr>
            <a:solidFill>
              <a:srgbClr val="099FE1"/>
            </a:solidFill>
            <a:ln>
              <a:noFill/>
            </a:ln>
          </c:spPr>
          <c:dPt>
            <c:idx val="0"/>
            <c:bubble3D val="0"/>
            <c:spPr>
              <a:solidFill>
                <a:srgbClr val="C1EEDD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6CA-483A-A668-DE47E44DDD1A}"/>
              </c:ext>
            </c:extLst>
          </c:dPt>
          <c:dPt>
            <c:idx val="1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6CA-483A-A668-DE47E44DDD1A}"/>
              </c:ext>
            </c:extLst>
          </c:dPt>
          <c:dPt>
            <c:idx val="2"/>
            <c:bubble3D val="0"/>
            <c:spPr>
              <a:solidFill>
                <a:srgbClr val="099FE1">
                  <a:alpha val="50196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6CA-483A-A668-DE47E44DDD1A}"/>
              </c:ext>
            </c:extLst>
          </c:dPt>
          <c:dPt>
            <c:idx val="3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6CA-483A-A668-DE47E44DDD1A}"/>
              </c:ext>
            </c:extLst>
          </c:dPt>
          <c:dPt>
            <c:idx val="4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6CA-483A-A668-DE47E44DDD1A}"/>
              </c:ext>
            </c:extLst>
          </c:dPt>
          <c:dPt>
            <c:idx val="5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6CA-483A-A668-DE47E44DDD1A}"/>
              </c:ext>
            </c:extLst>
          </c:dPt>
          <c:dPt>
            <c:idx val="6"/>
            <c:bubble3D val="0"/>
            <c:spPr>
              <a:solidFill>
                <a:srgbClr val="FFEB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6CA-483A-A668-DE47E44DDD1A}"/>
              </c:ext>
            </c:extLst>
          </c:dPt>
          <c:dPt>
            <c:idx val="7"/>
            <c:bubble3D val="0"/>
            <c:spPr>
              <a:solidFill>
                <a:srgbClr val="3BD29A">
                  <a:alpha val="74118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6CA-483A-A668-DE47E44DDD1A}"/>
              </c:ext>
            </c:extLst>
          </c:dPt>
          <c:dPt>
            <c:idx val="8"/>
            <c:bubble3D val="0"/>
            <c:spPr>
              <a:solidFill>
                <a:srgbClr val="099FE1">
                  <a:alpha val="27059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6CA-483A-A668-DE47E44DDD1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542D6B74-061A-F948-B0C1-25CC935C4E6C}" type="CATEGORYNAME">
                      <a:rPr lang="en-US" b="0"/>
                      <a:pPr/>
                      <a:t>[NOMBRE DE CATEGORÍA]</a:t>
                    </a:fld>
                    <a:r>
                      <a:rPr lang="en-US" baseline="0" dirty="0"/>
                      <a:t>; </a:t>
                    </a:r>
                    <a:fld id="{0452051F-9C1A-9C46-B38E-37DB5B2661EB}" type="VALUE">
                      <a:rPr lang="en-US" baseline="0"/>
                      <a:pPr/>
                      <a:t>[VALOR]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6CA-483A-A668-DE47E44DDD1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F316964-2034-ED4D-9C0B-5CB2874FCA1E}" type="CATEGORYNAME">
                      <a:rPr lang="en-US" b="0"/>
                      <a:pPr/>
                      <a:t>[NOMBRE DE CATEGORÍA]</a:t>
                    </a:fld>
                    <a:r>
                      <a:rPr lang="en-US" baseline="0" dirty="0"/>
                      <a:t>; </a:t>
                    </a:r>
                    <a:fld id="{51AAA39C-9588-4146-BA5B-9CE367ABE358}" type="VALUE">
                      <a:rPr lang="en-US" baseline="0"/>
                      <a:pPr/>
                      <a:t>[VALOR]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6CA-483A-A668-DE47E44DDD1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D5E4C6E-46CA-9940-913A-4F7593D6A7AF}" type="CATEGORYNAME">
                      <a:rPr lang="en-US" b="0"/>
                      <a:pPr/>
                      <a:t>[NOMBRE DE CATEGORÍA]</a:t>
                    </a:fld>
                    <a:r>
                      <a:rPr lang="en-US" baseline="0" dirty="0"/>
                      <a:t>; </a:t>
                    </a:r>
                    <a:fld id="{CB9A8F21-92CE-EF47-B1AF-3911F2B5AAEF}" type="VALUE">
                      <a:rPr lang="en-US" baseline="0"/>
                      <a:pPr/>
                      <a:t>[VALOR]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6CA-483A-A668-DE47E44DDD1A}"/>
                </c:ext>
              </c:extLst>
            </c:dLbl>
            <c:dLbl>
              <c:idx val="3"/>
              <c:layout>
                <c:manualLayout>
                  <c:x val="0.151707810569785"/>
                  <c:y val="0.22399916194062056"/>
                </c:manualLayout>
              </c:layout>
              <c:tx>
                <c:rich>
                  <a:bodyPr/>
                  <a:lstStyle/>
                  <a:p>
                    <a:fld id="{21C6D503-94AE-834A-9C6B-B72140DF744D}" type="CATEGORYNAME">
                      <a:rPr lang="en-US" b="0"/>
                      <a:pPr/>
                      <a:t>[NOMBRE DE CATEGORÍA]</a:t>
                    </a:fld>
                    <a:r>
                      <a:rPr lang="en-US" baseline="0" dirty="0"/>
                      <a:t>; </a:t>
                    </a:r>
                    <a:fld id="{035539B2-3552-1641-8892-44FD8A0180BD}" type="VALUE">
                      <a:rPr lang="en-US" baseline="0"/>
                      <a:pPr/>
                      <a:t>[VALOR]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6CA-483A-A668-DE47E44DDD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Solo</c:v>
                </c:pt>
                <c:pt idx="1">
                  <c:v>En pareja</c:v>
                </c:pt>
                <c:pt idx="2">
                  <c:v>Con amigos</c:v>
                </c:pt>
                <c:pt idx="3">
                  <c:v>En familia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0.17412935323383086</c:v>
                </c:pt>
                <c:pt idx="1">
                  <c:v>0.51741293532338306</c:v>
                </c:pt>
                <c:pt idx="2">
                  <c:v>0.12437810945273632</c:v>
                </c:pt>
                <c:pt idx="3">
                  <c:v>0.17412935323383086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C6CA-483A-A668-DE47E44DDD1A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bg1"/>
          </a:solidFill>
          <a:latin typeface="Century Gothic" panose="020B0502020202020204" pitchFamily="34" charset="0"/>
        </a:defRPr>
      </a:pPr>
      <a:endParaRPr lang="es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973708621838086"/>
          <c:y val="3.507622174402597E-2"/>
          <c:w val="0.47492728372507653"/>
          <c:h val="0.889769707004521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Total International tourist arrivals</c:v>
                </c:pt>
              </c:strCache>
            </c:strRef>
          </c:tx>
          <c:spPr>
            <a:solidFill>
              <a:srgbClr val="3BD29A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Hoja1!$A$2:$A$14</c:f>
              <c:strCache>
                <c:ptCount val="13"/>
                <c:pt idx="0">
                  <c:v>Otra, ¿Cuál?</c:v>
                </c:pt>
                <c:pt idx="1">
                  <c:v>Valledupar</c:v>
                </c:pt>
                <c:pt idx="2">
                  <c:v>Pereira </c:v>
                </c:pt>
                <c:pt idx="3">
                  <c:v>Armenia</c:v>
                </c:pt>
                <c:pt idx="4">
                  <c:v>Manizales</c:v>
                </c:pt>
                <c:pt idx="5">
                  <c:v>Bucaramanga</c:v>
                </c:pt>
                <c:pt idx="6">
                  <c:v>San Andrés y Providencia</c:v>
                </c:pt>
                <c:pt idx="7">
                  <c:v>Santa Marta</c:v>
                </c:pt>
                <c:pt idx="8">
                  <c:v>Barranquilla</c:v>
                </c:pt>
                <c:pt idx="9">
                  <c:v>Cartagena</c:v>
                </c:pt>
                <c:pt idx="10">
                  <c:v>Cali</c:v>
                </c:pt>
                <c:pt idx="11">
                  <c:v>Medellín</c:v>
                </c:pt>
                <c:pt idx="12">
                  <c:v>Bogotá</c:v>
                </c:pt>
              </c:strCache>
            </c:strRef>
          </c:cat>
          <c:val>
            <c:numRef>
              <c:f>Hoja1!$B$2:$B$14</c:f>
              <c:numCache>
                <c:formatCode>0%</c:formatCode>
                <c:ptCount val="13"/>
                <c:pt idx="0">
                  <c:v>0.01</c:v>
                </c:pt>
                <c:pt idx="1">
                  <c:v>2.4875621890547265E-2</c:v>
                </c:pt>
                <c:pt idx="2">
                  <c:v>7.9601990049751242E-2</c:v>
                </c:pt>
                <c:pt idx="3">
                  <c:v>0.1044776119402985</c:v>
                </c:pt>
                <c:pt idx="4">
                  <c:v>0.11940298507462686</c:v>
                </c:pt>
                <c:pt idx="5">
                  <c:v>0.14427860696517414</c:v>
                </c:pt>
                <c:pt idx="6">
                  <c:v>0.14427860696517414</c:v>
                </c:pt>
                <c:pt idx="7">
                  <c:v>0.14427860696517414</c:v>
                </c:pt>
                <c:pt idx="8">
                  <c:v>0.23383084577114427</c:v>
                </c:pt>
                <c:pt idx="9">
                  <c:v>0.2537313432835821</c:v>
                </c:pt>
                <c:pt idx="10">
                  <c:v>0.31840796019900497</c:v>
                </c:pt>
                <c:pt idx="11">
                  <c:v>0.36318407960199006</c:v>
                </c:pt>
                <c:pt idx="12">
                  <c:v>0.4925373134328358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3D-48C0-87E2-7C482C0E5EB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2"/>
        <c:axId val="306750192"/>
        <c:axId val="306751312"/>
      </c:barChart>
      <c:catAx>
        <c:axId val="30675019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306751312"/>
        <c:crosses val="autoZero"/>
        <c:auto val="1"/>
        <c:lblAlgn val="ctr"/>
        <c:lblOffset val="100"/>
        <c:noMultiLvlLbl val="0"/>
      </c:catAx>
      <c:valAx>
        <c:axId val="306751312"/>
        <c:scaling>
          <c:orientation val="minMax"/>
        </c:scaling>
        <c:delete val="1"/>
        <c:axPos val="b"/>
        <c:numFmt formatCode="#,##0" sourceLinked="0"/>
        <c:majorTickMark val="out"/>
        <c:minorTickMark val="none"/>
        <c:tickLblPos val="nextTo"/>
        <c:crossAx val="3067501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es-CO" sz="1400" b="0" i="0" u="none" strike="noStrike" kern="120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pPr>
      <a:endParaRPr lang="es-CO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932426349252395"/>
          <c:y val="3.1740666260327823E-2"/>
          <c:w val="0.47511960748190718"/>
          <c:h val="0.8943498177567159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Mayor potencial</c:v>
                </c:pt>
              </c:strCache>
            </c:strRef>
          </c:tx>
          <c:spPr>
            <a:solidFill>
              <a:srgbClr val="099FE1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6EB-4528-A350-D138572121E5}"/>
              </c:ext>
            </c:extLst>
          </c:dPt>
          <c:dPt>
            <c:idx val="1"/>
            <c:invertIfNegative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6EB-4528-A350-D138572121E5}"/>
              </c:ext>
            </c:extLst>
          </c:dPt>
          <c:dPt>
            <c:idx val="2"/>
            <c:invertIfNegative val="0"/>
            <c:bubble3D val="0"/>
            <c:spPr>
              <a:solidFill>
                <a:srgbClr val="099FE1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6EB-4528-A350-D138572121E5}"/>
              </c:ext>
            </c:extLst>
          </c:dPt>
          <c:dPt>
            <c:idx val="3"/>
            <c:invertIfNegative val="0"/>
            <c:bubble3D val="0"/>
            <c:spPr>
              <a:solidFill>
                <a:srgbClr val="0045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6EB-4528-A350-D138572121E5}"/>
              </c:ext>
            </c:extLst>
          </c:dPt>
          <c:dPt>
            <c:idx val="4"/>
            <c:invertIfNegative val="0"/>
            <c:bubble3D val="0"/>
            <c:spPr>
              <a:solidFill>
                <a:srgbClr val="1F7C5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6EB-4528-A350-D138572121E5}"/>
              </c:ext>
            </c:extLst>
          </c:dPt>
          <c:dPt>
            <c:idx val="5"/>
            <c:invertIfNegative val="0"/>
            <c:bubble3D val="0"/>
            <c:spPr>
              <a:solidFill>
                <a:srgbClr val="3BD29A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6EB-4528-A350-D138572121E5}"/>
              </c:ext>
            </c:extLst>
          </c:dPt>
          <c:dPt>
            <c:idx val="6"/>
            <c:invertIfNegative val="0"/>
            <c:bubble3D val="0"/>
            <c:spPr>
              <a:solidFill>
                <a:srgbClr val="099FE1">
                  <a:alpha val="50196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6EB-4528-A350-D138572121E5}"/>
              </c:ext>
            </c:extLst>
          </c:dPt>
          <c:dPt>
            <c:idx val="8"/>
            <c:invertIfNegative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6EB-4528-A350-D138572121E5}"/>
              </c:ext>
            </c:extLst>
          </c:dPt>
          <c:dPt>
            <c:idx val="9"/>
            <c:invertIfNegative val="0"/>
            <c:bubble3D val="0"/>
            <c:spPr>
              <a:solidFill>
                <a:srgbClr val="B2DEF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6EB-4528-A350-D138572121E5}"/>
              </c:ext>
            </c:extLst>
          </c:dPt>
          <c:dPt>
            <c:idx val="10"/>
            <c:invertIfNegative val="0"/>
            <c:bubble3D val="0"/>
            <c:spPr>
              <a:solidFill>
                <a:srgbClr val="0045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6EB-4528-A350-D138572121E5}"/>
              </c:ext>
            </c:extLst>
          </c:dPt>
          <c:dPt>
            <c:idx val="11"/>
            <c:invertIfNegative val="0"/>
            <c:bubble3D val="0"/>
            <c:spPr>
              <a:solidFill>
                <a:srgbClr val="1F7C5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46EB-4528-A350-D138572121E5}"/>
              </c:ext>
            </c:extLst>
          </c:dPt>
          <c:dPt>
            <c:idx val="12"/>
            <c:invertIfNegative val="0"/>
            <c:bubble3D val="0"/>
            <c:spPr>
              <a:solidFill>
                <a:srgbClr val="C1EEDD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46EB-4528-A350-D138572121E5}"/>
              </c:ext>
            </c:extLst>
          </c:dPt>
          <c:dPt>
            <c:idx val="13"/>
            <c:invertIfNegative val="0"/>
            <c:bubble3D val="0"/>
            <c:spPr>
              <a:solidFill>
                <a:srgbClr val="B2DEF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46EB-4528-A350-D138572121E5}"/>
              </c:ext>
            </c:extLst>
          </c:dPt>
          <c:dPt>
            <c:idx val="15"/>
            <c:invertIfNegative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46EB-4528-A350-D138572121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s-CO" sz="105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Hoja1!$A$2:$A$19</c:f>
              <c:strCache>
                <c:ptCount val="18"/>
                <c:pt idx="0">
                  <c:v>Pasear por la ciudad</c:v>
                </c:pt>
                <c:pt idx="1">
                  <c:v>Interactuar con la gente local</c:v>
                </c:pt>
                <c:pt idx="2">
                  <c:v>Probar la gastronomía local</c:v>
                </c:pt>
                <c:pt idx="3">
                  <c:v>Ir a sitios de música en vivo</c:v>
                </c:pt>
                <c:pt idx="4">
                  <c:v>Asistir a festivales de música/conciertos </c:v>
                </c:pt>
                <c:pt idx="5">
                  <c:v>Disfrutar de la fiesta y vida nocturna</c:v>
                </c:pt>
                <c:pt idx="6">
                  <c:v>Comer en restaurantes reconocidos en el país</c:v>
                </c:pt>
                <c:pt idx="7">
                  <c:v>Salir de compras</c:v>
                </c:pt>
                <c:pt idx="8">
                  <c:v>Visitar lugares patrimonio y monumentos</c:v>
                </c:pt>
                <c:pt idx="9">
                  <c:v>Realizar actividades al aire libre en la naturaleza</c:v>
                </c:pt>
                <c:pt idx="10">
                  <c:v>Visitar museos</c:v>
                </c:pt>
                <c:pt idx="11">
                  <c:v>Conocer el proceso de producción de instrumentos musicales / aprender a tocarlo</c:v>
                </c:pt>
                <c:pt idx="12">
                  <c:v>Disfrutar experiencias de lujo</c:v>
                </c:pt>
                <c:pt idx="13">
                  <c:v>Visitar spas y centros de bienestar</c:v>
                </c:pt>
                <c:pt idx="14">
                  <c:v>Realizar tours en bicicleta</c:v>
                </c:pt>
                <c:pt idx="15">
                  <c:v>Practicar senderismo / montañismo</c:v>
                </c:pt>
                <c:pt idx="16">
                  <c:v>Tomar clases de baile</c:v>
                </c:pt>
                <c:pt idx="17">
                  <c:v>Practicar deportes de aventura</c:v>
                </c:pt>
              </c:strCache>
            </c:strRef>
          </c:cat>
          <c:val>
            <c:numRef>
              <c:f>Hoja1!$B$2:$B$19</c:f>
              <c:numCache>
                <c:formatCode>0%</c:formatCode>
                <c:ptCount val="18"/>
                <c:pt idx="0">
                  <c:v>0.45500000000000002</c:v>
                </c:pt>
                <c:pt idx="1">
                  <c:v>0.43</c:v>
                </c:pt>
                <c:pt idx="2">
                  <c:v>0.42499999999999999</c:v>
                </c:pt>
                <c:pt idx="3">
                  <c:v>0.39</c:v>
                </c:pt>
                <c:pt idx="4">
                  <c:v>0.35</c:v>
                </c:pt>
                <c:pt idx="5">
                  <c:v>0.34499999999999997</c:v>
                </c:pt>
                <c:pt idx="6">
                  <c:v>0.34</c:v>
                </c:pt>
                <c:pt idx="7">
                  <c:v>0.33</c:v>
                </c:pt>
                <c:pt idx="8">
                  <c:v>0.315</c:v>
                </c:pt>
                <c:pt idx="9">
                  <c:v>0.26500000000000001</c:v>
                </c:pt>
                <c:pt idx="10">
                  <c:v>0.255</c:v>
                </c:pt>
                <c:pt idx="11">
                  <c:v>0.215</c:v>
                </c:pt>
                <c:pt idx="12">
                  <c:v>0.2</c:v>
                </c:pt>
                <c:pt idx="13">
                  <c:v>0.2</c:v>
                </c:pt>
                <c:pt idx="14">
                  <c:v>0.17</c:v>
                </c:pt>
                <c:pt idx="15">
                  <c:v>0.16500000000000001</c:v>
                </c:pt>
                <c:pt idx="16">
                  <c:v>0.155</c:v>
                </c:pt>
                <c:pt idx="17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46EB-4528-A350-D138572121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41974976"/>
        <c:axId val="163573184"/>
      </c:barChart>
      <c:catAx>
        <c:axId val="20419749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CO" sz="105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CO"/>
          </a:p>
        </c:txPr>
        <c:crossAx val="163573184"/>
        <c:crosses val="autoZero"/>
        <c:auto val="1"/>
        <c:lblAlgn val="ctr"/>
        <c:lblOffset val="100"/>
        <c:noMultiLvlLbl val="0"/>
      </c:catAx>
      <c:valAx>
        <c:axId val="16357318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04197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es-CO" sz="1050" kern="1200">
          <a:solidFill>
            <a:schemeClr val="accent1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pPr>
      <a:endParaRPr lang="es-C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932426349252395"/>
          <c:y val="3.1740666260327823E-2"/>
          <c:w val="0.47511960748190718"/>
          <c:h val="0.8943498177567159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Mayor potencial</c:v>
                </c:pt>
              </c:strCache>
            </c:strRef>
          </c:tx>
          <c:spPr>
            <a:solidFill>
              <a:srgbClr val="099FE1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457-490F-9109-B01D363AE28E}"/>
              </c:ext>
            </c:extLst>
          </c:dPt>
          <c:dPt>
            <c:idx val="1"/>
            <c:invertIfNegative val="0"/>
            <c:bubble3D val="0"/>
            <c:spPr>
              <a:solidFill>
                <a:srgbClr val="099FE1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457-490F-9109-B01D363AE28E}"/>
              </c:ext>
            </c:extLst>
          </c:dPt>
          <c:dPt>
            <c:idx val="2"/>
            <c:invertIfNegative val="0"/>
            <c:bubble3D val="0"/>
            <c:spPr>
              <a:solidFill>
                <a:srgbClr val="099FE1">
                  <a:alpha val="50196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457-490F-9109-B01D363AE28E}"/>
              </c:ext>
            </c:extLst>
          </c:dPt>
          <c:dPt>
            <c:idx val="3"/>
            <c:invertIfNegative val="0"/>
            <c:bubble3D val="0"/>
            <c:spPr>
              <a:solidFill>
                <a:srgbClr val="3BD29A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457-490F-9109-B01D363AE28E}"/>
              </c:ext>
            </c:extLst>
          </c:dPt>
          <c:dPt>
            <c:idx val="4"/>
            <c:invertIfNegative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457-490F-9109-B01D363AE28E}"/>
              </c:ext>
            </c:extLst>
          </c:dPt>
          <c:dPt>
            <c:idx val="5"/>
            <c:invertIfNegative val="0"/>
            <c:bubble3D val="0"/>
            <c:spPr>
              <a:solidFill>
                <a:srgbClr val="1F7C5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457-490F-9109-B01D363AE28E}"/>
              </c:ext>
            </c:extLst>
          </c:dPt>
          <c:dPt>
            <c:idx val="6"/>
            <c:invertIfNegative val="0"/>
            <c:bubble3D val="0"/>
            <c:spPr>
              <a:solidFill>
                <a:srgbClr val="0045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457-490F-9109-B01D363AE28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Visitar sitios de música en vivo de las principales ciudades de Colombia </c:v>
                </c:pt>
                <c:pt idx="1">
                  <c:v>Conocer la cultura del país y en particular sus expresiones musicales de la mano de un experto</c:v>
                </c:pt>
                <c:pt idx="2">
                  <c:v>Experiencias musicales en la naturaleza </c:v>
                </c:pt>
                <c:pt idx="3">
                  <c:v>Ir a conciertos y eventos de gran formato realizados en las ciudades capitales del país</c:v>
                </c:pt>
                <c:pt idx="4">
                  <c:v>Descubrir la cultura del país a través de sus ritmos musicales más tradicionales </c:v>
                </c:pt>
                <c:pt idx="5">
                  <c:v>Experimentar las actividades de producción musical, como los programas radiales, la  grabación de un disco y la puesta de escena de un show</c:v>
                </c:pt>
                <c:pt idx="6">
                  <c:v>Realizar actividades que aporten a causas musicales y/o comunidades vulnerables</c:v>
                </c:pt>
                <c:pt idx="7">
                  <c:v>Ninguna de las anteriores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0.34</c:v>
                </c:pt>
                <c:pt idx="1">
                  <c:v>0.27</c:v>
                </c:pt>
                <c:pt idx="2">
                  <c:v>0.27</c:v>
                </c:pt>
                <c:pt idx="3">
                  <c:v>0.26</c:v>
                </c:pt>
                <c:pt idx="4">
                  <c:v>0.25</c:v>
                </c:pt>
                <c:pt idx="5">
                  <c:v>0.25</c:v>
                </c:pt>
                <c:pt idx="6">
                  <c:v>0.2</c:v>
                </c:pt>
                <c:pt idx="7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4457-490F-9109-B01D363AE2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41974976"/>
        <c:axId val="163573184"/>
      </c:barChart>
      <c:catAx>
        <c:axId val="20419749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CO"/>
          </a:p>
        </c:txPr>
        <c:crossAx val="163573184"/>
        <c:crosses val="autoZero"/>
        <c:auto val="1"/>
        <c:lblAlgn val="ctr"/>
        <c:lblOffset val="100"/>
        <c:noMultiLvlLbl val="0"/>
      </c:catAx>
      <c:valAx>
        <c:axId val="16357318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04197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Comic Sans MS" panose="030F0702030302020204" pitchFamily="66" charset="0"/>
        </a:defRPr>
      </a:pPr>
      <a:endParaRPr lang="es-C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Mayor potencial</c:v>
                </c:pt>
              </c:strCache>
            </c:strRef>
          </c:tx>
          <c:spPr>
            <a:solidFill>
              <a:srgbClr val="099FE1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0CD-4AD9-A2C9-9BF411BA7526}"/>
              </c:ext>
            </c:extLst>
          </c:dPt>
          <c:dPt>
            <c:idx val="1"/>
            <c:invertIfNegative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0CD-4AD9-A2C9-9BF411BA7526}"/>
              </c:ext>
            </c:extLst>
          </c:dPt>
          <c:dPt>
            <c:idx val="2"/>
            <c:invertIfNegative val="0"/>
            <c:bubble3D val="0"/>
            <c:spPr>
              <a:solidFill>
                <a:srgbClr val="099FE1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0CD-4AD9-A2C9-9BF411BA7526}"/>
              </c:ext>
            </c:extLst>
          </c:dPt>
          <c:dPt>
            <c:idx val="3"/>
            <c:invertIfNegative val="0"/>
            <c:bubble3D val="0"/>
            <c:spPr>
              <a:solidFill>
                <a:srgbClr val="0045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0CD-4AD9-A2C9-9BF411BA752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0CD-4AD9-A2C9-9BF411BA75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1. Nada probable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5. Muy probable</c:v>
                </c:pt>
              </c:strCache>
            </c:strRef>
          </c:cat>
          <c:val>
            <c:numRef>
              <c:f>Hoja1!$B$2:$B$6</c:f>
              <c:numCache>
                <c:formatCode>0.0%</c:formatCode>
                <c:ptCount val="5"/>
                <c:pt idx="0">
                  <c:v>0.245</c:v>
                </c:pt>
                <c:pt idx="1">
                  <c:v>0.19900000000000001</c:v>
                </c:pt>
                <c:pt idx="2">
                  <c:v>0.23799999999999999</c:v>
                </c:pt>
                <c:pt idx="3">
                  <c:v>0.215</c:v>
                </c:pt>
                <c:pt idx="4">
                  <c:v>0.10299999999999999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0CD-4AD9-A2C9-9BF411BA752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674225776"/>
        <c:axId val="645199472"/>
      </c:barChart>
      <c:catAx>
        <c:axId val="67422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CO"/>
          </a:p>
        </c:txPr>
        <c:crossAx val="645199472"/>
        <c:crosses val="autoZero"/>
        <c:auto val="1"/>
        <c:lblAlgn val="ctr"/>
        <c:lblOffset val="100"/>
        <c:noMultiLvlLbl val="0"/>
      </c:catAx>
      <c:valAx>
        <c:axId val="645199472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67422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1">
              <a:lumMod val="75000"/>
            </a:schemeClr>
          </a:solidFill>
          <a:latin typeface="Century Gothic" panose="020B0502020202020204" pitchFamily="34" charset="0"/>
        </a:defRPr>
      </a:pPr>
      <a:endParaRPr lang="es-C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932426349252395"/>
          <c:y val="3.1740666260327823E-2"/>
          <c:w val="0.47511960748190718"/>
          <c:h val="0.8943498177567159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Mayor potencial</c:v>
                </c:pt>
              </c:strCache>
            </c:strRef>
          </c:tx>
          <c:spPr>
            <a:solidFill>
              <a:srgbClr val="099FE1"/>
            </a:solidFill>
            <a:ln w="19050"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C1EEDD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3CF-4D57-BF83-8211775A1BF2}"/>
              </c:ext>
            </c:extLst>
          </c:dPt>
          <c:dPt>
            <c:idx val="4"/>
            <c:invertIfNegative val="0"/>
            <c:bubble3D val="0"/>
            <c:spPr>
              <a:solidFill>
                <a:srgbClr val="B2DEF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3CF-4D57-BF83-8211775A1BF2}"/>
              </c:ext>
            </c:extLst>
          </c:dPt>
          <c:dPt>
            <c:idx val="5"/>
            <c:invertIfNegative val="0"/>
            <c:bubble3D val="0"/>
            <c:spPr>
              <a:solidFill>
                <a:srgbClr val="0045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3CF-4D57-BF83-8211775A1BF2}"/>
              </c:ext>
            </c:extLst>
          </c:dPt>
          <c:dPt>
            <c:idx val="6"/>
            <c:invertIfNegative val="0"/>
            <c:bubble3D val="0"/>
            <c:spPr>
              <a:solidFill>
                <a:srgbClr val="1F7C5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3CF-4D57-BF83-8211775A1BF2}"/>
              </c:ext>
            </c:extLst>
          </c:dPt>
          <c:dPt>
            <c:idx val="7"/>
            <c:invertIfNegative val="0"/>
            <c:bubble3D val="0"/>
            <c:spPr>
              <a:solidFill>
                <a:srgbClr val="3BD29A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6BE-AF4E-898F-121401F5938D}"/>
              </c:ext>
            </c:extLst>
          </c:dPt>
          <c:dPt>
            <c:idx val="8"/>
            <c:invertIfNegative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3CF-4D57-BF83-8211775A1BF2}"/>
              </c:ext>
            </c:extLst>
          </c:dPt>
          <c:dPt>
            <c:idx val="9"/>
            <c:invertIfNegative val="0"/>
            <c:bubble3D val="0"/>
            <c:spPr>
              <a:solidFill>
                <a:srgbClr val="099FE1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53CF-4D57-BF83-8211775A1BF2}"/>
              </c:ext>
            </c:extLst>
          </c:dPt>
          <c:dPt>
            <c:idx val="10"/>
            <c:invertIfNegative val="0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53CF-4D57-BF83-8211775A1BF2}"/>
              </c:ext>
            </c:extLst>
          </c:dPt>
          <c:dPt>
            <c:idx val="11"/>
            <c:invertIfNegative val="0"/>
            <c:bubble3D val="0"/>
            <c:spPr>
              <a:solidFill>
                <a:srgbClr val="0045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53CF-4D57-BF83-8211775A1BF2}"/>
              </c:ext>
            </c:extLst>
          </c:dPt>
          <c:dPt>
            <c:idx val="12"/>
            <c:invertIfNegative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53CF-4D57-BF83-8211775A1BF2}"/>
              </c:ext>
            </c:extLst>
          </c:dPt>
          <c:dPt>
            <c:idx val="13"/>
            <c:invertIfNegative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53CF-4D57-BF83-8211775A1BF2}"/>
              </c:ext>
            </c:extLst>
          </c:dPt>
          <c:dPt>
            <c:idx val="14"/>
            <c:invertIfNegative val="0"/>
            <c:bubble3D val="0"/>
            <c:spPr>
              <a:solidFill>
                <a:srgbClr val="099FE1">
                  <a:alpha val="50196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76BE-AF4E-898F-121401F5938D}"/>
              </c:ext>
            </c:extLst>
          </c:dPt>
          <c:dPt>
            <c:idx val="16"/>
            <c:invertIfNegative val="0"/>
            <c:bubble3D val="0"/>
            <c:spPr>
              <a:solidFill>
                <a:srgbClr val="B2DEF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76BE-AF4E-898F-121401F5938D}"/>
              </c:ext>
            </c:extLst>
          </c:dPt>
          <c:dPt>
            <c:idx val="17"/>
            <c:invertIfNegative val="0"/>
            <c:bubble3D val="0"/>
            <c:spPr>
              <a:solidFill>
                <a:srgbClr val="1F7C5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76BE-AF4E-898F-121401F5938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s-CO" sz="16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Visitar sitios de música en vivo de las principales ciudades de Colombia </c:v>
                </c:pt>
                <c:pt idx="1">
                  <c:v>Descubrir la cultura del país a través de sus ritmos musicales más tradicionales </c:v>
                </c:pt>
                <c:pt idx="2">
                  <c:v>Ir a conciertos y eventos de gran formato realizados en las ciudades capitales del país</c:v>
                </c:pt>
                <c:pt idx="3">
                  <c:v>Conocer la cultura del país y en particular sus expresiones musicales de la mano de un experto</c:v>
                </c:pt>
                <c:pt idx="4">
                  <c:v>Experiencias musicales en la naturaleza </c:v>
                </c:pt>
                <c:pt idx="5">
                  <c:v>Experimentar las actividades de producción musical, como los programas radiales, la  grabación de un disco y la puesta de escena de un show</c:v>
                </c:pt>
                <c:pt idx="6">
                  <c:v>Realizar actividades que aporten a causas musicales y/o comunidades vulnerables</c:v>
                </c:pt>
              </c:strCache>
            </c:strRef>
          </c:cat>
          <c:val>
            <c:numRef>
              <c:f>Hoja1!$B$2:$B$8</c:f>
              <c:numCache>
                <c:formatCode>###0.0%</c:formatCode>
                <c:ptCount val="7"/>
                <c:pt idx="0">
                  <c:v>0.4838709677419355</c:v>
                </c:pt>
                <c:pt idx="1">
                  <c:v>0.47419354838709682</c:v>
                </c:pt>
                <c:pt idx="2">
                  <c:v>0.4096774193548387</c:v>
                </c:pt>
                <c:pt idx="3">
                  <c:v>0.35806451612903223</c:v>
                </c:pt>
                <c:pt idx="4">
                  <c:v>0.34193548387096778</c:v>
                </c:pt>
                <c:pt idx="5">
                  <c:v>0.20645161290322581</c:v>
                </c:pt>
                <c:pt idx="6">
                  <c:v>0.19032258064516128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53CF-4D57-BF83-8211775A1B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41974976"/>
        <c:axId val="163573184"/>
      </c:barChart>
      <c:catAx>
        <c:axId val="20419749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CO" sz="12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CO"/>
          </a:p>
        </c:txPr>
        <c:crossAx val="163573184"/>
        <c:crosses val="autoZero"/>
        <c:auto val="1"/>
        <c:lblAlgn val="ctr"/>
        <c:lblOffset val="100"/>
        <c:noMultiLvlLbl val="0"/>
      </c:catAx>
      <c:valAx>
        <c:axId val="163573184"/>
        <c:scaling>
          <c:orientation val="minMax"/>
        </c:scaling>
        <c:delete val="1"/>
        <c:axPos val="t"/>
        <c:numFmt formatCode="###0.0%" sourceLinked="1"/>
        <c:majorTickMark val="out"/>
        <c:minorTickMark val="none"/>
        <c:tickLblPos val="nextTo"/>
        <c:crossAx val="204197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es-CO" sz="1050" kern="1200">
          <a:solidFill>
            <a:schemeClr val="accent1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pPr>
      <a:endParaRPr lang="es-C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976543635044786"/>
          <c:y val="3.1740666260327823E-2"/>
          <c:w val="0.5499213143731061"/>
          <c:h val="0.8943498177567159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Mayor potencial</c:v>
                </c:pt>
              </c:strCache>
            </c:strRef>
          </c:tx>
          <c:spPr>
            <a:solidFill>
              <a:srgbClr val="099FE1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1AF-41A2-A677-4B7B6415A36C}"/>
              </c:ext>
            </c:extLst>
          </c:dPt>
          <c:dPt>
            <c:idx val="1"/>
            <c:invertIfNegative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1AF-41A2-A677-4B7B6415A36C}"/>
              </c:ext>
            </c:extLst>
          </c:dPt>
          <c:dPt>
            <c:idx val="2"/>
            <c:invertIfNegative val="0"/>
            <c:bubble3D val="0"/>
            <c:spPr>
              <a:solidFill>
                <a:srgbClr val="099FE1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1AF-41A2-A677-4B7B6415A36C}"/>
              </c:ext>
            </c:extLst>
          </c:dPt>
          <c:dPt>
            <c:idx val="3"/>
            <c:invertIfNegative val="0"/>
            <c:bubble3D val="0"/>
            <c:spPr>
              <a:solidFill>
                <a:srgbClr val="0045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1AF-41A2-A677-4B7B6415A36C}"/>
              </c:ext>
            </c:extLst>
          </c:dPt>
          <c:dPt>
            <c:idx val="4"/>
            <c:invertIfNegative val="0"/>
            <c:bubble3D val="0"/>
            <c:spPr>
              <a:solidFill>
                <a:srgbClr val="1F7C5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1AF-41A2-A677-4B7B6415A36C}"/>
              </c:ext>
            </c:extLst>
          </c:dPt>
          <c:dPt>
            <c:idx val="5"/>
            <c:invertIfNegative val="0"/>
            <c:bubble3D val="0"/>
            <c:spPr>
              <a:solidFill>
                <a:srgbClr val="3BD29A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1AF-41A2-A677-4B7B6415A36C}"/>
              </c:ext>
            </c:extLst>
          </c:dPt>
          <c:dPt>
            <c:idx val="6"/>
            <c:invertIfNegative val="0"/>
            <c:bubble3D val="0"/>
            <c:spPr>
              <a:solidFill>
                <a:srgbClr val="099FE1">
                  <a:alpha val="50196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1AF-41A2-A677-4B7B6415A36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México</c:v>
                </c:pt>
                <c:pt idx="1">
                  <c:v>Estados Unidos</c:v>
                </c:pt>
                <c:pt idx="2">
                  <c:v>Brasil</c:v>
                </c:pt>
                <c:pt idx="3">
                  <c:v>España</c:v>
                </c:pt>
                <c:pt idx="4">
                  <c:v>Argentina</c:v>
                </c:pt>
                <c:pt idx="5">
                  <c:v>Francia</c:v>
                </c:pt>
                <c:pt idx="6">
                  <c:v>Reino Unido</c:v>
                </c:pt>
                <c:pt idx="7">
                  <c:v>Alemania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0.17</c:v>
                </c:pt>
                <c:pt idx="1">
                  <c:v>0.15</c:v>
                </c:pt>
                <c:pt idx="2">
                  <c:v>0.14000000000000001</c:v>
                </c:pt>
                <c:pt idx="3">
                  <c:v>0.14000000000000001</c:v>
                </c:pt>
                <c:pt idx="4">
                  <c:v>0.13</c:v>
                </c:pt>
                <c:pt idx="5">
                  <c:v>0.11</c:v>
                </c:pt>
                <c:pt idx="6">
                  <c:v>0.1</c:v>
                </c:pt>
                <c:pt idx="7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1AF-41A2-A677-4B7B6415A3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41974976"/>
        <c:axId val="163573184"/>
      </c:barChart>
      <c:catAx>
        <c:axId val="20419749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CO"/>
          </a:p>
        </c:txPr>
        <c:crossAx val="163573184"/>
        <c:crosses val="autoZero"/>
        <c:auto val="1"/>
        <c:lblAlgn val="ctr"/>
        <c:lblOffset val="100"/>
        <c:noMultiLvlLbl val="0"/>
      </c:catAx>
      <c:valAx>
        <c:axId val="16357318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04197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C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04583774328929"/>
          <c:y val="2.3950308497700176E-2"/>
          <c:w val="0.62134134897247217"/>
          <c:h val="0.8664336829438241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Mayor potencial</c:v>
                </c:pt>
              </c:strCache>
            </c:strRef>
          </c:tx>
          <c:spPr>
            <a:solidFill>
              <a:srgbClr val="099FE1"/>
            </a:solidFill>
            <a:ln>
              <a:noFill/>
            </a:ln>
          </c:spPr>
          <c:dPt>
            <c:idx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48E-4918-850A-2C500CC19837}"/>
              </c:ext>
            </c:extLst>
          </c:dPt>
          <c:dPt>
            <c:idx val="1"/>
            <c:bubble3D val="0"/>
            <c:spPr>
              <a:solidFill>
                <a:srgbClr val="099FE1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48E-4918-850A-2C500CC19837}"/>
              </c:ext>
            </c:extLst>
          </c:dPt>
          <c:dPt>
            <c:idx val="2"/>
            <c:bubble3D val="0"/>
            <c:spPr>
              <a:solidFill>
                <a:srgbClr val="0045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48E-4918-850A-2C500CC1983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37D952A4-3375-C547-BB9A-6B199ADADCBE}" type="CATEGORYNAME">
                      <a:rPr lang="es-MX" b="0"/>
                      <a:pPr/>
                      <a:t>[NOMBRE DE CATEGORÍA]</a:t>
                    </a:fld>
                    <a:r>
                      <a:rPr lang="es-MX" baseline="0" dirty="0"/>
                      <a:t>
</a:t>
                    </a:r>
                    <a:fld id="{8C0A62E5-A9AB-0F4C-98FA-2934A422CF9C}" type="PERCENTAGE">
                      <a:rPr lang="es-MX" baseline="0"/>
                      <a:pPr/>
                      <a:t>[PORCENTAJE]</a:t>
                    </a:fld>
                    <a:endParaRPr lang="es-MX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48E-4918-850A-2C500CC1983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0A58560-19DF-0A49-9BFD-0E9ED233F6FC}" type="CATEGORYNAME">
                      <a:rPr lang="es-MX" b="0"/>
                      <a:pPr/>
                      <a:t>[NOMBRE DE CATEGORÍA]</a:t>
                    </a:fld>
                    <a:r>
                      <a:rPr lang="es-MX" baseline="0" dirty="0"/>
                      <a:t>
</a:t>
                    </a:r>
                    <a:fld id="{56579B35-4BC0-E247-9E25-C4BB0078B2D2}" type="PERCENTAGE">
                      <a:rPr lang="es-MX" baseline="0"/>
                      <a:pPr/>
                      <a:t>[PORCENTAJE]</a:t>
                    </a:fld>
                    <a:endParaRPr lang="es-MX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48E-4918-850A-2C500CC19837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97" b="1" i="0" u="none" strike="noStrike" kern="1200" baseline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fld id="{C923CB45-B0FC-3542-8269-0EBC6321BD99}" type="CATEGORYNAME">
                      <a:rPr lang="es-MX" b="0">
                        <a:solidFill>
                          <a:schemeClr val="bg1"/>
                        </a:solidFill>
                      </a:rPr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[NOMBRE DE CATEGORÍA]</a:t>
                    </a:fld>
                    <a:r>
                      <a:rPr lang="es-MX" baseline="0" dirty="0">
                        <a:solidFill>
                          <a:schemeClr val="bg1"/>
                        </a:solidFill>
                      </a:rPr>
                      <a:t>
</a:t>
                    </a:r>
                    <a:fld id="{F7A51F47-171A-6F46-B55B-B33A0A160525}" type="PERCENTAGE">
                      <a:rPr lang="es-MX" baseline="0">
                        <a:solidFill>
                          <a:schemeClr val="bg1"/>
                        </a:solidFill>
                      </a:rPr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[PORCENTAJE]</a:t>
                    </a:fld>
                    <a:endParaRPr lang="es-MX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48E-4918-850A-2C500CC198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Entre 18 y 30 años</c:v>
                </c:pt>
                <c:pt idx="1">
                  <c:v>Entre 31 y 40 años</c:v>
                </c:pt>
                <c:pt idx="2">
                  <c:v>Entre 41 y 60 años</c:v>
                </c:pt>
              </c:strCache>
            </c:strRef>
          </c:cat>
          <c:val>
            <c:numRef>
              <c:f>Hoja1!$B$2:$B$4</c:f>
              <c:numCache>
                <c:formatCode>0.00%</c:formatCode>
                <c:ptCount val="3"/>
                <c:pt idx="0">
                  <c:v>0.36899999999999999</c:v>
                </c:pt>
                <c:pt idx="1">
                  <c:v>0.39900000000000002</c:v>
                </c:pt>
                <c:pt idx="2">
                  <c:v>0.216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48E-4918-850A-2C500CC19837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C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135703232268243"/>
          <c:y val="1.4002268856412006E-2"/>
          <c:w val="0.38637358241434333"/>
          <c:h val="0.8943498177567159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Mayor potencial</c:v>
                </c:pt>
              </c:strCache>
            </c:strRef>
          </c:tx>
          <c:spPr>
            <a:solidFill>
              <a:srgbClr val="099FE1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292-4779-82D3-8CF5DCD18BFC}"/>
              </c:ext>
            </c:extLst>
          </c:dPt>
          <c:dPt>
            <c:idx val="1"/>
            <c:invertIfNegative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292-4779-82D3-8CF5DCD18BFC}"/>
              </c:ext>
            </c:extLst>
          </c:dPt>
          <c:dPt>
            <c:idx val="2"/>
            <c:invertIfNegative val="0"/>
            <c:bubble3D val="0"/>
            <c:spPr>
              <a:solidFill>
                <a:srgbClr val="099FE1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292-4779-82D3-8CF5DCD18BFC}"/>
              </c:ext>
            </c:extLst>
          </c:dPt>
          <c:dPt>
            <c:idx val="3"/>
            <c:invertIfNegative val="0"/>
            <c:bubble3D val="0"/>
            <c:spPr>
              <a:solidFill>
                <a:srgbClr val="0045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292-4779-82D3-8CF5DCD18BFC}"/>
              </c:ext>
            </c:extLst>
          </c:dPt>
          <c:dPt>
            <c:idx val="4"/>
            <c:invertIfNegative val="0"/>
            <c:bubble3D val="0"/>
            <c:spPr>
              <a:solidFill>
                <a:srgbClr val="1F7C5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292-4779-82D3-8CF5DCD18BFC}"/>
              </c:ext>
            </c:extLst>
          </c:dPt>
          <c:dPt>
            <c:idx val="5"/>
            <c:invertIfNegative val="0"/>
            <c:bubble3D val="0"/>
            <c:spPr>
              <a:solidFill>
                <a:srgbClr val="3BD29A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292-4779-82D3-8CF5DCD18BFC}"/>
              </c:ext>
            </c:extLst>
          </c:dPt>
          <c:dPt>
            <c:idx val="6"/>
            <c:invertIfNegative val="0"/>
            <c:bubble3D val="0"/>
            <c:spPr>
              <a:solidFill>
                <a:srgbClr val="099FE1">
                  <a:alpha val="50196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9292-4779-82D3-8CF5DCD18BF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Menos de USD 30.000</c:v>
                </c:pt>
                <c:pt idx="1">
                  <c:v>Entre USD 30.001 y USD 50.000</c:v>
                </c:pt>
                <c:pt idx="2">
                  <c:v>Entre USD 50.001 y USD 70.000</c:v>
                </c:pt>
                <c:pt idx="3">
                  <c:v>Entre USD 70.001 y USD 90.000</c:v>
                </c:pt>
                <c:pt idx="4">
                  <c:v>Entre USD 90.001 y USD 110.000</c:v>
                </c:pt>
                <c:pt idx="5">
                  <c:v>Entre USD 110.001 y USD 130.000</c:v>
                </c:pt>
                <c:pt idx="6">
                  <c:v>Entre USD 130.001 y USD 150.000</c:v>
                </c:pt>
                <c:pt idx="7">
                  <c:v>Más de USD 150.000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0.39</c:v>
                </c:pt>
                <c:pt idx="1">
                  <c:v>0.23</c:v>
                </c:pt>
                <c:pt idx="2">
                  <c:v>0.15</c:v>
                </c:pt>
                <c:pt idx="3">
                  <c:v>0.1</c:v>
                </c:pt>
                <c:pt idx="4">
                  <c:v>0.08</c:v>
                </c:pt>
                <c:pt idx="5">
                  <c:v>0.03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292-4779-82D3-8CF5DCD18B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41974976"/>
        <c:axId val="163573184"/>
      </c:barChart>
      <c:catAx>
        <c:axId val="20419749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CO"/>
          </a:p>
        </c:txPr>
        <c:crossAx val="163573184"/>
        <c:crosses val="autoZero"/>
        <c:auto val="1"/>
        <c:lblAlgn val="ctr"/>
        <c:lblOffset val="100"/>
        <c:noMultiLvlLbl val="0"/>
      </c:catAx>
      <c:valAx>
        <c:axId val="16357318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04197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CO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976543635044786"/>
          <c:y val="3.1740666260327823E-2"/>
          <c:w val="0.38637358241434333"/>
          <c:h val="0.8943498177567159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Mayor potencial</c:v>
                </c:pt>
              </c:strCache>
            </c:strRef>
          </c:tx>
          <c:spPr>
            <a:solidFill>
              <a:srgbClr val="099FE1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99FE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AF-4194-9C38-166A9727B8E3}"/>
              </c:ext>
            </c:extLst>
          </c:dPt>
          <c:dPt>
            <c:idx val="1"/>
            <c:invertIfNegative val="0"/>
            <c:bubble3D val="0"/>
            <c:spPr>
              <a:solidFill>
                <a:srgbClr val="3BD2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AF-4194-9C38-166A9727B8E3}"/>
              </c:ext>
            </c:extLst>
          </c:dPt>
          <c:dPt>
            <c:idx val="2"/>
            <c:invertIfNegative val="0"/>
            <c:bubble3D val="0"/>
            <c:spPr>
              <a:solidFill>
                <a:srgbClr val="099FE1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AF-4194-9C38-166A9727B8E3}"/>
              </c:ext>
            </c:extLst>
          </c:dPt>
          <c:dPt>
            <c:idx val="3"/>
            <c:invertIfNegative val="0"/>
            <c:bubble3D val="0"/>
            <c:spPr>
              <a:solidFill>
                <a:srgbClr val="0045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AF-4194-9C38-166A9727B8E3}"/>
              </c:ext>
            </c:extLst>
          </c:dPt>
          <c:dPt>
            <c:idx val="4"/>
            <c:invertIfNegative val="0"/>
            <c:bubble3D val="0"/>
            <c:spPr>
              <a:solidFill>
                <a:srgbClr val="1F7C5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4AF-4194-9C38-166A9727B8E3}"/>
              </c:ext>
            </c:extLst>
          </c:dPt>
          <c:dPt>
            <c:idx val="5"/>
            <c:invertIfNegative val="0"/>
            <c:bubble3D val="0"/>
            <c:spPr>
              <a:solidFill>
                <a:srgbClr val="3BD29A">
                  <a:alpha val="29804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4AF-4194-9C38-166A9727B8E3}"/>
              </c:ext>
            </c:extLst>
          </c:dPt>
          <c:dPt>
            <c:idx val="6"/>
            <c:invertIfNegative val="0"/>
            <c:bubble3D val="0"/>
            <c:spPr>
              <a:solidFill>
                <a:srgbClr val="099FE1">
                  <a:alpha val="50196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D4AF-4194-9C38-166A9727B8E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Menos de USD 30.000</c:v>
                </c:pt>
                <c:pt idx="1">
                  <c:v>Entre USD 30.001 y USD 50.000</c:v>
                </c:pt>
                <c:pt idx="2">
                  <c:v>Entre USD 50.001 y USD 70.000</c:v>
                </c:pt>
                <c:pt idx="3">
                  <c:v>Entre USD 70.001 y USD 90.000</c:v>
                </c:pt>
                <c:pt idx="4">
                  <c:v>Entre USD 90.001 y USD 110.000</c:v>
                </c:pt>
                <c:pt idx="5">
                  <c:v>Entre USD 110.001 y USD 130.000</c:v>
                </c:pt>
                <c:pt idx="6">
                  <c:v>Entre USD 130.001 y USD 150.000</c:v>
                </c:pt>
                <c:pt idx="7">
                  <c:v>Más de USD 150.000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0.16</c:v>
                </c:pt>
                <c:pt idx="1">
                  <c:v>0.2</c:v>
                </c:pt>
                <c:pt idx="2">
                  <c:v>0.19</c:v>
                </c:pt>
                <c:pt idx="3">
                  <c:v>0.13</c:v>
                </c:pt>
                <c:pt idx="4">
                  <c:v>0.14000000000000001</c:v>
                </c:pt>
                <c:pt idx="5">
                  <c:v>7.0000000000000007E-2</c:v>
                </c:pt>
                <c:pt idx="6">
                  <c:v>0.06</c:v>
                </c:pt>
                <c:pt idx="7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4AF-4194-9C38-166A9727B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41974976"/>
        <c:axId val="163573184"/>
      </c:barChart>
      <c:catAx>
        <c:axId val="20419749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CO"/>
          </a:p>
        </c:txPr>
        <c:crossAx val="163573184"/>
        <c:crosses val="autoZero"/>
        <c:auto val="1"/>
        <c:lblAlgn val="ctr"/>
        <c:lblOffset val="100"/>
        <c:noMultiLvlLbl val="0"/>
      </c:catAx>
      <c:valAx>
        <c:axId val="16357318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04197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0.26452</cdr:x>
      <cdr:y>0.08228</cdr:y>
    </cdr:from>
    <cdr:to>
      <cdr:x>0.93092</cdr:x>
      <cdr:y>0.88412</cdr:y>
    </cdr:to>
    <cdr:sp macro="" textlink="">
      <cdr:nvSpPr>
        <cdr:cNvPr id="2" name="Rectángulo 1">
          <a:extLst xmlns:a="http://schemas.openxmlformats.org/drawingml/2006/main">
            <a:ext uri="{FF2B5EF4-FFF2-40B4-BE49-F238E27FC236}">
              <a16:creationId xmlns:a16="http://schemas.microsoft.com/office/drawing/2014/main" id="{AEA9DA4C-C2C5-4BAF-97A4-80C706B5DB25}"/>
            </a:ext>
          </a:extLst>
        </cdr:cNvPr>
        <cdr:cNvSpPr/>
      </cdr:nvSpPr>
      <cdr:spPr bwMode="auto">
        <a:xfrm xmlns:a="http://schemas.openxmlformats.org/drawingml/2006/main">
          <a:off x="2110714" y="292503"/>
          <a:ext cx="5317480" cy="28505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FDD409"/>
          </a:solidFill>
        </a:ln>
        <a:extLst xmlns:a="http://schemas.openxmlformats.org/drawingml/2006/main">
          <a:ext uri="{91240B29-F687-4f45-9708-019B960494DF}">
            <a14:hiddenLine xmlns:a14="http://schemas.microsoft.com/office/drawing/2010/main" xmlns=""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s-CO">
            <a:ln>
              <a:noFill/>
            </a:ln>
            <a:noFill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83B1E64-7264-4513-B5B4-9F0C7D05E57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D40DA74-ECB6-4851-BA75-308868B7A0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B3F75C-5480-4333-9126-6E07C015BB3E}" type="datetimeFigureOut">
              <a:rPr lang="es-CO" smtClean="0"/>
              <a:t>10/12/2018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E3521F7-7454-4B66-B5FD-3045FB095A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0A7448-E404-407C-AC15-7F11E1E445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F31DEF-F169-4035-8A61-5559C00A440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173573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20966F-6F77-4B98-BDDD-E2C8A1E1BF5D}" type="datetimeFigureOut">
              <a:rPr lang="es-CO" smtClean="0"/>
              <a:t>10/12/2018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301B60-DFBD-4203-A9C9-5C031ED710E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8282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80008-3682-44F8-8496-F1A172994322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7504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Experiencia turística musical hace referencia a: conciertos, festivales, clases de baile, clases de canto o instrumento musical, visita a museos de música y disco tiendas, óperas, sinfónicas, musicales, visita a sitios de música en vivo, tours de inmersión cultural que incluyan música, tours sobre la vida de artistas, tours para visitar talleres donde se elaboran y venden instrumentos, tours alrededor de la industria de producción musical, tours para asistir a los ensayos de artistas locales, conocer artistas locales, tours de vida nocturna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97E441-DD68-464B-95CE-27DDCB0DFE5E}" type="slidenum">
              <a:rPr lang="es-ES" smtClean="0"/>
              <a:pPr>
                <a:defRPr/>
              </a:pPr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2932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97E441-DD68-464B-95CE-27DDCB0DFE5E}" type="slidenum">
              <a:rPr lang="es-ES" smtClean="0"/>
              <a:pPr>
                <a:defRPr/>
              </a:pPr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8542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/>
              <a:t>Un gasto superior que al del LGBT</a:t>
            </a:r>
          </a:p>
          <a:p>
            <a:r>
              <a:rPr lang="es-ES_tradnl" dirty="0"/>
              <a:t>México y Estados Unidos tiene el mayor % de ingresos superiores a USD100.000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97E441-DD68-464B-95CE-27DDCB0DFE5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</a:rPr>
              <a:pPr marL="0" marR="0" lvl="0" indent="0" algn="r" defTabSz="4556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34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97E441-DD68-464B-95CE-27DDCB0DFE5E}" type="slidenum">
              <a:rPr lang="es-ES" smtClean="0"/>
              <a:pPr>
                <a:defRPr/>
              </a:pPr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7639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97E441-DD68-464B-95CE-27DDCB0DFE5E}" type="slidenum">
              <a:rPr lang="es-ES" smtClean="0"/>
              <a:pPr>
                <a:defRPr/>
              </a:pPr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4366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97E441-DD68-464B-95CE-27DDCB0DFE5E}" type="slidenum">
              <a:rPr lang="es-ES" smtClean="0"/>
              <a:pPr>
                <a:defRPr/>
              </a:pPr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676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97E441-DD68-464B-95CE-27DDCB0DFE5E}" type="slidenum">
              <a:rPr lang="es-ES" smtClean="0"/>
              <a:pPr>
                <a:defRPr/>
              </a:pPr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022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97E441-DD68-464B-95CE-27DDCB0DFE5E}" type="slidenum">
              <a:rPr lang="es-ES" smtClean="0"/>
              <a:pPr>
                <a:defRPr/>
              </a:pPr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6281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97E441-DD68-464B-95CE-27DDCB0DFE5E}" type="slidenum">
              <a:rPr lang="es-ES" smtClean="0"/>
              <a:pPr>
                <a:defRPr/>
              </a:pPr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4613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97E441-DD68-464B-95CE-27DDCB0DFE5E}" type="slidenum">
              <a:rPr lang="es-ES" smtClean="0"/>
              <a:pPr>
                <a:defRPr/>
              </a:pPr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92599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97E441-DD68-464B-95CE-27DDCB0DFE5E}" type="slidenum">
              <a:rPr lang="es-ES" smtClean="0"/>
              <a:pPr>
                <a:defRPr/>
              </a:pPr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45917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301B60-DFBD-4203-A9C9-5C031ED710EA}" type="slidenum">
              <a:rPr lang="es-CO" smtClean="0"/>
              <a:t>15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89008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301B60-DFBD-4203-A9C9-5C031ED710EA}" type="slidenum">
              <a:rPr lang="es-CO" smtClean="0"/>
              <a:t>16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01581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97E441-DD68-464B-95CE-27DDCB0DFE5E}" type="slidenum">
              <a:rPr lang="es-ES" smtClean="0"/>
              <a:pPr>
                <a:defRPr/>
              </a:pPr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194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sz="1050" dirty="0"/>
              <a:t>A NIVEL GENERAL MUSICA EN VIVO ESTA EN LA POSICION 11 EN COLOMBIA ES LA CUARTA POSICION. VIDA NOCTURNA DE LA 8 A LA 6 FESTIVALES DE LA 9 A LA 5</a:t>
            </a:r>
          </a:p>
          <a:p>
            <a:endParaRPr lang="es-CO" sz="105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301B60-DFBD-4203-A9C9-5C031ED710EA}" type="slidenum">
              <a:rPr lang="es-CO" smtClean="0"/>
              <a:t>18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158001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otas 1">
            <a:extLst>
              <a:ext uri="{FF2B5EF4-FFF2-40B4-BE49-F238E27FC236}">
                <a16:creationId xmlns:a16="http://schemas.microsoft.com/office/drawing/2014/main" id="{5C91AFBD-C2E4-D042-A7D3-5C1E3F5D31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7540301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301B60-DFBD-4203-A9C9-5C031ED710EA}" type="slidenum">
              <a:rPr lang="es-CO" smtClean="0"/>
              <a:t>22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703027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301B60-DFBD-4203-A9C9-5C031ED710EA}" type="slidenum">
              <a:rPr lang="es-CO" smtClean="0"/>
              <a:t>23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342234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97E441-DD68-464B-95CE-27DDCB0DFE5E}" type="slidenum">
              <a:rPr lang="es-ES" smtClean="0"/>
              <a:pPr>
                <a:defRPr/>
              </a:pPr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34635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A 38% de los argentinos les llama la atención el charango</a:t>
            </a:r>
          </a:p>
          <a:p>
            <a:r>
              <a:rPr lang="es-MX" dirty="0"/>
              <a:t>A 44% de los mexicanos les gusta el charango</a:t>
            </a:r>
          </a:p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301B60-DFBD-4203-A9C9-5C031ED710EA}" type="slidenum">
              <a:rPr lang="es-CO" smtClean="0"/>
              <a:t>27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956080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36% de los argentinos les llama la atención la marimba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301B60-DFBD-4203-A9C9-5C031ED710EA}" type="slidenum">
              <a:rPr lang="es-CO" smtClean="0"/>
              <a:t>28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733990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301B60-DFBD-4203-A9C9-5C031ED710EA}" type="slidenum">
              <a:rPr lang="es-CO" smtClean="0"/>
              <a:t>29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21152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301B60-DFBD-4203-A9C9-5C031ED710EA}" type="slidenum">
              <a:rPr lang="es-CO" smtClean="0"/>
              <a:t>31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92565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301B60-DFBD-4203-A9C9-5C031ED710EA}" type="slidenum">
              <a:rPr lang="es-CO" smtClean="0"/>
              <a:t>32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89525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97E441-DD68-464B-95CE-27DDCB0DFE5E}" type="slidenum">
              <a:rPr lang="es-ES" smtClean="0"/>
              <a:pPr>
                <a:defRPr/>
              </a:pPr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73017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otas 1">
            <a:extLst>
              <a:ext uri="{FF2B5EF4-FFF2-40B4-BE49-F238E27FC236}">
                <a16:creationId xmlns:a16="http://schemas.microsoft.com/office/drawing/2014/main" id="{7E20E995-580E-4275-BD2B-39E7AD80F2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948340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/>
              <a:t>Atemporalidad</a:t>
            </a:r>
          </a:p>
          <a:p>
            <a:r>
              <a:rPr lang="es-ES_tradnl" dirty="0"/>
              <a:t>Exclusividad</a:t>
            </a:r>
          </a:p>
          <a:p>
            <a:r>
              <a:rPr lang="es-ES_tradnl" dirty="0"/>
              <a:t>Estética – la belleza es palpable – diseño </a:t>
            </a:r>
          </a:p>
          <a:p>
            <a:r>
              <a:rPr lang="es-ES_tradnl" dirty="0"/>
              <a:t>Unicidad – club selecto – no son tan fáciles adquirir – pagar </a:t>
            </a:r>
            <a:r>
              <a:rPr lang="es-ES_tradnl" dirty="0" err="1"/>
              <a:t>muchomas</a:t>
            </a:r>
            <a:r>
              <a:rPr lang="es-ES_tradnl" dirty="0"/>
              <a:t> – limitada producción</a:t>
            </a:r>
          </a:p>
          <a:p>
            <a:r>
              <a:rPr lang="es-ES_tradnl" dirty="0"/>
              <a:t>Experiencial – ser seducido, emoción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80008-3682-44F8-8496-F1A172994322}" type="slidenum">
              <a:rPr lang="es-CO" smtClean="0"/>
              <a:t>35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9088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C59E6BFB-2571-964E-BC15-BC0F29EABD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" y="77014"/>
            <a:ext cx="12077171" cy="6679109"/>
          </a:xfrm>
          <a:prstGeom prst="rect">
            <a:avLst/>
          </a:prstGeom>
        </p:spPr>
      </p:pic>
      <p:sp>
        <p:nvSpPr>
          <p:cNvPr id="2" name="Imagen 6" descr="TRIANGULOS ARRIBA.png"/>
          <p:cNvSpPr>
            <a:spLocks noChangeAspect="1"/>
          </p:cNvSpPr>
          <p:nvPr userDrawn="1"/>
        </p:nvSpPr>
        <p:spPr bwMode="auto">
          <a:xfrm>
            <a:off x="-797984" y="-2010833"/>
            <a:ext cx="12989984" cy="687281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9pPr>
          </a:lstStyle>
          <a:p>
            <a:pPr>
              <a:defRPr/>
            </a:pPr>
            <a:endParaRPr lang="es-CO" altLang="es-CO" sz="2400">
              <a:cs typeface="+mn-cs"/>
            </a:endParaRPr>
          </a:p>
        </p:txBody>
      </p:sp>
      <p:sp>
        <p:nvSpPr>
          <p:cNvPr id="6" name="Shape 10"/>
          <p:cNvSpPr>
            <a:spLocks noChangeArrowheads="1"/>
          </p:cNvSpPr>
          <p:nvPr userDrawn="1"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E71C2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169ACE3-2885-6240-9FF1-4B80D2E56E37}"/>
              </a:ext>
            </a:extLst>
          </p:cNvPr>
          <p:cNvSpPr/>
          <p:nvPr userDrawn="1"/>
        </p:nvSpPr>
        <p:spPr bwMode="auto">
          <a:xfrm>
            <a:off x="-10897888" y="-7708237"/>
            <a:ext cx="13729525" cy="13729525"/>
          </a:xfrm>
          <a:prstGeom prst="ellipse">
            <a:avLst/>
          </a:prstGeom>
          <a:solidFill>
            <a:srgbClr val="099FE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A4A5FED-8296-6244-B783-430ADF452F20}"/>
              </a:ext>
            </a:extLst>
          </p:cNvPr>
          <p:cNvSpPr/>
          <p:nvPr userDrawn="1"/>
        </p:nvSpPr>
        <p:spPr bwMode="auto">
          <a:xfrm>
            <a:off x="-12242037" y="-8188291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989CA5-7029-F64E-BFB4-541132950487}"/>
              </a:ext>
            </a:extLst>
          </p:cNvPr>
          <p:cNvSpPr/>
          <p:nvPr userDrawn="1"/>
        </p:nvSpPr>
        <p:spPr bwMode="auto">
          <a:xfrm>
            <a:off x="-17569952" y="-795470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1" name="Shape 16">
            <a:extLst>
              <a:ext uri="{FF2B5EF4-FFF2-40B4-BE49-F238E27FC236}">
                <a16:creationId xmlns:a16="http://schemas.microsoft.com/office/drawing/2014/main" id="{033F6FF2-C522-0643-A12E-F347150FF4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8FFCFC4D-8AE6-0243-8133-9A784C494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72" y="82171"/>
            <a:ext cx="4018904" cy="4018904"/>
          </a:xfrm>
          <a:prstGeom prst="rect">
            <a:avLst/>
          </a:prstGeom>
        </p:spPr>
      </p:pic>
      <p:sp>
        <p:nvSpPr>
          <p:cNvPr id="13" name="Marcador de posición de imagen 13">
            <a:extLst>
              <a:ext uri="{FF2B5EF4-FFF2-40B4-BE49-F238E27FC236}">
                <a16:creationId xmlns:a16="http://schemas.microsoft.com/office/drawing/2014/main" id="{01FE2A4B-B509-5147-87B3-872E3C17D0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5359" y="356657"/>
            <a:ext cx="3456384" cy="3456384"/>
          </a:xfrm>
          <a:custGeom>
            <a:avLst/>
            <a:gdLst>
              <a:gd name="connsiteX0" fmla="*/ 1296144 w 2592288"/>
              <a:gd name="connsiteY0" fmla="*/ 0 h 2592288"/>
              <a:gd name="connsiteX1" fmla="*/ 2592288 w 2592288"/>
              <a:gd name="connsiteY1" fmla="*/ 1296144 h 2592288"/>
              <a:gd name="connsiteX2" fmla="*/ 1296144 w 2592288"/>
              <a:gd name="connsiteY2" fmla="*/ 2592288 h 2592288"/>
              <a:gd name="connsiteX3" fmla="*/ 0 w 2592288"/>
              <a:gd name="connsiteY3" fmla="*/ 1296144 h 2592288"/>
              <a:gd name="connsiteX4" fmla="*/ 1296144 w 2592288"/>
              <a:gd name="connsiteY4" fmla="*/ 0 h 259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2288" h="2592288">
                <a:moveTo>
                  <a:pt x="1296144" y="0"/>
                </a:moveTo>
                <a:cubicBezTo>
                  <a:pt x="2011985" y="0"/>
                  <a:pt x="2592288" y="580303"/>
                  <a:pt x="2592288" y="1296144"/>
                </a:cubicBezTo>
                <a:cubicBezTo>
                  <a:pt x="2592288" y="2011985"/>
                  <a:pt x="2011985" y="2592288"/>
                  <a:pt x="1296144" y="2592288"/>
                </a:cubicBezTo>
                <a:cubicBezTo>
                  <a:pt x="580303" y="2592288"/>
                  <a:pt x="0" y="2011985"/>
                  <a:pt x="0" y="1296144"/>
                </a:cubicBezTo>
                <a:cubicBezTo>
                  <a:pt x="0" y="580303"/>
                  <a:pt x="580303" y="0"/>
                  <a:pt x="12961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310742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C59E6BFB-2571-964E-BC15-BC0F29EABD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" y="77014"/>
            <a:ext cx="12077171" cy="6679109"/>
          </a:xfrm>
          <a:prstGeom prst="rect">
            <a:avLst/>
          </a:prstGeom>
        </p:spPr>
      </p:pic>
      <p:sp>
        <p:nvSpPr>
          <p:cNvPr id="2" name="Imagen 6" descr="TRIANGULOS ARRIBA.png"/>
          <p:cNvSpPr>
            <a:spLocks noChangeAspect="1"/>
          </p:cNvSpPr>
          <p:nvPr userDrawn="1"/>
        </p:nvSpPr>
        <p:spPr bwMode="auto">
          <a:xfrm>
            <a:off x="-797984" y="-2010833"/>
            <a:ext cx="12989984" cy="687281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9pPr>
          </a:lstStyle>
          <a:p>
            <a:pPr>
              <a:defRPr/>
            </a:pPr>
            <a:endParaRPr lang="es-CO" altLang="es-CO" sz="2400">
              <a:cs typeface="+mn-cs"/>
            </a:endParaRPr>
          </a:p>
        </p:txBody>
      </p:sp>
      <p:sp>
        <p:nvSpPr>
          <p:cNvPr id="6" name="Shape 10"/>
          <p:cNvSpPr>
            <a:spLocks noChangeArrowheads="1"/>
          </p:cNvSpPr>
          <p:nvPr userDrawn="1"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E71C2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169ACE3-2885-6240-9FF1-4B80D2E56E37}"/>
              </a:ext>
            </a:extLst>
          </p:cNvPr>
          <p:cNvSpPr/>
          <p:nvPr userDrawn="1"/>
        </p:nvSpPr>
        <p:spPr bwMode="auto">
          <a:xfrm>
            <a:off x="-10897888" y="-7708237"/>
            <a:ext cx="13729525" cy="13729525"/>
          </a:xfrm>
          <a:prstGeom prst="ellipse">
            <a:avLst/>
          </a:prstGeom>
          <a:solidFill>
            <a:srgbClr val="099FE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A4A5FED-8296-6244-B783-430ADF452F20}"/>
              </a:ext>
            </a:extLst>
          </p:cNvPr>
          <p:cNvSpPr/>
          <p:nvPr userDrawn="1"/>
        </p:nvSpPr>
        <p:spPr bwMode="auto">
          <a:xfrm>
            <a:off x="-12242037" y="-8188291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989CA5-7029-F64E-BFB4-541132950487}"/>
              </a:ext>
            </a:extLst>
          </p:cNvPr>
          <p:cNvSpPr/>
          <p:nvPr userDrawn="1"/>
        </p:nvSpPr>
        <p:spPr bwMode="auto">
          <a:xfrm>
            <a:off x="-17569952" y="-795470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1" name="Shape 16">
            <a:extLst>
              <a:ext uri="{FF2B5EF4-FFF2-40B4-BE49-F238E27FC236}">
                <a16:creationId xmlns:a16="http://schemas.microsoft.com/office/drawing/2014/main" id="{033F6FF2-C522-0643-A12E-F347150FF4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1791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2F5E4F07-A631-2A41-8552-B5E6E4D047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" y="77014"/>
            <a:ext cx="12077171" cy="6679109"/>
          </a:xfrm>
          <a:prstGeom prst="rect">
            <a:avLst/>
          </a:prstGeom>
        </p:spPr>
      </p:pic>
      <p:sp>
        <p:nvSpPr>
          <p:cNvPr id="2" name="Imagen 6" descr="TRIANGULOS ARRIBA.png"/>
          <p:cNvSpPr>
            <a:spLocks noChangeAspect="1"/>
          </p:cNvSpPr>
          <p:nvPr userDrawn="1"/>
        </p:nvSpPr>
        <p:spPr bwMode="auto">
          <a:xfrm>
            <a:off x="-797984" y="-2010833"/>
            <a:ext cx="12989984" cy="687281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9pPr>
          </a:lstStyle>
          <a:p>
            <a:pPr>
              <a:defRPr/>
            </a:pPr>
            <a:endParaRPr lang="es-CO" altLang="es-CO" sz="2400">
              <a:cs typeface="+mn-cs"/>
            </a:endParaRPr>
          </a:p>
        </p:txBody>
      </p:sp>
      <p:sp>
        <p:nvSpPr>
          <p:cNvPr id="6" name="Shape 10"/>
          <p:cNvSpPr>
            <a:spLocks noChangeArrowheads="1"/>
          </p:cNvSpPr>
          <p:nvPr userDrawn="1"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FDD40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169ACE3-2885-6240-9FF1-4B80D2E56E37}"/>
              </a:ext>
            </a:extLst>
          </p:cNvPr>
          <p:cNvSpPr/>
          <p:nvPr userDrawn="1"/>
        </p:nvSpPr>
        <p:spPr bwMode="auto">
          <a:xfrm>
            <a:off x="-10897888" y="-7708237"/>
            <a:ext cx="13729525" cy="13729525"/>
          </a:xfrm>
          <a:prstGeom prst="ellipse">
            <a:avLst/>
          </a:prstGeom>
          <a:solidFill>
            <a:srgbClr val="E71C28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A4A5FED-8296-6244-B783-430ADF452F20}"/>
              </a:ext>
            </a:extLst>
          </p:cNvPr>
          <p:cNvSpPr/>
          <p:nvPr userDrawn="1"/>
        </p:nvSpPr>
        <p:spPr bwMode="auto">
          <a:xfrm>
            <a:off x="-12242037" y="-8188291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989CA5-7029-F64E-BFB4-541132950487}"/>
              </a:ext>
            </a:extLst>
          </p:cNvPr>
          <p:cNvSpPr/>
          <p:nvPr userDrawn="1"/>
        </p:nvSpPr>
        <p:spPr bwMode="auto">
          <a:xfrm>
            <a:off x="-17581292" y="-767988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2" name="Shape 16">
            <a:extLst>
              <a:ext uri="{FF2B5EF4-FFF2-40B4-BE49-F238E27FC236}">
                <a16:creationId xmlns:a16="http://schemas.microsoft.com/office/drawing/2014/main" id="{8ED5ADC8-D71C-304E-BA40-4C84269CECB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49FF8E19-ED38-874E-8B42-05D20A174B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72" y="82171"/>
            <a:ext cx="4018904" cy="4018904"/>
          </a:xfrm>
          <a:prstGeom prst="rect">
            <a:avLst/>
          </a:prstGeom>
        </p:spPr>
      </p:pic>
      <p:sp>
        <p:nvSpPr>
          <p:cNvPr id="11" name="Marcador de posición de imagen 13">
            <a:extLst>
              <a:ext uri="{FF2B5EF4-FFF2-40B4-BE49-F238E27FC236}">
                <a16:creationId xmlns:a16="http://schemas.microsoft.com/office/drawing/2014/main" id="{22B302EA-743C-ED43-AEDB-33E77BBC69D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5359" y="356657"/>
            <a:ext cx="3456384" cy="3456384"/>
          </a:xfrm>
          <a:custGeom>
            <a:avLst/>
            <a:gdLst>
              <a:gd name="connsiteX0" fmla="*/ 1296144 w 2592288"/>
              <a:gd name="connsiteY0" fmla="*/ 0 h 2592288"/>
              <a:gd name="connsiteX1" fmla="*/ 2592288 w 2592288"/>
              <a:gd name="connsiteY1" fmla="*/ 1296144 h 2592288"/>
              <a:gd name="connsiteX2" fmla="*/ 1296144 w 2592288"/>
              <a:gd name="connsiteY2" fmla="*/ 2592288 h 2592288"/>
              <a:gd name="connsiteX3" fmla="*/ 0 w 2592288"/>
              <a:gd name="connsiteY3" fmla="*/ 1296144 h 2592288"/>
              <a:gd name="connsiteX4" fmla="*/ 1296144 w 2592288"/>
              <a:gd name="connsiteY4" fmla="*/ 0 h 259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2288" h="2592288">
                <a:moveTo>
                  <a:pt x="1296144" y="0"/>
                </a:moveTo>
                <a:cubicBezTo>
                  <a:pt x="2011985" y="0"/>
                  <a:pt x="2592288" y="580303"/>
                  <a:pt x="2592288" y="1296144"/>
                </a:cubicBezTo>
                <a:cubicBezTo>
                  <a:pt x="2592288" y="2011985"/>
                  <a:pt x="2011985" y="2592288"/>
                  <a:pt x="1296144" y="2592288"/>
                </a:cubicBezTo>
                <a:cubicBezTo>
                  <a:pt x="580303" y="2592288"/>
                  <a:pt x="0" y="2011985"/>
                  <a:pt x="0" y="1296144"/>
                </a:cubicBezTo>
                <a:cubicBezTo>
                  <a:pt x="0" y="580303"/>
                  <a:pt x="580303" y="0"/>
                  <a:pt x="12961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06980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2F5E4F07-A631-2A41-8552-B5E6E4D047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" y="77014"/>
            <a:ext cx="12077171" cy="6679109"/>
          </a:xfrm>
          <a:prstGeom prst="rect">
            <a:avLst/>
          </a:prstGeom>
        </p:spPr>
      </p:pic>
      <p:sp>
        <p:nvSpPr>
          <p:cNvPr id="2" name="Imagen 6" descr="TRIANGULOS ARRIBA.png"/>
          <p:cNvSpPr>
            <a:spLocks noChangeAspect="1"/>
          </p:cNvSpPr>
          <p:nvPr userDrawn="1"/>
        </p:nvSpPr>
        <p:spPr bwMode="auto">
          <a:xfrm>
            <a:off x="-797984" y="-2010833"/>
            <a:ext cx="12989984" cy="687281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9pPr>
          </a:lstStyle>
          <a:p>
            <a:pPr>
              <a:defRPr/>
            </a:pPr>
            <a:endParaRPr lang="es-CO" altLang="es-CO" sz="2400">
              <a:cs typeface="+mn-cs"/>
            </a:endParaRPr>
          </a:p>
        </p:txBody>
      </p:sp>
      <p:sp>
        <p:nvSpPr>
          <p:cNvPr id="6" name="Shape 10"/>
          <p:cNvSpPr>
            <a:spLocks noChangeArrowheads="1"/>
          </p:cNvSpPr>
          <p:nvPr userDrawn="1"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FDD40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169ACE3-2885-6240-9FF1-4B80D2E56E37}"/>
              </a:ext>
            </a:extLst>
          </p:cNvPr>
          <p:cNvSpPr/>
          <p:nvPr userDrawn="1"/>
        </p:nvSpPr>
        <p:spPr bwMode="auto">
          <a:xfrm>
            <a:off x="-10897888" y="-7708237"/>
            <a:ext cx="13729525" cy="13729525"/>
          </a:xfrm>
          <a:prstGeom prst="ellipse">
            <a:avLst/>
          </a:prstGeom>
          <a:solidFill>
            <a:srgbClr val="E71C28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A4A5FED-8296-6244-B783-430ADF452F20}"/>
              </a:ext>
            </a:extLst>
          </p:cNvPr>
          <p:cNvSpPr/>
          <p:nvPr userDrawn="1"/>
        </p:nvSpPr>
        <p:spPr bwMode="auto">
          <a:xfrm>
            <a:off x="-12242037" y="-8188291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989CA5-7029-F64E-BFB4-541132950487}"/>
              </a:ext>
            </a:extLst>
          </p:cNvPr>
          <p:cNvSpPr/>
          <p:nvPr userDrawn="1"/>
        </p:nvSpPr>
        <p:spPr bwMode="auto">
          <a:xfrm>
            <a:off x="-17581292" y="-767988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2" name="Shape 16">
            <a:extLst>
              <a:ext uri="{FF2B5EF4-FFF2-40B4-BE49-F238E27FC236}">
                <a16:creationId xmlns:a16="http://schemas.microsoft.com/office/drawing/2014/main" id="{8ED5ADC8-D71C-304E-BA40-4C84269CECB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7032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4AF20D06-CA75-7D4C-AEE0-C10633DCC0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" y="77014"/>
            <a:ext cx="12077171" cy="6679109"/>
          </a:xfrm>
          <a:prstGeom prst="rect">
            <a:avLst/>
          </a:prstGeom>
        </p:spPr>
      </p:pic>
      <p:sp>
        <p:nvSpPr>
          <p:cNvPr id="2" name="Imagen 6" descr="TRIANGULOS ARRIBA.png"/>
          <p:cNvSpPr>
            <a:spLocks noChangeAspect="1"/>
          </p:cNvSpPr>
          <p:nvPr userDrawn="1"/>
        </p:nvSpPr>
        <p:spPr bwMode="auto">
          <a:xfrm>
            <a:off x="-797984" y="-2010833"/>
            <a:ext cx="12989984" cy="687281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9pPr>
          </a:lstStyle>
          <a:p>
            <a:pPr>
              <a:defRPr/>
            </a:pPr>
            <a:endParaRPr lang="es-CO" altLang="es-CO" sz="2400">
              <a:cs typeface="+mn-cs"/>
            </a:endParaRPr>
          </a:p>
        </p:txBody>
      </p:sp>
      <p:sp>
        <p:nvSpPr>
          <p:cNvPr id="6" name="Shape 10"/>
          <p:cNvSpPr>
            <a:spLocks noChangeArrowheads="1"/>
          </p:cNvSpPr>
          <p:nvPr userDrawn="1"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E71C2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169ACE3-2885-6240-9FF1-4B80D2E56E37}"/>
              </a:ext>
            </a:extLst>
          </p:cNvPr>
          <p:cNvSpPr/>
          <p:nvPr userDrawn="1"/>
        </p:nvSpPr>
        <p:spPr bwMode="auto">
          <a:xfrm>
            <a:off x="-10897888" y="-7708237"/>
            <a:ext cx="13729525" cy="13729525"/>
          </a:xfrm>
          <a:prstGeom prst="ellipse">
            <a:avLst/>
          </a:prstGeom>
          <a:solidFill>
            <a:srgbClr val="FDD409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A4A5FED-8296-6244-B783-430ADF452F20}"/>
              </a:ext>
            </a:extLst>
          </p:cNvPr>
          <p:cNvSpPr/>
          <p:nvPr userDrawn="1"/>
        </p:nvSpPr>
        <p:spPr bwMode="auto">
          <a:xfrm>
            <a:off x="-12242037" y="-8188291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989CA5-7029-F64E-BFB4-541132950487}"/>
              </a:ext>
            </a:extLst>
          </p:cNvPr>
          <p:cNvSpPr/>
          <p:nvPr userDrawn="1"/>
        </p:nvSpPr>
        <p:spPr bwMode="auto">
          <a:xfrm>
            <a:off x="-17581292" y="-767988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6F9E2367-5CF6-6B45-B6C1-F8152BC15B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72" y="82171"/>
            <a:ext cx="4018904" cy="4018904"/>
          </a:xfrm>
          <a:prstGeom prst="rect">
            <a:avLst/>
          </a:prstGeom>
        </p:spPr>
      </p:pic>
      <p:sp>
        <p:nvSpPr>
          <p:cNvPr id="15" name="Marcador de posición de imagen 13">
            <a:extLst>
              <a:ext uri="{FF2B5EF4-FFF2-40B4-BE49-F238E27FC236}">
                <a16:creationId xmlns:a16="http://schemas.microsoft.com/office/drawing/2014/main" id="{E10A846F-B037-F24C-A3F2-F842610ADB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5359" y="356657"/>
            <a:ext cx="3456384" cy="3456384"/>
          </a:xfrm>
          <a:custGeom>
            <a:avLst/>
            <a:gdLst>
              <a:gd name="connsiteX0" fmla="*/ 1296144 w 2592288"/>
              <a:gd name="connsiteY0" fmla="*/ 0 h 2592288"/>
              <a:gd name="connsiteX1" fmla="*/ 2592288 w 2592288"/>
              <a:gd name="connsiteY1" fmla="*/ 1296144 h 2592288"/>
              <a:gd name="connsiteX2" fmla="*/ 1296144 w 2592288"/>
              <a:gd name="connsiteY2" fmla="*/ 2592288 h 2592288"/>
              <a:gd name="connsiteX3" fmla="*/ 0 w 2592288"/>
              <a:gd name="connsiteY3" fmla="*/ 1296144 h 2592288"/>
              <a:gd name="connsiteX4" fmla="*/ 1296144 w 2592288"/>
              <a:gd name="connsiteY4" fmla="*/ 0 h 259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2288" h="2592288">
                <a:moveTo>
                  <a:pt x="1296144" y="0"/>
                </a:moveTo>
                <a:cubicBezTo>
                  <a:pt x="2011985" y="0"/>
                  <a:pt x="2592288" y="580303"/>
                  <a:pt x="2592288" y="1296144"/>
                </a:cubicBezTo>
                <a:cubicBezTo>
                  <a:pt x="2592288" y="2011985"/>
                  <a:pt x="2011985" y="2592288"/>
                  <a:pt x="1296144" y="2592288"/>
                </a:cubicBezTo>
                <a:cubicBezTo>
                  <a:pt x="580303" y="2592288"/>
                  <a:pt x="0" y="2011985"/>
                  <a:pt x="0" y="1296144"/>
                </a:cubicBezTo>
                <a:cubicBezTo>
                  <a:pt x="0" y="580303"/>
                  <a:pt x="580303" y="0"/>
                  <a:pt x="12961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CO" dirty="0"/>
          </a:p>
        </p:txBody>
      </p:sp>
      <p:sp>
        <p:nvSpPr>
          <p:cNvPr id="17" name="Shape 16">
            <a:extLst>
              <a:ext uri="{FF2B5EF4-FFF2-40B4-BE49-F238E27FC236}">
                <a16:creationId xmlns:a16="http://schemas.microsoft.com/office/drawing/2014/main" id="{B7D6638B-B8C3-7C4D-BE75-5F038B59041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5405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4AF20D06-CA75-7D4C-AEE0-C10633DCC0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" y="77014"/>
            <a:ext cx="12077171" cy="6679109"/>
          </a:xfrm>
          <a:prstGeom prst="rect">
            <a:avLst/>
          </a:prstGeom>
        </p:spPr>
      </p:pic>
      <p:sp>
        <p:nvSpPr>
          <p:cNvPr id="2" name="Imagen 6" descr="TRIANGULOS ARRIBA.png"/>
          <p:cNvSpPr>
            <a:spLocks noChangeAspect="1"/>
          </p:cNvSpPr>
          <p:nvPr userDrawn="1"/>
        </p:nvSpPr>
        <p:spPr bwMode="auto">
          <a:xfrm>
            <a:off x="-797984" y="-2010833"/>
            <a:ext cx="12989984" cy="687281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9pPr>
          </a:lstStyle>
          <a:p>
            <a:pPr>
              <a:defRPr/>
            </a:pPr>
            <a:endParaRPr lang="es-CO" altLang="es-CO" sz="2400">
              <a:cs typeface="+mn-cs"/>
            </a:endParaRPr>
          </a:p>
        </p:txBody>
      </p:sp>
      <p:sp>
        <p:nvSpPr>
          <p:cNvPr id="6" name="Shape 10"/>
          <p:cNvSpPr>
            <a:spLocks noChangeArrowheads="1"/>
          </p:cNvSpPr>
          <p:nvPr userDrawn="1"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E71C2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169ACE3-2885-6240-9FF1-4B80D2E56E37}"/>
              </a:ext>
            </a:extLst>
          </p:cNvPr>
          <p:cNvSpPr/>
          <p:nvPr userDrawn="1"/>
        </p:nvSpPr>
        <p:spPr bwMode="auto">
          <a:xfrm>
            <a:off x="-10897888" y="-7708237"/>
            <a:ext cx="13729525" cy="13729525"/>
          </a:xfrm>
          <a:prstGeom prst="ellipse">
            <a:avLst/>
          </a:prstGeom>
          <a:solidFill>
            <a:srgbClr val="FDD409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A4A5FED-8296-6244-B783-430ADF452F20}"/>
              </a:ext>
            </a:extLst>
          </p:cNvPr>
          <p:cNvSpPr/>
          <p:nvPr userDrawn="1"/>
        </p:nvSpPr>
        <p:spPr bwMode="auto">
          <a:xfrm>
            <a:off x="-12242037" y="-8188291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989CA5-7029-F64E-BFB4-541132950487}"/>
              </a:ext>
            </a:extLst>
          </p:cNvPr>
          <p:cNvSpPr/>
          <p:nvPr userDrawn="1"/>
        </p:nvSpPr>
        <p:spPr bwMode="auto">
          <a:xfrm>
            <a:off x="-17581292" y="-767988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7" name="Shape 16">
            <a:extLst>
              <a:ext uri="{FF2B5EF4-FFF2-40B4-BE49-F238E27FC236}">
                <a16:creationId xmlns:a16="http://schemas.microsoft.com/office/drawing/2014/main" id="{B7D6638B-B8C3-7C4D-BE75-5F038B59041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8074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2C28A384-7482-004D-86D3-3FEE805339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" y="77014"/>
            <a:ext cx="12077171" cy="6679109"/>
          </a:xfrm>
          <a:prstGeom prst="rect">
            <a:avLst/>
          </a:prstGeom>
        </p:spPr>
      </p:pic>
      <p:sp>
        <p:nvSpPr>
          <p:cNvPr id="2" name="Imagen 6" descr="TRIANGULOS ARRIBA.png"/>
          <p:cNvSpPr>
            <a:spLocks noChangeAspect="1"/>
          </p:cNvSpPr>
          <p:nvPr userDrawn="1"/>
        </p:nvSpPr>
        <p:spPr bwMode="auto">
          <a:xfrm>
            <a:off x="-797984" y="-2010833"/>
            <a:ext cx="12989984" cy="687281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9pPr>
          </a:lstStyle>
          <a:p>
            <a:pPr>
              <a:defRPr/>
            </a:pPr>
            <a:endParaRPr lang="es-CO" altLang="es-CO" sz="2400">
              <a:cs typeface="+mn-cs"/>
            </a:endParaRPr>
          </a:p>
        </p:txBody>
      </p:sp>
      <p:sp>
        <p:nvSpPr>
          <p:cNvPr id="6" name="Shape 10"/>
          <p:cNvSpPr>
            <a:spLocks noChangeArrowheads="1"/>
          </p:cNvSpPr>
          <p:nvPr userDrawn="1"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FDD40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169ACE3-2885-6240-9FF1-4B80D2E56E37}"/>
              </a:ext>
            </a:extLst>
          </p:cNvPr>
          <p:cNvSpPr/>
          <p:nvPr userDrawn="1"/>
        </p:nvSpPr>
        <p:spPr bwMode="auto">
          <a:xfrm>
            <a:off x="-10897888" y="-7708237"/>
            <a:ext cx="13729525" cy="13729525"/>
          </a:xfrm>
          <a:prstGeom prst="ellipse">
            <a:avLst/>
          </a:prstGeom>
          <a:solidFill>
            <a:srgbClr val="3BD29A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A4A5FED-8296-6244-B783-430ADF452F20}"/>
              </a:ext>
            </a:extLst>
          </p:cNvPr>
          <p:cNvSpPr/>
          <p:nvPr userDrawn="1"/>
        </p:nvSpPr>
        <p:spPr bwMode="auto">
          <a:xfrm>
            <a:off x="-12242037" y="-8188291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989CA5-7029-F64E-BFB4-541132950487}"/>
              </a:ext>
            </a:extLst>
          </p:cNvPr>
          <p:cNvSpPr/>
          <p:nvPr userDrawn="1"/>
        </p:nvSpPr>
        <p:spPr bwMode="auto">
          <a:xfrm>
            <a:off x="-17569952" y="-699459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5" name="Shape 16">
            <a:extLst>
              <a:ext uri="{FF2B5EF4-FFF2-40B4-BE49-F238E27FC236}">
                <a16:creationId xmlns:a16="http://schemas.microsoft.com/office/drawing/2014/main" id="{D1FF875C-06F5-1C4E-8E0C-9342947C69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C21087F6-F275-E640-AB97-FF4A26FD20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72" y="82171"/>
            <a:ext cx="4018904" cy="4018904"/>
          </a:xfrm>
          <a:prstGeom prst="rect">
            <a:avLst/>
          </a:prstGeom>
        </p:spPr>
      </p:pic>
      <p:sp>
        <p:nvSpPr>
          <p:cNvPr id="11" name="Marcador de posición de imagen 13">
            <a:extLst>
              <a:ext uri="{FF2B5EF4-FFF2-40B4-BE49-F238E27FC236}">
                <a16:creationId xmlns:a16="http://schemas.microsoft.com/office/drawing/2014/main" id="{CA1CFDE0-1E72-0B44-90D6-079FA8FDE7D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5359" y="356657"/>
            <a:ext cx="3456384" cy="3456384"/>
          </a:xfrm>
          <a:custGeom>
            <a:avLst/>
            <a:gdLst>
              <a:gd name="connsiteX0" fmla="*/ 1296144 w 2592288"/>
              <a:gd name="connsiteY0" fmla="*/ 0 h 2592288"/>
              <a:gd name="connsiteX1" fmla="*/ 2592288 w 2592288"/>
              <a:gd name="connsiteY1" fmla="*/ 1296144 h 2592288"/>
              <a:gd name="connsiteX2" fmla="*/ 1296144 w 2592288"/>
              <a:gd name="connsiteY2" fmla="*/ 2592288 h 2592288"/>
              <a:gd name="connsiteX3" fmla="*/ 0 w 2592288"/>
              <a:gd name="connsiteY3" fmla="*/ 1296144 h 2592288"/>
              <a:gd name="connsiteX4" fmla="*/ 1296144 w 2592288"/>
              <a:gd name="connsiteY4" fmla="*/ 0 h 259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2288" h="2592288">
                <a:moveTo>
                  <a:pt x="1296144" y="0"/>
                </a:moveTo>
                <a:cubicBezTo>
                  <a:pt x="2011985" y="0"/>
                  <a:pt x="2592288" y="580303"/>
                  <a:pt x="2592288" y="1296144"/>
                </a:cubicBezTo>
                <a:cubicBezTo>
                  <a:pt x="2592288" y="2011985"/>
                  <a:pt x="2011985" y="2592288"/>
                  <a:pt x="1296144" y="2592288"/>
                </a:cubicBezTo>
                <a:cubicBezTo>
                  <a:pt x="580303" y="2592288"/>
                  <a:pt x="0" y="2011985"/>
                  <a:pt x="0" y="1296144"/>
                </a:cubicBezTo>
                <a:cubicBezTo>
                  <a:pt x="0" y="580303"/>
                  <a:pt x="580303" y="0"/>
                  <a:pt x="12961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86380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2C28A384-7482-004D-86D3-3FEE805339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" y="77014"/>
            <a:ext cx="12077171" cy="6679109"/>
          </a:xfrm>
          <a:prstGeom prst="rect">
            <a:avLst/>
          </a:prstGeom>
        </p:spPr>
      </p:pic>
      <p:sp>
        <p:nvSpPr>
          <p:cNvPr id="2" name="Imagen 6" descr="TRIANGULOS ARRIBA.png"/>
          <p:cNvSpPr>
            <a:spLocks noChangeAspect="1"/>
          </p:cNvSpPr>
          <p:nvPr userDrawn="1"/>
        </p:nvSpPr>
        <p:spPr bwMode="auto">
          <a:xfrm>
            <a:off x="-797984" y="-2010833"/>
            <a:ext cx="12989984" cy="687281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9pPr>
          </a:lstStyle>
          <a:p>
            <a:pPr>
              <a:defRPr/>
            </a:pPr>
            <a:endParaRPr lang="es-CO" altLang="es-CO" sz="2400">
              <a:cs typeface="+mn-cs"/>
            </a:endParaRPr>
          </a:p>
        </p:txBody>
      </p:sp>
      <p:sp>
        <p:nvSpPr>
          <p:cNvPr id="6" name="Shape 10"/>
          <p:cNvSpPr>
            <a:spLocks noChangeArrowheads="1"/>
          </p:cNvSpPr>
          <p:nvPr userDrawn="1"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FDD40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169ACE3-2885-6240-9FF1-4B80D2E56E37}"/>
              </a:ext>
            </a:extLst>
          </p:cNvPr>
          <p:cNvSpPr/>
          <p:nvPr userDrawn="1"/>
        </p:nvSpPr>
        <p:spPr bwMode="auto">
          <a:xfrm>
            <a:off x="-10897888" y="-7708237"/>
            <a:ext cx="13729525" cy="13729525"/>
          </a:xfrm>
          <a:prstGeom prst="ellipse">
            <a:avLst/>
          </a:prstGeom>
          <a:solidFill>
            <a:srgbClr val="3BD29A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A4A5FED-8296-6244-B783-430ADF452F20}"/>
              </a:ext>
            </a:extLst>
          </p:cNvPr>
          <p:cNvSpPr/>
          <p:nvPr userDrawn="1"/>
        </p:nvSpPr>
        <p:spPr bwMode="auto">
          <a:xfrm>
            <a:off x="-12242037" y="-8188291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989CA5-7029-F64E-BFB4-541132950487}"/>
              </a:ext>
            </a:extLst>
          </p:cNvPr>
          <p:cNvSpPr/>
          <p:nvPr userDrawn="1"/>
        </p:nvSpPr>
        <p:spPr bwMode="auto">
          <a:xfrm>
            <a:off x="-17569952" y="-699459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5" name="Shape 16">
            <a:extLst>
              <a:ext uri="{FF2B5EF4-FFF2-40B4-BE49-F238E27FC236}">
                <a16:creationId xmlns:a16="http://schemas.microsoft.com/office/drawing/2014/main" id="{D1FF875C-06F5-1C4E-8E0C-9342947C69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8623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2C28A384-7482-004D-86D3-3FEE805339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" y="77014"/>
            <a:ext cx="12077171" cy="6679109"/>
          </a:xfrm>
          <a:prstGeom prst="rect">
            <a:avLst/>
          </a:prstGeom>
        </p:spPr>
      </p:pic>
      <p:sp>
        <p:nvSpPr>
          <p:cNvPr id="2" name="Imagen 6" descr="TRIANGULOS ARRIBA.png"/>
          <p:cNvSpPr>
            <a:spLocks noChangeAspect="1"/>
          </p:cNvSpPr>
          <p:nvPr userDrawn="1"/>
        </p:nvSpPr>
        <p:spPr bwMode="auto">
          <a:xfrm>
            <a:off x="-797984" y="-2010833"/>
            <a:ext cx="12989984" cy="687281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9pPr>
          </a:lstStyle>
          <a:p>
            <a:pPr>
              <a:defRPr/>
            </a:pPr>
            <a:endParaRPr lang="es-CO" altLang="es-CO" sz="2400">
              <a:cs typeface="+mn-cs"/>
            </a:endParaRPr>
          </a:p>
        </p:txBody>
      </p:sp>
      <p:sp>
        <p:nvSpPr>
          <p:cNvPr id="6" name="Shape 10"/>
          <p:cNvSpPr>
            <a:spLocks noChangeArrowheads="1"/>
          </p:cNvSpPr>
          <p:nvPr userDrawn="1"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FDD40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169ACE3-2885-6240-9FF1-4B80D2E56E37}"/>
              </a:ext>
            </a:extLst>
          </p:cNvPr>
          <p:cNvSpPr/>
          <p:nvPr userDrawn="1"/>
        </p:nvSpPr>
        <p:spPr bwMode="auto">
          <a:xfrm>
            <a:off x="-10897888" y="-7708237"/>
            <a:ext cx="13729525" cy="13729525"/>
          </a:xfrm>
          <a:prstGeom prst="ellipse">
            <a:avLst/>
          </a:prstGeom>
          <a:solidFill>
            <a:srgbClr val="D6DB0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A4A5FED-8296-6244-B783-430ADF452F20}"/>
              </a:ext>
            </a:extLst>
          </p:cNvPr>
          <p:cNvSpPr/>
          <p:nvPr userDrawn="1"/>
        </p:nvSpPr>
        <p:spPr bwMode="auto">
          <a:xfrm>
            <a:off x="-12242037" y="-8188291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989CA5-7029-F64E-BFB4-541132950487}"/>
              </a:ext>
            </a:extLst>
          </p:cNvPr>
          <p:cNvSpPr/>
          <p:nvPr userDrawn="1"/>
        </p:nvSpPr>
        <p:spPr bwMode="auto">
          <a:xfrm>
            <a:off x="-17569952" y="-699459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5" name="Shape 16">
            <a:extLst>
              <a:ext uri="{FF2B5EF4-FFF2-40B4-BE49-F238E27FC236}">
                <a16:creationId xmlns:a16="http://schemas.microsoft.com/office/drawing/2014/main" id="{D1FF875C-06F5-1C4E-8E0C-9342947C69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C21087F6-F275-E640-AB97-FF4A26FD20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72" y="82171"/>
            <a:ext cx="4018904" cy="4018904"/>
          </a:xfrm>
          <a:prstGeom prst="rect">
            <a:avLst/>
          </a:prstGeom>
        </p:spPr>
      </p:pic>
      <p:sp>
        <p:nvSpPr>
          <p:cNvPr id="11" name="Marcador de posición de imagen 13">
            <a:extLst>
              <a:ext uri="{FF2B5EF4-FFF2-40B4-BE49-F238E27FC236}">
                <a16:creationId xmlns:a16="http://schemas.microsoft.com/office/drawing/2014/main" id="{7555FBD5-D654-D34B-936E-7C65C39FE66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5359" y="356657"/>
            <a:ext cx="3456384" cy="3456384"/>
          </a:xfrm>
          <a:custGeom>
            <a:avLst/>
            <a:gdLst>
              <a:gd name="connsiteX0" fmla="*/ 1296144 w 2592288"/>
              <a:gd name="connsiteY0" fmla="*/ 0 h 2592288"/>
              <a:gd name="connsiteX1" fmla="*/ 2592288 w 2592288"/>
              <a:gd name="connsiteY1" fmla="*/ 1296144 h 2592288"/>
              <a:gd name="connsiteX2" fmla="*/ 1296144 w 2592288"/>
              <a:gd name="connsiteY2" fmla="*/ 2592288 h 2592288"/>
              <a:gd name="connsiteX3" fmla="*/ 0 w 2592288"/>
              <a:gd name="connsiteY3" fmla="*/ 1296144 h 2592288"/>
              <a:gd name="connsiteX4" fmla="*/ 1296144 w 2592288"/>
              <a:gd name="connsiteY4" fmla="*/ 0 h 259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2288" h="2592288">
                <a:moveTo>
                  <a:pt x="1296144" y="0"/>
                </a:moveTo>
                <a:cubicBezTo>
                  <a:pt x="2011985" y="0"/>
                  <a:pt x="2592288" y="580303"/>
                  <a:pt x="2592288" y="1296144"/>
                </a:cubicBezTo>
                <a:cubicBezTo>
                  <a:pt x="2592288" y="2011985"/>
                  <a:pt x="2011985" y="2592288"/>
                  <a:pt x="1296144" y="2592288"/>
                </a:cubicBezTo>
                <a:cubicBezTo>
                  <a:pt x="580303" y="2592288"/>
                  <a:pt x="0" y="2011985"/>
                  <a:pt x="0" y="1296144"/>
                </a:cubicBezTo>
                <a:cubicBezTo>
                  <a:pt x="0" y="580303"/>
                  <a:pt x="580303" y="0"/>
                  <a:pt x="12961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704254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2C28A384-7482-004D-86D3-3FEE805339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" y="77014"/>
            <a:ext cx="12077171" cy="6679109"/>
          </a:xfrm>
          <a:prstGeom prst="rect">
            <a:avLst/>
          </a:prstGeom>
        </p:spPr>
      </p:pic>
      <p:sp>
        <p:nvSpPr>
          <p:cNvPr id="2" name="Imagen 6" descr="TRIANGULOS ARRIBA.png"/>
          <p:cNvSpPr>
            <a:spLocks noChangeAspect="1"/>
          </p:cNvSpPr>
          <p:nvPr userDrawn="1"/>
        </p:nvSpPr>
        <p:spPr bwMode="auto">
          <a:xfrm>
            <a:off x="-797984" y="-2010833"/>
            <a:ext cx="12989984" cy="687281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9pPr>
          </a:lstStyle>
          <a:p>
            <a:pPr>
              <a:defRPr/>
            </a:pPr>
            <a:endParaRPr lang="es-CO" altLang="es-CO" sz="2400">
              <a:cs typeface="+mn-cs"/>
            </a:endParaRPr>
          </a:p>
        </p:txBody>
      </p:sp>
      <p:sp>
        <p:nvSpPr>
          <p:cNvPr id="6" name="Shape 10"/>
          <p:cNvSpPr>
            <a:spLocks noChangeArrowheads="1"/>
          </p:cNvSpPr>
          <p:nvPr userDrawn="1"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FDD40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169ACE3-2885-6240-9FF1-4B80D2E56E37}"/>
              </a:ext>
            </a:extLst>
          </p:cNvPr>
          <p:cNvSpPr/>
          <p:nvPr userDrawn="1"/>
        </p:nvSpPr>
        <p:spPr bwMode="auto">
          <a:xfrm>
            <a:off x="-10897888" y="-7708237"/>
            <a:ext cx="13729525" cy="13729525"/>
          </a:xfrm>
          <a:prstGeom prst="ellipse">
            <a:avLst/>
          </a:prstGeom>
          <a:solidFill>
            <a:srgbClr val="D6DB0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A4A5FED-8296-6244-B783-430ADF452F20}"/>
              </a:ext>
            </a:extLst>
          </p:cNvPr>
          <p:cNvSpPr/>
          <p:nvPr userDrawn="1"/>
        </p:nvSpPr>
        <p:spPr bwMode="auto">
          <a:xfrm>
            <a:off x="-12242037" y="-8188291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989CA5-7029-F64E-BFB4-541132950487}"/>
              </a:ext>
            </a:extLst>
          </p:cNvPr>
          <p:cNvSpPr/>
          <p:nvPr userDrawn="1"/>
        </p:nvSpPr>
        <p:spPr bwMode="auto">
          <a:xfrm>
            <a:off x="-17569952" y="-699459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5" name="Shape 16">
            <a:extLst>
              <a:ext uri="{FF2B5EF4-FFF2-40B4-BE49-F238E27FC236}">
                <a16:creationId xmlns:a16="http://schemas.microsoft.com/office/drawing/2014/main" id="{D1FF875C-06F5-1C4E-8E0C-9342947C69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5273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6B7D914-E5CF-4F4E-9011-C41FF717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" y="77014"/>
            <a:ext cx="12077171" cy="6679109"/>
          </a:xfrm>
          <a:prstGeom prst="rect">
            <a:avLst/>
          </a:prstGeom>
        </p:spPr>
      </p:pic>
      <p:sp>
        <p:nvSpPr>
          <p:cNvPr id="2" name="Imagen 6" descr="TRIANGULOS ARRIBA.png"/>
          <p:cNvSpPr>
            <a:spLocks noChangeAspect="1"/>
          </p:cNvSpPr>
          <p:nvPr userDrawn="1"/>
        </p:nvSpPr>
        <p:spPr bwMode="auto">
          <a:xfrm>
            <a:off x="-797984" y="-2010833"/>
            <a:ext cx="12989984" cy="687281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9pPr>
          </a:lstStyle>
          <a:p>
            <a:pPr>
              <a:defRPr/>
            </a:pPr>
            <a:endParaRPr lang="es-CO" altLang="es-CO" sz="2400">
              <a:cs typeface="+mn-cs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169ACE3-2885-6240-9FF1-4B80D2E56E37}"/>
              </a:ext>
            </a:extLst>
          </p:cNvPr>
          <p:cNvSpPr/>
          <p:nvPr userDrawn="1"/>
        </p:nvSpPr>
        <p:spPr bwMode="auto">
          <a:xfrm>
            <a:off x="9360363" y="-7708237"/>
            <a:ext cx="13729525" cy="13729525"/>
          </a:xfrm>
          <a:prstGeom prst="ellipse">
            <a:avLst/>
          </a:prstGeom>
          <a:solidFill>
            <a:srgbClr val="099FE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A4A5FED-8296-6244-B783-430ADF452F20}"/>
              </a:ext>
            </a:extLst>
          </p:cNvPr>
          <p:cNvSpPr/>
          <p:nvPr userDrawn="1"/>
        </p:nvSpPr>
        <p:spPr bwMode="auto">
          <a:xfrm>
            <a:off x="9360363" y="-8159919"/>
            <a:ext cx="13729525" cy="814721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989CA5-7029-F64E-BFB4-541132950487}"/>
              </a:ext>
            </a:extLst>
          </p:cNvPr>
          <p:cNvSpPr/>
          <p:nvPr userDrawn="1"/>
        </p:nvSpPr>
        <p:spPr bwMode="auto">
          <a:xfrm>
            <a:off x="12192000" y="-517723"/>
            <a:ext cx="10897888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4ACEA65D-6025-0C48-A230-D134D94744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08235" y="356657"/>
            <a:ext cx="3456384" cy="3456384"/>
          </a:xfrm>
          <a:custGeom>
            <a:avLst/>
            <a:gdLst>
              <a:gd name="connsiteX0" fmla="*/ 1296144 w 2592288"/>
              <a:gd name="connsiteY0" fmla="*/ 0 h 2592288"/>
              <a:gd name="connsiteX1" fmla="*/ 2592288 w 2592288"/>
              <a:gd name="connsiteY1" fmla="*/ 1296144 h 2592288"/>
              <a:gd name="connsiteX2" fmla="*/ 1296144 w 2592288"/>
              <a:gd name="connsiteY2" fmla="*/ 2592288 h 2592288"/>
              <a:gd name="connsiteX3" fmla="*/ 0 w 2592288"/>
              <a:gd name="connsiteY3" fmla="*/ 1296144 h 2592288"/>
              <a:gd name="connsiteX4" fmla="*/ 1296144 w 2592288"/>
              <a:gd name="connsiteY4" fmla="*/ 0 h 259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2288" h="2592288">
                <a:moveTo>
                  <a:pt x="1296144" y="0"/>
                </a:moveTo>
                <a:cubicBezTo>
                  <a:pt x="2011985" y="0"/>
                  <a:pt x="2592288" y="580303"/>
                  <a:pt x="2592288" y="1296144"/>
                </a:cubicBezTo>
                <a:cubicBezTo>
                  <a:pt x="2592288" y="2011985"/>
                  <a:pt x="2011985" y="2592288"/>
                  <a:pt x="1296144" y="2592288"/>
                </a:cubicBezTo>
                <a:cubicBezTo>
                  <a:pt x="580303" y="2592288"/>
                  <a:pt x="0" y="2011985"/>
                  <a:pt x="0" y="1296144"/>
                </a:cubicBezTo>
                <a:cubicBezTo>
                  <a:pt x="0" y="580303"/>
                  <a:pt x="580303" y="0"/>
                  <a:pt x="12961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CO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4EC4BFE-5C9D-7946-8378-C3C0EBA6F5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26975" y="82171"/>
            <a:ext cx="4018904" cy="4018904"/>
          </a:xfrm>
          <a:prstGeom prst="rect">
            <a:avLst/>
          </a:prstGeom>
        </p:spPr>
      </p:pic>
      <p:sp>
        <p:nvSpPr>
          <p:cNvPr id="11" name="Shape 10">
            <a:extLst>
              <a:ext uri="{FF2B5EF4-FFF2-40B4-BE49-F238E27FC236}">
                <a16:creationId xmlns:a16="http://schemas.microsoft.com/office/drawing/2014/main" id="{A284AF36-06AB-4DD8-AF18-EB391AB58A4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6791" y="231757"/>
            <a:ext cx="381000" cy="383116"/>
          </a:xfrm>
          <a:prstGeom prst="ellipse">
            <a:avLst/>
          </a:prstGeom>
          <a:solidFill>
            <a:srgbClr val="E71C2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12" name="Shape 16">
            <a:extLst>
              <a:ext uri="{FF2B5EF4-FFF2-40B4-BE49-F238E27FC236}">
                <a16:creationId xmlns:a16="http://schemas.microsoft.com/office/drawing/2014/main" id="{A2C8E076-0928-4ADB-AD41-A835EED9B8C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29692" y="164320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7374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4588F37-C254-B34E-A1D5-5D3F187F37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" y="77014"/>
            <a:ext cx="12077171" cy="6679109"/>
          </a:xfrm>
          <a:prstGeom prst="rect">
            <a:avLst/>
          </a:prstGeom>
        </p:spPr>
      </p:pic>
      <p:sp>
        <p:nvSpPr>
          <p:cNvPr id="2" name="Imagen 6" descr="TRIANGULOS ARRIBA.png"/>
          <p:cNvSpPr>
            <a:spLocks noChangeAspect="1"/>
          </p:cNvSpPr>
          <p:nvPr userDrawn="1"/>
        </p:nvSpPr>
        <p:spPr bwMode="auto">
          <a:xfrm>
            <a:off x="-797984" y="-2010833"/>
            <a:ext cx="12989984" cy="687281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9pPr>
          </a:lstStyle>
          <a:p>
            <a:pPr>
              <a:defRPr/>
            </a:pPr>
            <a:endParaRPr lang="es-CO" altLang="es-CO" sz="2400">
              <a:cs typeface="+mn-cs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169ACE3-2885-6240-9FF1-4B80D2E56E37}"/>
              </a:ext>
            </a:extLst>
          </p:cNvPr>
          <p:cNvSpPr/>
          <p:nvPr userDrawn="1"/>
        </p:nvSpPr>
        <p:spPr bwMode="auto">
          <a:xfrm>
            <a:off x="9360363" y="-7708237"/>
            <a:ext cx="13729525" cy="13729525"/>
          </a:xfrm>
          <a:prstGeom prst="ellipse">
            <a:avLst/>
          </a:prstGeom>
          <a:solidFill>
            <a:srgbClr val="FDD409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A4A5FED-8296-6244-B783-430ADF452F20}"/>
              </a:ext>
            </a:extLst>
          </p:cNvPr>
          <p:cNvSpPr/>
          <p:nvPr userDrawn="1"/>
        </p:nvSpPr>
        <p:spPr bwMode="auto">
          <a:xfrm>
            <a:off x="7344139" y="-8181080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989CA5-7029-F64E-BFB4-541132950487}"/>
              </a:ext>
            </a:extLst>
          </p:cNvPr>
          <p:cNvSpPr/>
          <p:nvPr userDrawn="1"/>
        </p:nvSpPr>
        <p:spPr bwMode="auto">
          <a:xfrm>
            <a:off x="12192000" y="-603448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B45BA4E6-49F9-F140-98C3-8DFB1C9D2ED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08235" y="356657"/>
            <a:ext cx="3456384" cy="3456384"/>
          </a:xfrm>
          <a:custGeom>
            <a:avLst/>
            <a:gdLst>
              <a:gd name="connsiteX0" fmla="*/ 1296144 w 2592288"/>
              <a:gd name="connsiteY0" fmla="*/ 0 h 2592288"/>
              <a:gd name="connsiteX1" fmla="*/ 2592288 w 2592288"/>
              <a:gd name="connsiteY1" fmla="*/ 1296144 h 2592288"/>
              <a:gd name="connsiteX2" fmla="*/ 1296144 w 2592288"/>
              <a:gd name="connsiteY2" fmla="*/ 2592288 h 2592288"/>
              <a:gd name="connsiteX3" fmla="*/ 0 w 2592288"/>
              <a:gd name="connsiteY3" fmla="*/ 1296144 h 2592288"/>
              <a:gd name="connsiteX4" fmla="*/ 1296144 w 2592288"/>
              <a:gd name="connsiteY4" fmla="*/ 0 h 259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2288" h="2592288">
                <a:moveTo>
                  <a:pt x="1296144" y="0"/>
                </a:moveTo>
                <a:cubicBezTo>
                  <a:pt x="2011985" y="0"/>
                  <a:pt x="2592288" y="580303"/>
                  <a:pt x="2592288" y="1296144"/>
                </a:cubicBezTo>
                <a:cubicBezTo>
                  <a:pt x="2592288" y="2011985"/>
                  <a:pt x="2011985" y="2592288"/>
                  <a:pt x="1296144" y="2592288"/>
                </a:cubicBezTo>
                <a:cubicBezTo>
                  <a:pt x="580303" y="2592288"/>
                  <a:pt x="0" y="2011985"/>
                  <a:pt x="0" y="1296144"/>
                </a:cubicBezTo>
                <a:cubicBezTo>
                  <a:pt x="0" y="580303"/>
                  <a:pt x="580303" y="0"/>
                  <a:pt x="12961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CO" dirty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61037613-CD08-0E4E-AA90-6979F2D393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26975" y="82171"/>
            <a:ext cx="4018904" cy="4018904"/>
          </a:xfrm>
          <a:prstGeom prst="rect">
            <a:avLst/>
          </a:prstGeom>
        </p:spPr>
      </p:pic>
      <p:sp>
        <p:nvSpPr>
          <p:cNvPr id="12" name="Shape 10">
            <a:extLst>
              <a:ext uri="{FF2B5EF4-FFF2-40B4-BE49-F238E27FC236}">
                <a16:creationId xmlns:a16="http://schemas.microsoft.com/office/drawing/2014/main" id="{D6AC5299-71DC-425E-8655-A3FCF04EA1D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46121" y="165099"/>
            <a:ext cx="381000" cy="383116"/>
          </a:xfrm>
          <a:prstGeom prst="ellipse">
            <a:avLst/>
          </a:prstGeom>
          <a:solidFill>
            <a:srgbClr val="E71C2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13" name="Shape 16">
            <a:extLst>
              <a:ext uri="{FF2B5EF4-FFF2-40B4-BE49-F238E27FC236}">
                <a16:creationId xmlns:a16="http://schemas.microsoft.com/office/drawing/2014/main" id="{039E8612-7C2D-4527-A48C-62064D781BF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9638" y="97662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8283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31B6E391-5AFD-1743-B60E-A044F8A65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" y="77014"/>
            <a:ext cx="12077171" cy="6679109"/>
          </a:xfrm>
          <a:prstGeom prst="rect">
            <a:avLst/>
          </a:prstGeom>
        </p:spPr>
      </p:pic>
      <p:sp>
        <p:nvSpPr>
          <p:cNvPr id="2" name="Imagen 6" descr="TRIANGULOS ARRIBA.png"/>
          <p:cNvSpPr>
            <a:spLocks noChangeAspect="1"/>
          </p:cNvSpPr>
          <p:nvPr userDrawn="1"/>
        </p:nvSpPr>
        <p:spPr bwMode="auto">
          <a:xfrm>
            <a:off x="-797984" y="-2010833"/>
            <a:ext cx="12989984" cy="687281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-122"/>
              </a:defRPr>
            </a:lvl9pPr>
          </a:lstStyle>
          <a:p>
            <a:pPr>
              <a:defRPr/>
            </a:pPr>
            <a:endParaRPr lang="es-CO" altLang="es-CO" sz="2400">
              <a:cs typeface="+mn-cs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169ACE3-2885-6240-9FF1-4B80D2E56E37}"/>
              </a:ext>
            </a:extLst>
          </p:cNvPr>
          <p:cNvSpPr/>
          <p:nvPr userDrawn="1"/>
        </p:nvSpPr>
        <p:spPr bwMode="auto">
          <a:xfrm>
            <a:off x="9360363" y="-7708237"/>
            <a:ext cx="13729525" cy="13729525"/>
          </a:xfrm>
          <a:prstGeom prst="ellipse">
            <a:avLst/>
          </a:prstGeom>
          <a:solidFill>
            <a:srgbClr val="D6DB0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A4A5FED-8296-6244-B783-430ADF452F20}"/>
              </a:ext>
            </a:extLst>
          </p:cNvPr>
          <p:cNvSpPr/>
          <p:nvPr userDrawn="1"/>
        </p:nvSpPr>
        <p:spPr bwMode="auto">
          <a:xfrm>
            <a:off x="7344139" y="-8181080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989CA5-7029-F64E-BFB4-541132950487}"/>
              </a:ext>
            </a:extLst>
          </p:cNvPr>
          <p:cNvSpPr/>
          <p:nvPr userDrawn="1"/>
        </p:nvSpPr>
        <p:spPr bwMode="auto">
          <a:xfrm>
            <a:off x="12192000" y="-603448"/>
            <a:ext cx="17569952" cy="8188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56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52E63D50-EB2E-AC49-8427-89DFC98D2E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08235" y="356657"/>
            <a:ext cx="3456384" cy="3456384"/>
          </a:xfrm>
          <a:custGeom>
            <a:avLst/>
            <a:gdLst>
              <a:gd name="connsiteX0" fmla="*/ 1296144 w 2592288"/>
              <a:gd name="connsiteY0" fmla="*/ 0 h 2592288"/>
              <a:gd name="connsiteX1" fmla="*/ 2592288 w 2592288"/>
              <a:gd name="connsiteY1" fmla="*/ 1296144 h 2592288"/>
              <a:gd name="connsiteX2" fmla="*/ 1296144 w 2592288"/>
              <a:gd name="connsiteY2" fmla="*/ 2592288 h 2592288"/>
              <a:gd name="connsiteX3" fmla="*/ 0 w 2592288"/>
              <a:gd name="connsiteY3" fmla="*/ 1296144 h 2592288"/>
              <a:gd name="connsiteX4" fmla="*/ 1296144 w 2592288"/>
              <a:gd name="connsiteY4" fmla="*/ 0 h 259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2288" h="2592288">
                <a:moveTo>
                  <a:pt x="1296144" y="0"/>
                </a:moveTo>
                <a:cubicBezTo>
                  <a:pt x="2011985" y="0"/>
                  <a:pt x="2592288" y="580303"/>
                  <a:pt x="2592288" y="1296144"/>
                </a:cubicBezTo>
                <a:cubicBezTo>
                  <a:pt x="2592288" y="2011985"/>
                  <a:pt x="2011985" y="2592288"/>
                  <a:pt x="1296144" y="2592288"/>
                </a:cubicBezTo>
                <a:cubicBezTo>
                  <a:pt x="580303" y="2592288"/>
                  <a:pt x="0" y="2011985"/>
                  <a:pt x="0" y="1296144"/>
                </a:cubicBezTo>
                <a:cubicBezTo>
                  <a:pt x="0" y="580303"/>
                  <a:pt x="580303" y="0"/>
                  <a:pt x="12961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CO" dirty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2CEB0EF7-C758-314D-8327-3924F0407B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26975" y="82171"/>
            <a:ext cx="4018904" cy="4018904"/>
          </a:xfrm>
          <a:prstGeom prst="rect">
            <a:avLst/>
          </a:prstGeom>
        </p:spPr>
      </p:pic>
      <p:sp>
        <p:nvSpPr>
          <p:cNvPr id="12" name="Shape 10">
            <a:extLst>
              <a:ext uri="{FF2B5EF4-FFF2-40B4-BE49-F238E27FC236}">
                <a16:creationId xmlns:a16="http://schemas.microsoft.com/office/drawing/2014/main" id="{E6EDD3AD-FE12-4329-8E38-5F334B471BF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8962" y="167980"/>
            <a:ext cx="381000" cy="383116"/>
          </a:xfrm>
          <a:prstGeom prst="ellipse">
            <a:avLst/>
          </a:prstGeom>
          <a:solidFill>
            <a:srgbClr val="FDD40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13" name="Shape 16">
            <a:extLst>
              <a:ext uri="{FF2B5EF4-FFF2-40B4-BE49-F238E27FC236}">
                <a16:creationId xmlns:a16="http://schemas.microsoft.com/office/drawing/2014/main" id="{00709B4C-D126-496F-8AF3-779480A54C0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7521" y="100543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6202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JUNTA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A8F971A-EB67-C14A-ABB2-248DE9AC5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alphaModFix amt="1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" y="77014"/>
            <a:ext cx="12077171" cy="6679109"/>
          </a:xfrm>
          <a:prstGeom prst="rect">
            <a:avLst/>
          </a:prstGeom>
        </p:spPr>
      </p:pic>
      <p:sp>
        <p:nvSpPr>
          <p:cNvPr id="4" name="Shape 10">
            <a:extLst>
              <a:ext uri="{FF2B5EF4-FFF2-40B4-BE49-F238E27FC236}">
                <a16:creationId xmlns:a16="http://schemas.microsoft.com/office/drawing/2014/main" id="{82CA3CAF-2DBB-4F49-969D-3C5C52814CC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E71C2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5" name="Shape 16">
            <a:extLst>
              <a:ext uri="{FF2B5EF4-FFF2-40B4-BE49-F238E27FC236}">
                <a16:creationId xmlns:a16="http://schemas.microsoft.com/office/drawing/2014/main" id="{96F6AA10-A63E-FB46-9DED-B704B1B7897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6" name="Marcador de posición de imagen 6">
            <a:extLst>
              <a:ext uri="{FF2B5EF4-FFF2-40B4-BE49-F238E27FC236}">
                <a16:creationId xmlns:a16="http://schemas.microsoft.com/office/drawing/2014/main" id="{2EF443DD-C94E-4C4E-9D4A-3DDC7F7F1AF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448949" y="-1083501"/>
            <a:ext cx="8832981" cy="8832981"/>
          </a:xfrm>
          <a:custGeom>
            <a:avLst/>
            <a:gdLst>
              <a:gd name="connsiteX0" fmla="*/ 1296144 w 2592288"/>
              <a:gd name="connsiteY0" fmla="*/ 0 h 2592288"/>
              <a:gd name="connsiteX1" fmla="*/ 2592288 w 2592288"/>
              <a:gd name="connsiteY1" fmla="*/ 1296144 h 2592288"/>
              <a:gd name="connsiteX2" fmla="*/ 1296144 w 2592288"/>
              <a:gd name="connsiteY2" fmla="*/ 2592288 h 2592288"/>
              <a:gd name="connsiteX3" fmla="*/ 0 w 2592288"/>
              <a:gd name="connsiteY3" fmla="*/ 1296144 h 2592288"/>
              <a:gd name="connsiteX4" fmla="*/ 1296144 w 2592288"/>
              <a:gd name="connsiteY4" fmla="*/ 0 h 259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2288" h="2592288">
                <a:moveTo>
                  <a:pt x="1296144" y="0"/>
                </a:moveTo>
                <a:cubicBezTo>
                  <a:pt x="2011985" y="0"/>
                  <a:pt x="2592288" y="580303"/>
                  <a:pt x="2592288" y="1296144"/>
                </a:cubicBezTo>
                <a:cubicBezTo>
                  <a:pt x="2592288" y="2011985"/>
                  <a:pt x="2011985" y="2592288"/>
                  <a:pt x="1296144" y="2592288"/>
                </a:cubicBezTo>
                <a:cubicBezTo>
                  <a:pt x="580303" y="2592288"/>
                  <a:pt x="0" y="2011985"/>
                  <a:pt x="0" y="1296144"/>
                </a:cubicBezTo>
                <a:cubicBezTo>
                  <a:pt x="0" y="580303"/>
                  <a:pt x="580303" y="0"/>
                  <a:pt x="12961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5265469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JUNTA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67142D57-F757-9940-B0DC-4BA548E6AC8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BD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320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A8F971A-EB67-C14A-ABB2-248DE9AC5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" y="77014"/>
            <a:ext cx="12077171" cy="6679109"/>
          </a:xfrm>
          <a:prstGeom prst="rect">
            <a:avLst/>
          </a:prstGeom>
        </p:spPr>
      </p:pic>
      <p:sp>
        <p:nvSpPr>
          <p:cNvPr id="11" name="Shape 10">
            <a:extLst>
              <a:ext uri="{FF2B5EF4-FFF2-40B4-BE49-F238E27FC236}">
                <a16:creationId xmlns:a16="http://schemas.microsoft.com/office/drawing/2014/main" id="{7F7071AD-1403-EE47-A610-18A7C15069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FDD40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13" name="Shape 16">
            <a:extLst>
              <a:ext uri="{FF2B5EF4-FFF2-40B4-BE49-F238E27FC236}">
                <a16:creationId xmlns:a16="http://schemas.microsoft.com/office/drawing/2014/main" id="{81894D5C-9D85-3E4E-9432-3798AD2549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59938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JUNTA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67142D57-F757-9940-B0DC-4BA548E6AC8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DB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320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A8F971A-EB67-C14A-ABB2-248DE9AC5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" y="77014"/>
            <a:ext cx="12077171" cy="6679109"/>
          </a:xfrm>
          <a:prstGeom prst="rect">
            <a:avLst/>
          </a:prstGeom>
        </p:spPr>
      </p:pic>
      <p:sp>
        <p:nvSpPr>
          <p:cNvPr id="11" name="Shape 10">
            <a:extLst>
              <a:ext uri="{FF2B5EF4-FFF2-40B4-BE49-F238E27FC236}">
                <a16:creationId xmlns:a16="http://schemas.microsoft.com/office/drawing/2014/main" id="{7F7071AD-1403-EE47-A610-18A7C15069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06B5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6" name="Shape 16">
            <a:extLst>
              <a:ext uri="{FF2B5EF4-FFF2-40B4-BE49-F238E27FC236}">
                <a16:creationId xmlns:a16="http://schemas.microsoft.com/office/drawing/2014/main" id="{D769926D-9978-4B45-AFEF-4B861AA480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85363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21618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JUNTA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A8F971A-EB67-C14A-ABB2-248DE9AC5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alphaModFix amt="1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" y="77014"/>
            <a:ext cx="12077171" cy="6679109"/>
          </a:xfrm>
          <a:prstGeom prst="rect">
            <a:avLst/>
          </a:prstGeom>
        </p:spPr>
      </p:pic>
      <p:sp>
        <p:nvSpPr>
          <p:cNvPr id="4" name="Shape 10">
            <a:extLst>
              <a:ext uri="{FF2B5EF4-FFF2-40B4-BE49-F238E27FC236}">
                <a16:creationId xmlns:a16="http://schemas.microsoft.com/office/drawing/2014/main" id="{82CA3CAF-2DBB-4F49-969D-3C5C52814CC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E71C2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5" name="Shape 16">
            <a:extLst>
              <a:ext uri="{FF2B5EF4-FFF2-40B4-BE49-F238E27FC236}">
                <a16:creationId xmlns:a16="http://schemas.microsoft.com/office/drawing/2014/main" id="{96F6AA10-A63E-FB46-9DED-B704B1B7897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6" name="Marcador de posición de imagen 6">
            <a:extLst>
              <a:ext uri="{FF2B5EF4-FFF2-40B4-BE49-F238E27FC236}">
                <a16:creationId xmlns:a16="http://schemas.microsoft.com/office/drawing/2014/main" id="{2EF443DD-C94E-4C4E-9D4A-3DDC7F7F1AF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448949" y="-1083501"/>
            <a:ext cx="8832981" cy="8832981"/>
          </a:xfrm>
          <a:custGeom>
            <a:avLst/>
            <a:gdLst>
              <a:gd name="connsiteX0" fmla="*/ 1296144 w 2592288"/>
              <a:gd name="connsiteY0" fmla="*/ 0 h 2592288"/>
              <a:gd name="connsiteX1" fmla="*/ 2592288 w 2592288"/>
              <a:gd name="connsiteY1" fmla="*/ 1296144 h 2592288"/>
              <a:gd name="connsiteX2" fmla="*/ 1296144 w 2592288"/>
              <a:gd name="connsiteY2" fmla="*/ 2592288 h 2592288"/>
              <a:gd name="connsiteX3" fmla="*/ 0 w 2592288"/>
              <a:gd name="connsiteY3" fmla="*/ 1296144 h 2592288"/>
              <a:gd name="connsiteX4" fmla="*/ 1296144 w 2592288"/>
              <a:gd name="connsiteY4" fmla="*/ 0 h 259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2288" h="2592288">
                <a:moveTo>
                  <a:pt x="1296144" y="0"/>
                </a:moveTo>
                <a:cubicBezTo>
                  <a:pt x="2011985" y="0"/>
                  <a:pt x="2592288" y="580303"/>
                  <a:pt x="2592288" y="1296144"/>
                </a:cubicBezTo>
                <a:cubicBezTo>
                  <a:pt x="2592288" y="2011985"/>
                  <a:pt x="2011985" y="2592288"/>
                  <a:pt x="1296144" y="2592288"/>
                </a:cubicBezTo>
                <a:cubicBezTo>
                  <a:pt x="580303" y="2592288"/>
                  <a:pt x="0" y="2011985"/>
                  <a:pt x="0" y="1296144"/>
                </a:cubicBezTo>
                <a:cubicBezTo>
                  <a:pt x="0" y="580303"/>
                  <a:pt x="580303" y="0"/>
                  <a:pt x="12961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9812759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5" descr="LOGO COLOR.png"/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80234" y="6199718"/>
            <a:ext cx="840317" cy="524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hape 10">
            <a:extLst>
              <a:ext uri="{FF2B5EF4-FFF2-40B4-BE49-F238E27FC236}">
                <a16:creationId xmlns:a16="http://schemas.microsoft.com/office/drawing/2014/main" id="{39D4F8DF-50D3-AD4C-92E6-7A8DF928E7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E71C2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8" name="Shape 16">
            <a:extLst>
              <a:ext uri="{FF2B5EF4-FFF2-40B4-BE49-F238E27FC236}">
                <a16:creationId xmlns:a16="http://schemas.microsoft.com/office/drawing/2014/main" id="{67225B4D-59EC-434C-ACCF-39A2E1C7B5D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 smtClean="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‹Nº›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844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85" r:id="rId2"/>
    <p:sldLayoutId id="2147483664" r:id="rId3"/>
    <p:sldLayoutId id="2147483684" r:id="rId4"/>
    <p:sldLayoutId id="2147483665" r:id="rId5"/>
    <p:sldLayoutId id="2147483687" r:id="rId6"/>
    <p:sldLayoutId id="2147483666" r:id="rId7"/>
    <p:sldLayoutId id="2147483683" r:id="rId8"/>
    <p:sldLayoutId id="2147483667" r:id="rId9"/>
    <p:sldLayoutId id="2147483681" r:id="rId10"/>
    <p:sldLayoutId id="2147483668" r:id="rId11"/>
    <p:sldLayoutId id="2147483670" r:id="rId12"/>
    <p:sldLayoutId id="2147483672" r:id="rId13"/>
    <p:sldLayoutId id="2147483673" r:id="rId14"/>
    <p:sldLayoutId id="2147483677" r:id="rId15"/>
    <p:sldLayoutId id="2147483678" r:id="rId16"/>
    <p:sldLayoutId id="2147483686" r:id="rId17"/>
    <p:sldLayoutId id="2147483661" r:id="rId18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+mj-lt"/>
          <a:ea typeface="+mj-ea"/>
          <a:cs typeface="+mj-cs"/>
          <a:sym typeface="Gill Sans Light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Gill Sans Light" charset="0"/>
          <a:ea typeface="Heiti SC Light" charset="0"/>
          <a:cs typeface="Heiti SC Light" charset="0"/>
          <a:sym typeface="Gill Sans Light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Gill Sans Light" charset="0"/>
          <a:ea typeface="Heiti SC Light" charset="0"/>
          <a:cs typeface="Heiti SC Light" charset="0"/>
          <a:sym typeface="Gill Sans Light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Gill Sans Light" charset="0"/>
          <a:ea typeface="Heiti SC Light" charset="0"/>
          <a:cs typeface="Heiti SC Light" charset="0"/>
          <a:sym typeface="Gill Sans Light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Gill Sans Light" charset="0"/>
          <a:ea typeface="Heiti SC Light" charset="0"/>
          <a:cs typeface="Heiti SC Light" charset="0"/>
          <a:sym typeface="Gill Sans Light" charset="0"/>
        </a:defRPr>
      </a:lvl5pPr>
      <a:lvl6pPr marL="427715" algn="ctr" rtl="0" eaLnBrk="1" fontAlgn="base" hangingPunct="1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Gill Sans Light" charset="0"/>
          <a:ea typeface="Heiti SC Light" charset="0"/>
          <a:cs typeface="Heiti SC Light" charset="0"/>
          <a:sym typeface="Gill Sans Light" charset="0"/>
        </a:defRPr>
      </a:lvl6pPr>
      <a:lvl7pPr marL="855441" algn="ctr" rtl="0" eaLnBrk="1" fontAlgn="base" hangingPunct="1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Gill Sans Light" charset="0"/>
          <a:ea typeface="Heiti SC Light" charset="0"/>
          <a:cs typeface="Heiti SC Light" charset="0"/>
          <a:sym typeface="Gill Sans Light" charset="0"/>
        </a:defRPr>
      </a:lvl7pPr>
      <a:lvl8pPr marL="1283163" algn="ctr" rtl="0" eaLnBrk="1" fontAlgn="base" hangingPunct="1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Gill Sans Light" charset="0"/>
          <a:ea typeface="Heiti SC Light" charset="0"/>
          <a:cs typeface="Heiti SC Light" charset="0"/>
          <a:sym typeface="Gill Sans Light" charset="0"/>
        </a:defRPr>
      </a:lvl8pPr>
      <a:lvl9pPr marL="1710885" algn="ctr" rtl="0" eaLnBrk="1" fontAlgn="base" hangingPunct="1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Gill Sans Light" charset="0"/>
          <a:ea typeface="Heiti SC Light" charset="0"/>
          <a:cs typeface="Heiti SC Light" charset="0"/>
          <a:sym typeface="Gill Sans Light" charset="0"/>
        </a:defRPr>
      </a:lvl9pPr>
    </p:titleStyle>
    <p:bodyStyle>
      <a:lvl1pPr marL="283626" indent="-283626" algn="l" rtl="0" eaLnBrk="0" fontAlgn="base" hangingPunct="0">
        <a:lnSpc>
          <a:spcPct val="120000"/>
        </a:lnSpc>
        <a:spcBef>
          <a:spcPts val="3567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4267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1pPr>
      <a:lvl2pPr marL="641335" indent="-283626" algn="l" rtl="0" eaLnBrk="0" fontAlgn="base" hangingPunct="0">
        <a:lnSpc>
          <a:spcPct val="120000"/>
        </a:lnSpc>
        <a:spcBef>
          <a:spcPts val="3567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4267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2pPr>
      <a:lvl3pPr marL="996926" indent="-283626" algn="l" rtl="0" eaLnBrk="0" fontAlgn="base" hangingPunct="0">
        <a:lnSpc>
          <a:spcPct val="120000"/>
        </a:lnSpc>
        <a:spcBef>
          <a:spcPts val="3567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4267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3pPr>
      <a:lvl4pPr marL="1352517" indent="-283626" algn="l" rtl="0" eaLnBrk="0" fontAlgn="base" hangingPunct="0">
        <a:lnSpc>
          <a:spcPct val="120000"/>
        </a:lnSpc>
        <a:spcBef>
          <a:spcPts val="3567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4267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4pPr>
      <a:lvl5pPr marL="1710224" indent="-283626" algn="l" rtl="0" eaLnBrk="0" fontAlgn="base" hangingPunct="0">
        <a:lnSpc>
          <a:spcPct val="120000"/>
        </a:lnSpc>
        <a:spcBef>
          <a:spcPts val="3567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4267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5pPr>
      <a:lvl6pPr marL="2138608" indent="-285152" algn="l" rtl="0" eaLnBrk="1" fontAlgn="base" hangingPunct="1">
        <a:lnSpc>
          <a:spcPct val="120000"/>
        </a:lnSpc>
        <a:spcBef>
          <a:spcPts val="3561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4267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6pPr>
      <a:lvl7pPr marL="2566328" indent="-285152" algn="l" rtl="0" eaLnBrk="1" fontAlgn="base" hangingPunct="1">
        <a:lnSpc>
          <a:spcPct val="120000"/>
        </a:lnSpc>
        <a:spcBef>
          <a:spcPts val="3561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4267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7pPr>
      <a:lvl8pPr marL="2994046" indent="-285152" algn="l" rtl="0" eaLnBrk="1" fontAlgn="base" hangingPunct="1">
        <a:lnSpc>
          <a:spcPct val="120000"/>
        </a:lnSpc>
        <a:spcBef>
          <a:spcPts val="3561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4267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8pPr>
      <a:lvl9pPr marL="3421773" indent="-285152" algn="l" rtl="0" eaLnBrk="1" fontAlgn="base" hangingPunct="1">
        <a:lnSpc>
          <a:spcPct val="120000"/>
        </a:lnSpc>
        <a:spcBef>
          <a:spcPts val="3561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4267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s-ES"/>
      </a:defPPr>
      <a:lvl1pPr marL="0" algn="l" defTabSz="427715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27715" algn="l" defTabSz="427715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55441" algn="l" defTabSz="427715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283163" algn="l" defTabSz="427715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10885" algn="l" defTabSz="427715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38608" algn="l" defTabSz="427715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566328" algn="l" defTabSz="427715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2994046" algn="l" defTabSz="427715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421773" algn="l" defTabSz="427715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jpg"/><Relationship Id="rId5" Type="http://schemas.openxmlformats.org/officeDocument/2006/relationships/image" Target="../media/image16.png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g"/><Relationship Id="rId5" Type="http://schemas.openxmlformats.org/officeDocument/2006/relationships/image" Target="../media/image16.pn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jpg"/><Relationship Id="rId3" Type="http://schemas.openxmlformats.org/officeDocument/2006/relationships/chart" Target="../charts/chart3.xml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6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g"/><Relationship Id="rId5" Type="http://schemas.openxmlformats.org/officeDocument/2006/relationships/image" Target="../media/image16.png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3.emf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jpeg"/><Relationship Id="rId5" Type="http://schemas.openxmlformats.org/officeDocument/2006/relationships/image" Target="../media/image16.png"/><Relationship Id="rId10" Type="http://schemas.openxmlformats.org/officeDocument/2006/relationships/image" Target="../media/image23.png"/><Relationship Id="rId4" Type="http://schemas.openxmlformats.org/officeDocument/2006/relationships/chart" Target="../charts/chart4.xml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jpeg"/><Relationship Id="rId5" Type="http://schemas.openxmlformats.org/officeDocument/2006/relationships/image" Target="../media/image16.png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hart" Target="../charts/chart5.xm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10" Type="http://schemas.openxmlformats.org/officeDocument/2006/relationships/image" Target="../media/image33.jpg"/><Relationship Id="rId4" Type="http://schemas.openxmlformats.org/officeDocument/2006/relationships/image" Target="../media/image16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jp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8.jpe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9.jp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34.png"/><Relationship Id="rId4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1.jp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16.png"/><Relationship Id="rId4" Type="http://schemas.openxmlformats.org/officeDocument/2006/relationships/image" Target="../media/image13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3.jpeg"/><Relationship Id="rId11" Type="http://schemas.openxmlformats.org/officeDocument/2006/relationships/image" Target="../media/image27.png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chart" Target="../charts/chart10.xml"/><Relationship Id="rId9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6.png"/><Relationship Id="rId7" Type="http://schemas.openxmlformats.org/officeDocument/2006/relationships/image" Target="../media/image24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png"/><Relationship Id="rId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27.png"/><Relationship Id="rId9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15.emf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emf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chart" Target="../charts/chart12.xm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49.png"/><Relationship Id="rId3" Type="http://schemas.openxmlformats.org/officeDocument/2006/relationships/chart" Target="../charts/chart13.xml"/><Relationship Id="rId7" Type="http://schemas.openxmlformats.org/officeDocument/2006/relationships/image" Target="../media/image26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15.emf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1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54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6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56.gif"/><Relationship Id="rId4" Type="http://schemas.openxmlformats.org/officeDocument/2006/relationships/image" Target="../media/image20.png"/><Relationship Id="rId9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15.emf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emf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8.jpeg"/><Relationship Id="rId5" Type="http://schemas.openxmlformats.org/officeDocument/2006/relationships/image" Target="../media/image16.png"/><Relationship Id="rId4" Type="http://schemas.openxmlformats.org/officeDocument/2006/relationships/chart" Target="../charts/char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9.jpeg"/><Relationship Id="rId5" Type="http://schemas.openxmlformats.org/officeDocument/2006/relationships/image" Target="../media/image34.png"/><Relationship Id="rId4" Type="http://schemas.openxmlformats.org/officeDocument/2006/relationships/chart" Target="../charts/char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60.jpeg"/><Relationship Id="rId4" Type="http://schemas.openxmlformats.org/officeDocument/2006/relationships/image" Target="../media/image13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jpe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24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A0696576-2474-48C8-B8C1-754518FEC4CA}"/>
              </a:ext>
            </a:extLst>
          </p:cNvPr>
          <p:cNvSpPr/>
          <p:nvPr/>
        </p:nvSpPr>
        <p:spPr>
          <a:xfrm>
            <a:off x="250777" y="4437113"/>
            <a:ext cx="5087938" cy="4960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ts val="2880"/>
              </a:lnSpc>
            </a:pPr>
            <a:r>
              <a:rPr lang="es-CO" sz="44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DE MÚSICA</a:t>
            </a:r>
            <a:endParaRPr lang="es-CO" sz="24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12A7DDA-5F6D-9B4B-A4BA-799E3A8BB32A}"/>
              </a:ext>
            </a:extLst>
          </p:cNvPr>
          <p:cNvSpPr/>
          <p:nvPr/>
        </p:nvSpPr>
        <p:spPr>
          <a:xfrm>
            <a:off x="250778" y="2816225"/>
            <a:ext cx="5087937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80"/>
              </a:lnSpc>
            </a:pPr>
            <a:r>
              <a:rPr lang="es-CO" sz="32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RESULTADOS DE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FBFBC0A-0C5B-E040-971C-5B6AE112F65D}"/>
              </a:ext>
            </a:extLst>
          </p:cNvPr>
          <p:cNvSpPr/>
          <p:nvPr/>
        </p:nvSpPr>
        <p:spPr>
          <a:xfrm>
            <a:off x="250777" y="3406489"/>
            <a:ext cx="5087938" cy="967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80"/>
              </a:lnSpc>
            </a:pPr>
            <a:r>
              <a:rPr lang="es-CO" sz="48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LA ENCUESTA</a:t>
            </a:r>
          </a:p>
          <a:p>
            <a:pPr algn="ctr">
              <a:lnSpc>
                <a:spcPts val="2080"/>
              </a:lnSpc>
            </a:pPr>
            <a:endParaRPr lang="es-CO" sz="48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>
              <a:lnSpc>
                <a:spcPts val="2080"/>
              </a:lnSpc>
            </a:pPr>
            <a:r>
              <a:rPr lang="es-CO" sz="48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INTERNACIONAL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E01E25B3-074C-4747-9A20-7F77947D4D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86148" y="4778662"/>
            <a:ext cx="1217197" cy="449543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582709AD-9981-AF45-AE3B-05EE2CA8CC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86148" y="2373406"/>
            <a:ext cx="1217197" cy="44954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44A786A-6E0D-D44D-A9A2-90397A659D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99" y="5769958"/>
            <a:ext cx="4141694" cy="367629"/>
          </a:xfrm>
          <a:prstGeom prst="rect">
            <a:avLst/>
          </a:prstGeom>
          <a:effectLst>
            <a:outerShdw blurRad="165100" dist="38100" dir="600000" algn="tl" rotWithShape="0">
              <a:prstClr val="black">
                <a:alpha val="26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8889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9255F23C-4B25-46E1-BCDF-0CB18AE3689E}"/>
              </a:ext>
            </a:extLst>
          </p:cNvPr>
          <p:cNvSpPr/>
          <p:nvPr/>
        </p:nvSpPr>
        <p:spPr>
          <a:xfrm>
            <a:off x="404733" y="2693928"/>
            <a:ext cx="6145969" cy="173643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ts val="2880"/>
              </a:lnSpc>
            </a:pPr>
            <a:r>
              <a:rPr lang="es-CO" sz="80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TABLA DE</a:t>
            </a:r>
          </a:p>
          <a:p>
            <a:pPr>
              <a:lnSpc>
                <a:spcPts val="2880"/>
              </a:lnSpc>
            </a:pPr>
            <a:endParaRPr lang="es-CO" sz="80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>
              <a:lnSpc>
                <a:spcPts val="2880"/>
              </a:lnSpc>
            </a:pPr>
            <a:endParaRPr lang="es-CO" sz="80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>
              <a:lnSpc>
                <a:spcPts val="2880"/>
              </a:lnSpc>
            </a:pPr>
            <a:r>
              <a:rPr lang="es-CO" sz="80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CONTENIDO</a:t>
            </a:r>
            <a:endParaRPr lang="es-CO" sz="48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168AFE2F-8DC4-4E4B-9EB7-7CCDB12BD675}"/>
              </a:ext>
            </a:extLst>
          </p:cNvPr>
          <p:cNvSpPr/>
          <p:nvPr/>
        </p:nvSpPr>
        <p:spPr bwMode="auto">
          <a:xfrm>
            <a:off x="6820522" y="951876"/>
            <a:ext cx="4811843" cy="4957996"/>
          </a:xfrm>
          <a:prstGeom prst="roundRect">
            <a:avLst/>
          </a:prstGeom>
          <a:solidFill>
            <a:srgbClr val="1F7C5A">
              <a:alpha val="67843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indent="-457200" fontAlgn="base">
              <a:spcBef>
                <a:spcPts val="600"/>
              </a:spcBef>
              <a:spcAft>
                <a:spcPct val="0"/>
              </a:spcAft>
              <a:buAutoNum type="arabicPeriod"/>
            </a:pPr>
            <a:r>
              <a:rPr lang="es-CO" sz="2000" dirty="0">
                <a:solidFill>
                  <a:schemeClr val="bg1"/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CARACTERIZACIÓN DEL TURISTA MUSICAL</a:t>
            </a:r>
          </a:p>
          <a:p>
            <a:pPr marL="457200" indent="-457200" fontAlgn="base">
              <a:spcBef>
                <a:spcPts val="600"/>
              </a:spcBef>
              <a:spcAft>
                <a:spcPct val="0"/>
              </a:spcAft>
              <a:buAutoNum type="arabicPeriod"/>
            </a:pPr>
            <a:r>
              <a:rPr lang="es-CO" sz="2000" dirty="0">
                <a:solidFill>
                  <a:schemeClr val="bg1"/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¿QUÉ EXPERIENCIAS BUSCAN?</a:t>
            </a:r>
          </a:p>
          <a:p>
            <a:pPr marL="457200" indent="-457200" fontAlgn="base">
              <a:spcBef>
                <a:spcPts val="600"/>
              </a:spcBef>
              <a:spcAft>
                <a:spcPct val="0"/>
              </a:spcAft>
              <a:buAutoNum type="arabicPeriod"/>
            </a:pPr>
            <a:r>
              <a:rPr lang="es-CO" sz="2000" dirty="0">
                <a:solidFill>
                  <a:schemeClr val="bg1"/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TURISTAS DE MÚSICA QUE HAN VENIDO A COLOMBIA </a:t>
            </a:r>
          </a:p>
          <a:p>
            <a:pPr marL="457200" indent="-457200" fontAlgn="base">
              <a:spcBef>
                <a:spcPts val="600"/>
              </a:spcBef>
              <a:spcAft>
                <a:spcPct val="0"/>
              </a:spcAft>
              <a:buAutoNum type="arabicPeriod"/>
            </a:pPr>
            <a:r>
              <a:rPr lang="es-MX" sz="2000" dirty="0">
                <a:solidFill>
                  <a:schemeClr val="bg1"/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INTENCIÓN DE VIAJAR HACIA</a:t>
            </a:r>
            <a:br>
              <a:rPr lang="es-MX" sz="2000" dirty="0">
                <a:solidFill>
                  <a:schemeClr val="bg1"/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</a:br>
            <a:r>
              <a:rPr lang="es-MX" sz="2000" dirty="0">
                <a:solidFill>
                  <a:schemeClr val="bg1"/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COLOMBIA</a:t>
            </a:r>
          </a:p>
          <a:p>
            <a:pPr marL="457200" indent="-457200" fontAlgn="base">
              <a:spcBef>
                <a:spcPts val="600"/>
              </a:spcBef>
              <a:spcAft>
                <a:spcPct val="0"/>
              </a:spcAft>
              <a:buAutoNum type="arabicPeriod"/>
            </a:pPr>
            <a:r>
              <a:rPr lang="es-MX" sz="2000" dirty="0">
                <a:solidFill>
                  <a:schemeClr val="bg1"/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PERCEPCIÓN DE COLOMBIA Y DE SU MÚSICA</a:t>
            </a:r>
          </a:p>
          <a:p>
            <a:pPr marL="457200" indent="-457200" fontAlgn="base">
              <a:spcBef>
                <a:spcPts val="600"/>
              </a:spcBef>
              <a:spcAft>
                <a:spcPct val="0"/>
              </a:spcAft>
              <a:buAutoNum type="arabicPeriod"/>
            </a:pPr>
            <a:r>
              <a:rPr lang="es-CO" sz="2000" dirty="0">
                <a:solidFill>
                  <a:schemeClr val="bg1"/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PERFILACIÓN DEL TURISTA MUSICAL</a:t>
            </a:r>
          </a:p>
          <a:p>
            <a:pPr marL="457200" indent="-457200" fontAlgn="base">
              <a:spcBef>
                <a:spcPts val="600"/>
              </a:spcBef>
              <a:spcAft>
                <a:spcPct val="0"/>
              </a:spcAft>
              <a:buAutoNum type="arabicPeriod"/>
            </a:pPr>
            <a:r>
              <a:rPr lang="es-MX" sz="2000" dirty="0">
                <a:solidFill>
                  <a:schemeClr val="bg1"/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C</a:t>
            </a:r>
            <a:r>
              <a:rPr lang="es-CO" sz="2000" dirty="0">
                <a:solidFill>
                  <a:schemeClr val="bg1"/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ONCLUSIONES</a:t>
            </a:r>
          </a:p>
          <a:p>
            <a:pPr marL="457200" indent="-457200" fontAlgn="base">
              <a:spcBef>
                <a:spcPts val="600"/>
              </a:spcBef>
              <a:spcAft>
                <a:spcPct val="0"/>
              </a:spcAft>
              <a:buAutoNum type="arabicPeriod"/>
            </a:pPr>
            <a:endParaRPr lang="es-CO" sz="2000" dirty="0">
              <a:solidFill>
                <a:schemeClr val="bg1"/>
              </a:solidFill>
              <a:latin typeface="Century Gothic" panose="020B0502020202020204" pitchFamily="34" charset="0"/>
              <a:ea typeface="Heiti SC Light" charset="0"/>
              <a:cs typeface="Heiti SC Light" charset="0"/>
              <a:sym typeface="Gill Sans Light" charset="0"/>
            </a:endParaRPr>
          </a:p>
          <a:p>
            <a:pPr marL="457200" indent="-457200" fontAlgn="base">
              <a:spcBef>
                <a:spcPts val="600"/>
              </a:spcBef>
              <a:spcAft>
                <a:spcPct val="0"/>
              </a:spcAft>
              <a:buAutoNum type="arabicPeriod"/>
            </a:pPr>
            <a:endParaRPr lang="es-CO" sz="2000" dirty="0">
              <a:solidFill>
                <a:schemeClr val="bg1"/>
              </a:solidFill>
              <a:latin typeface="Century Gothic" panose="020B0502020202020204" pitchFamily="34" charset="0"/>
              <a:ea typeface="Heiti SC Light" charset="0"/>
              <a:cs typeface="Heiti SC Light" charset="0"/>
              <a:sym typeface="Gill Sans Light" charset="0"/>
            </a:endParaRPr>
          </a:p>
          <a:p>
            <a:pPr marL="457200" indent="-457200" fontAlgn="base">
              <a:spcBef>
                <a:spcPts val="600"/>
              </a:spcBef>
              <a:spcAft>
                <a:spcPct val="0"/>
              </a:spcAft>
              <a:buAutoNum type="arabicPeriod"/>
            </a:pPr>
            <a:endParaRPr lang="es-CO" sz="2000" dirty="0">
              <a:solidFill>
                <a:schemeClr val="bg1"/>
              </a:solidFill>
              <a:latin typeface="Century Gothic" panose="020B0502020202020204" pitchFamily="34" charset="0"/>
              <a:ea typeface="Heiti SC Light" charset="0"/>
              <a:cs typeface="Heiti SC Light" charset="0"/>
              <a:sym typeface="Gill Sans Light" charset="0"/>
            </a:endParaRPr>
          </a:p>
          <a:p>
            <a:pPr marL="457200" indent="-457200" fontAlgn="base">
              <a:spcBef>
                <a:spcPts val="600"/>
              </a:spcBef>
              <a:spcAft>
                <a:spcPct val="0"/>
              </a:spcAft>
              <a:buAutoNum type="arabicPeriod"/>
            </a:pPr>
            <a:endParaRPr lang="es-CO" sz="2000" dirty="0">
              <a:solidFill>
                <a:schemeClr val="bg1"/>
              </a:solidFill>
              <a:latin typeface="Century Gothic" panose="020B0502020202020204" pitchFamily="34" charset="0"/>
              <a:ea typeface="Heiti SC Light" charset="0"/>
              <a:cs typeface="Heiti SC Light" charset="0"/>
              <a:sym typeface="Gill Sans Light" charset="0"/>
            </a:endParaRPr>
          </a:p>
          <a:p>
            <a:pPr marL="457200" indent="-457200" fontAlgn="base">
              <a:spcBef>
                <a:spcPts val="600"/>
              </a:spcBef>
              <a:spcAft>
                <a:spcPct val="0"/>
              </a:spcAft>
              <a:buAutoNum type="arabicPeriod"/>
            </a:pPr>
            <a:endParaRPr lang="es-CO" sz="2000" dirty="0">
              <a:solidFill>
                <a:schemeClr val="bg1"/>
              </a:solidFill>
              <a:latin typeface="Century Gothic" panose="020B0502020202020204" pitchFamily="34" charset="0"/>
              <a:ea typeface="Heiti SC Light" charset="0"/>
              <a:cs typeface="Heiti SC Light" charset="0"/>
              <a:sym typeface="Gill Sans Light" charset="0"/>
            </a:endParaRPr>
          </a:p>
          <a:p>
            <a:pPr marL="457200" indent="-457200" fontAlgn="base">
              <a:spcBef>
                <a:spcPts val="600"/>
              </a:spcBef>
              <a:spcAft>
                <a:spcPct val="0"/>
              </a:spcAft>
              <a:buAutoNum type="arabicPeriod"/>
            </a:pPr>
            <a:endParaRPr lang="es-CO" sz="2000" dirty="0">
              <a:solidFill>
                <a:schemeClr val="bg1"/>
              </a:solidFill>
              <a:latin typeface="Century Gothic" panose="020B0502020202020204" pitchFamily="34" charset="0"/>
              <a:ea typeface="Heiti SC Light" charset="0"/>
              <a:cs typeface="Heiti SC Light" charset="0"/>
              <a:sym typeface="Gill Sans Light" charset="0"/>
            </a:endParaRPr>
          </a:p>
          <a:p>
            <a:pPr marL="457200" indent="-457200" fontAlgn="base">
              <a:spcBef>
                <a:spcPts val="600"/>
              </a:spcBef>
              <a:spcAft>
                <a:spcPct val="0"/>
              </a:spcAft>
              <a:buAutoNum type="arabicPeriod"/>
            </a:pPr>
            <a:endParaRPr lang="es-CO" sz="2000" dirty="0">
              <a:solidFill>
                <a:schemeClr val="bg1"/>
              </a:solidFill>
              <a:latin typeface="Century Gothic" panose="020B0502020202020204" pitchFamily="34" charset="0"/>
              <a:ea typeface="Heiti SC Light" charset="0"/>
              <a:cs typeface="Heiti SC Light" charset="0"/>
              <a:sym typeface="Gill Sans Light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CO" sz="2500" dirty="0">
                <a:solidFill>
                  <a:schemeClr val="bg1"/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 </a:t>
            </a:r>
            <a:endParaRPr kumimoji="0" lang="es-CO" sz="2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0962152B-1DB0-4239-9B5C-2D0D8DE00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733" y="4430365"/>
            <a:ext cx="2465005" cy="663653"/>
          </a:xfrm>
          <a:prstGeom prst="rect">
            <a:avLst/>
          </a:prstGeom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EB204C3A-F145-4787-812F-144FB2FC3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733" y="1162056"/>
            <a:ext cx="2465005" cy="66365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5EAF541-05DB-704D-8DD0-464C4822F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41646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Elipse 57">
            <a:extLst>
              <a:ext uri="{FF2B5EF4-FFF2-40B4-BE49-F238E27FC236}">
                <a16:creationId xmlns:a16="http://schemas.microsoft.com/office/drawing/2014/main" id="{E83AEE92-4430-D84B-8479-DDE2EAFCF8EA}"/>
              </a:ext>
            </a:extLst>
          </p:cNvPr>
          <p:cNvSpPr/>
          <p:nvPr/>
        </p:nvSpPr>
        <p:spPr bwMode="auto">
          <a:xfrm>
            <a:off x="-2832992" y="-1563555"/>
            <a:ext cx="9697077" cy="9697077"/>
          </a:xfrm>
          <a:prstGeom prst="ellipse">
            <a:avLst/>
          </a:prstGeom>
          <a:solidFill>
            <a:srgbClr val="FED406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es-CO" sz="5600">
              <a:solidFill>
                <a:srgbClr val="414141"/>
              </a:solidFill>
              <a:sym typeface="Gill Sans Light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F495CA5-6668-774B-AEFC-EA6B559B76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284" b="26865"/>
          <a:stretch/>
        </p:blipFill>
        <p:spPr>
          <a:xfrm rot="21069675">
            <a:off x="11009622" y="-145724"/>
            <a:ext cx="2660496" cy="4634303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C367829F-9D21-D24F-90BB-72B804B5E692}"/>
              </a:ext>
            </a:extLst>
          </p:cNvPr>
          <p:cNvSpPr/>
          <p:nvPr/>
        </p:nvSpPr>
        <p:spPr>
          <a:xfrm>
            <a:off x="7158603" y="203561"/>
            <a:ext cx="3939128" cy="83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80"/>
              </a:lnSpc>
            </a:pPr>
            <a:r>
              <a:rPr lang="es-CO" sz="3200" b="1" dirty="0">
                <a:solidFill>
                  <a:srgbClr val="05ABF1"/>
                </a:solidFill>
                <a:latin typeface="Century Gothic" panose="020B0502020202020204" pitchFamily="34" charset="0"/>
              </a:rPr>
              <a:t>EL TURISTA DE MÚSICA</a:t>
            </a:r>
            <a:endParaRPr lang="es-CO" sz="1600" dirty="0">
              <a:solidFill>
                <a:srgbClr val="05ABF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" name="Picture 5">
            <a:extLst>
              <a:ext uri="{FF2B5EF4-FFF2-40B4-BE49-F238E27FC236}">
                <a16:creationId xmlns:a16="http://schemas.microsoft.com/office/drawing/2014/main" id="{D0C47315-3F04-8F47-AAC8-737471236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2529" y="3228765"/>
            <a:ext cx="1122279" cy="302151"/>
          </a:xfrm>
          <a:prstGeom prst="rect">
            <a:avLst/>
          </a:prstGeom>
        </p:spPr>
      </p:pic>
      <p:sp>
        <p:nvSpPr>
          <p:cNvPr id="22" name="Shape 10">
            <a:extLst>
              <a:ext uri="{FF2B5EF4-FFF2-40B4-BE49-F238E27FC236}">
                <a16:creationId xmlns:a16="http://schemas.microsoft.com/office/drawing/2014/main" id="{79ADDB00-080A-1A46-BA5B-DB786B0E3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E71C2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23" name="Shape 16">
            <a:extLst>
              <a:ext uri="{FF2B5EF4-FFF2-40B4-BE49-F238E27FC236}">
                <a16:creationId xmlns:a16="http://schemas.microsoft.com/office/drawing/2014/main" id="{6373A121-6D36-4444-95CE-F54A7BC8B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3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68E0183-2E2F-4291-A4C3-AC94735B5E57}"/>
              </a:ext>
            </a:extLst>
          </p:cNvPr>
          <p:cNvSpPr txBox="1"/>
          <p:nvPr/>
        </p:nvSpPr>
        <p:spPr>
          <a:xfrm>
            <a:off x="7720693" y="3829805"/>
            <a:ext cx="3225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i="1" kern="0" dirty="0">
                <a:solidFill>
                  <a:srgbClr val="6C7472">
                    <a:lumMod val="75000"/>
                  </a:srgbClr>
                </a:solidFill>
                <a:latin typeface="Century Gothic" panose="020B0502020202020204" pitchFamily="34" charset="0"/>
                <a:ea typeface="+mj-ea"/>
                <a:cs typeface="+mj-cs"/>
              </a:rPr>
              <a:t>Resultados de las encuestas aplicadas en: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578C934-68B5-47DC-9D84-96EF1774ED54}"/>
              </a:ext>
            </a:extLst>
          </p:cNvPr>
          <p:cNvSpPr txBox="1"/>
          <p:nvPr/>
        </p:nvSpPr>
        <p:spPr>
          <a:xfrm>
            <a:off x="1004340" y="6704111"/>
            <a:ext cx="3282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Cortesía: </a:t>
            </a:r>
            <a:r>
              <a:rPr lang="es-MX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Idartes</a:t>
            </a:r>
            <a:endParaRPr lang="es-CO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1 Título">
            <a:extLst>
              <a:ext uri="{FF2B5EF4-FFF2-40B4-BE49-F238E27FC236}">
                <a16:creationId xmlns:a16="http://schemas.microsoft.com/office/drawing/2014/main" id="{04CAAC4C-7CEA-4D2D-B8E4-ABFA7D8B2848}"/>
              </a:ext>
            </a:extLst>
          </p:cNvPr>
          <p:cNvSpPr txBox="1">
            <a:spLocks/>
          </p:cNvSpPr>
          <p:nvPr/>
        </p:nvSpPr>
        <p:spPr>
          <a:xfrm>
            <a:off x="8351770" y="3605134"/>
            <a:ext cx="1963796" cy="302151"/>
          </a:xfrm>
          <a:prstGeom prst="rect">
            <a:avLst/>
          </a:prstGeom>
        </p:spPr>
        <p:txBody>
          <a:bodyPr/>
          <a:lstStyle>
            <a:lvl1pPr algn="just" defTabSz="457088" rtl="0" eaLnBrk="1" latinLnBrk="0" hangingPunct="1"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3720"/>
            <a:r>
              <a:rPr lang="en-US" sz="1400" kern="0" dirty="0">
                <a:solidFill>
                  <a:srgbClr val="099FE1"/>
                </a:solidFill>
                <a:latin typeface="Century Gothic" panose="020B0502020202020204" pitchFamily="34" charset="0"/>
              </a:rPr>
              <a:t>FICHA  TÉCNICA</a:t>
            </a:r>
            <a:br>
              <a:rPr lang="en-US" sz="100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endParaRPr lang="en-US" sz="700" b="0" kern="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0C36D3C-7DE1-49D6-943D-DF63E33AA684}"/>
              </a:ext>
            </a:extLst>
          </p:cNvPr>
          <p:cNvSpPr txBox="1"/>
          <p:nvPr/>
        </p:nvSpPr>
        <p:spPr>
          <a:xfrm>
            <a:off x="5530979" y="6510959"/>
            <a:ext cx="4245461" cy="246221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algn="ctr" defTabSz="685307" eaLnBrk="1" latinLnBrk="0" hangingPunct="1">
              <a:buNone/>
              <a:defRPr sz="1000" b="0" i="1" ker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685307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000" b="0" i="1" u="none" strike="noStrike" kern="0" cap="none" spc="0" normalizeH="0" baseline="0" noProof="0" dirty="0">
                <a:ln>
                  <a:noFill/>
                </a:ln>
                <a:solidFill>
                  <a:srgbClr val="6C7472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</a:rPr>
              <a:t>FECHA DE CAMPO: AGOSTO 22 – </a:t>
            </a:r>
            <a:r>
              <a:rPr lang="es-MX" dirty="0">
                <a:solidFill>
                  <a:srgbClr val="6C7472">
                    <a:lumMod val="75000"/>
                  </a:srgbClr>
                </a:solidFill>
              </a:rPr>
              <a:t>SEPTIEMBRE</a:t>
            </a:r>
            <a:r>
              <a:rPr kumimoji="0" lang="es-MX" sz="1000" b="0" i="1" u="none" strike="noStrike" kern="0" cap="none" spc="0" normalizeH="0" baseline="0" noProof="0" dirty="0">
                <a:ln>
                  <a:noFill/>
                </a:ln>
                <a:solidFill>
                  <a:srgbClr val="6C7472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</a:rPr>
              <a:t> 5 </a:t>
            </a:r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3DEA6E44-F244-4DE1-9214-D0852233CE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564099"/>
              </p:ext>
            </p:extLst>
          </p:nvPr>
        </p:nvGraphicFramePr>
        <p:xfrm>
          <a:off x="8021171" y="4403912"/>
          <a:ext cx="2696135" cy="1873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5029">
                  <a:extLst>
                    <a:ext uri="{9D8B030D-6E8A-4147-A177-3AD203B41FA5}">
                      <a16:colId xmlns:a16="http://schemas.microsoft.com/office/drawing/2014/main" val="689058983"/>
                    </a:ext>
                  </a:extLst>
                </a:gridCol>
                <a:gridCol w="1621106">
                  <a:extLst>
                    <a:ext uri="{9D8B030D-6E8A-4147-A177-3AD203B41FA5}">
                      <a16:colId xmlns:a16="http://schemas.microsoft.com/office/drawing/2014/main" val="2659641475"/>
                    </a:ext>
                  </a:extLst>
                </a:gridCol>
              </a:tblGrid>
              <a:tr h="2536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</a:rPr>
                        <a:t>País</a:t>
                      </a:r>
                      <a:endParaRPr lang="es-CO" sz="14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</a:rPr>
                        <a:t>Muestra efectiva</a:t>
                      </a:r>
                      <a:endParaRPr lang="es-CO" sz="14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120714"/>
                  </a:ext>
                </a:extLst>
              </a:tr>
              <a:tr h="195451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Century Gothic" panose="020B0502020202020204" pitchFamily="34" charset="0"/>
                        </a:rPr>
                        <a:t>Alemania</a:t>
                      </a:r>
                      <a:endParaRPr lang="es-CO" sz="900" b="0" i="0" u="none" strike="noStrike" dirty="0">
                        <a:solidFill>
                          <a:srgbClr val="264A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6ED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CO" sz="900" u="none" strike="noStrike" dirty="0">
                          <a:effectLst/>
                          <a:latin typeface="Century Gothic" panose="020B0502020202020204" pitchFamily="34" charset="0"/>
                        </a:rPr>
                        <a:t>105</a:t>
                      </a:r>
                      <a:endParaRPr lang="es-CO" sz="900" b="0" i="0" u="none" strike="noStrike" dirty="0">
                        <a:solidFill>
                          <a:srgbClr val="01020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D6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866117"/>
                  </a:ext>
                </a:extLst>
              </a:tr>
              <a:tr h="187863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Century Gothic" panose="020B0502020202020204" pitchFamily="34" charset="0"/>
                        </a:rPr>
                        <a:t>Argentina</a:t>
                      </a:r>
                      <a:endParaRPr lang="es-CO" sz="900" b="0" i="0" u="none" strike="noStrike" dirty="0">
                        <a:solidFill>
                          <a:srgbClr val="264A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6ED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CO" sz="900" u="none" strike="noStrike" dirty="0"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  <a:endParaRPr lang="es-CO" sz="900" b="0" i="0" u="none" strike="noStrike" dirty="0">
                        <a:solidFill>
                          <a:srgbClr val="01020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D6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650604"/>
                  </a:ext>
                </a:extLst>
              </a:tr>
              <a:tr h="171967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Century Gothic" panose="020B0502020202020204" pitchFamily="34" charset="0"/>
                        </a:rPr>
                        <a:t>Brasil</a:t>
                      </a:r>
                      <a:endParaRPr lang="es-CO" sz="900" b="0" i="0" u="none" strike="noStrike" dirty="0">
                        <a:solidFill>
                          <a:srgbClr val="264A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6ED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CO" sz="900" u="none" strike="noStrike" dirty="0"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  <a:endParaRPr lang="es-CO" sz="900" b="0" i="0" u="none" strike="noStrike" dirty="0">
                        <a:solidFill>
                          <a:srgbClr val="01020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D6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168601"/>
                  </a:ext>
                </a:extLst>
              </a:tr>
              <a:tr h="174858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Century Gothic" panose="020B0502020202020204" pitchFamily="34" charset="0"/>
                        </a:rPr>
                        <a:t>España</a:t>
                      </a:r>
                      <a:endParaRPr lang="es-CO" sz="900" b="0" i="0" u="none" strike="noStrike" dirty="0">
                        <a:solidFill>
                          <a:srgbClr val="264A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6ED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CO" sz="900" u="none" strike="noStrike" dirty="0">
                          <a:effectLst/>
                          <a:latin typeface="Century Gothic" panose="020B0502020202020204" pitchFamily="34" charset="0"/>
                        </a:rPr>
                        <a:t>101</a:t>
                      </a:r>
                      <a:endParaRPr lang="es-CO" sz="900" b="0" i="0" u="none" strike="noStrike" dirty="0">
                        <a:solidFill>
                          <a:srgbClr val="01020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D6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595164"/>
                  </a:ext>
                </a:extLst>
              </a:tr>
              <a:tr h="187863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Century Gothic" panose="020B0502020202020204" pitchFamily="34" charset="0"/>
                        </a:rPr>
                        <a:t>Estados Unidos</a:t>
                      </a:r>
                      <a:endParaRPr lang="es-CO" sz="900" b="0" i="0" u="none" strike="noStrike" dirty="0">
                        <a:solidFill>
                          <a:srgbClr val="264A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6ED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CO" sz="900" u="none" strike="noStrike" dirty="0">
                          <a:effectLst/>
                          <a:latin typeface="Century Gothic" panose="020B0502020202020204" pitchFamily="34" charset="0"/>
                        </a:rPr>
                        <a:t>103</a:t>
                      </a:r>
                      <a:endParaRPr lang="es-CO" sz="900" b="0" i="0" u="none" strike="noStrike" dirty="0">
                        <a:solidFill>
                          <a:srgbClr val="01020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D6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431403"/>
                  </a:ext>
                </a:extLst>
              </a:tr>
              <a:tr h="173412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Century Gothic" panose="020B0502020202020204" pitchFamily="34" charset="0"/>
                        </a:rPr>
                        <a:t>Francia</a:t>
                      </a:r>
                      <a:endParaRPr lang="es-CO" sz="900" b="0" i="0" u="none" strike="noStrike" dirty="0">
                        <a:solidFill>
                          <a:srgbClr val="264A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6ED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CO" sz="900" u="none" strike="noStrike" dirty="0">
                          <a:effectLst/>
                          <a:latin typeface="Century Gothic" panose="020B0502020202020204" pitchFamily="34" charset="0"/>
                        </a:rPr>
                        <a:t>104</a:t>
                      </a:r>
                      <a:endParaRPr lang="es-CO" sz="900" b="0" i="0" u="none" strike="noStrike" dirty="0">
                        <a:solidFill>
                          <a:srgbClr val="01020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D6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467931"/>
                  </a:ext>
                </a:extLst>
              </a:tr>
              <a:tr h="173412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  <a:latin typeface="Century Gothic" panose="020B0502020202020204" pitchFamily="34" charset="0"/>
                        </a:rPr>
                        <a:t>México</a:t>
                      </a:r>
                      <a:endParaRPr lang="es-CO" sz="900" b="0" i="0" u="none" strike="noStrike">
                        <a:solidFill>
                          <a:srgbClr val="264A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6ED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CO" sz="900" u="none" strike="noStrike" dirty="0">
                          <a:effectLst/>
                          <a:latin typeface="Century Gothic" panose="020B0502020202020204" pitchFamily="34" charset="0"/>
                        </a:rPr>
                        <a:t>101</a:t>
                      </a:r>
                      <a:endParaRPr lang="es-CO" sz="900" b="0" i="0" u="none" strike="noStrike" dirty="0">
                        <a:solidFill>
                          <a:srgbClr val="01020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D6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370257"/>
                  </a:ext>
                </a:extLst>
              </a:tr>
              <a:tr h="187863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Century Gothic" panose="020B0502020202020204" pitchFamily="34" charset="0"/>
                        </a:rPr>
                        <a:t>Reino Unido</a:t>
                      </a:r>
                      <a:endParaRPr lang="es-CO" sz="900" b="0" i="0" u="none" strike="noStrike" dirty="0">
                        <a:solidFill>
                          <a:srgbClr val="264A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6ED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CO" sz="900" u="none" strike="noStrike" dirty="0"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  <a:endParaRPr lang="es-CO" sz="900" b="0" i="0" u="none" strike="noStrike" dirty="0">
                        <a:solidFill>
                          <a:srgbClr val="01020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D6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1012004"/>
                  </a:ext>
                </a:extLst>
              </a:tr>
              <a:tr h="166910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 dirty="0"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  <a:endParaRPr lang="es-CO" sz="900" b="0" i="0" u="none" strike="noStrike" dirty="0">
                        <a:solidFill>
                          <a:srgbClr val="264A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6ED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CO" sz="900" u="none" strike="noStrike" dirty="0">
                          <a:effectLst/>
                          <a:latin typeface="Century Gothic" panose="020B0502020202020204" pitchFamily="34" charset="0"/>
                        </a:rPr>
                        <a:t>814</a:t>
                      </a:r>
                      <a:endParaRPr lang="es-CO" sz="900" b="0" i="0" u="none" strike="noStrike" dirty="0">
                        <a:solidFill>
                          <a:srgbClr val="010205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D6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766586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EBC33EA7-700F-4EA0-837A-75F6C613403B}"/>
              </a:ext>
            </a:extLst>
          </p:cNvPr>
          <p:cNvSpPr txBox="1"/>
          <p:nvPr/>
        </p:nvSpPr>
        <p:spPr>
          <a:xfrm>
            <a:off x="7237535" y="1134650"/>
            <a:ext cx="37860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El turista musical son personas mayores de 18 años, que han viajado al exterior en los últimos dos años y en alguno de sus viajes </a:t>
            </a:r>
            <a:r>
              <a:rPr lang="es-CO" dirty="0"/>
              <a:t>han pagado por una experiencia turística musical o han manifestado su disposición a hacerlo en su próximo viaje.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AAB5CB7-9B74-CD40-B44B-E654E3A8C7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18" name="Marcador de posición de imagen 8">
            <a:extLst>
              <a:ext uri="{FF2B5EF4-FFF2-40B4-BE49-F238E27FC236}">
                <a16:creationId xmlns:a16="http://schemas.microsoft.com/office/drawing/2014/main" id="{DBC18EA7-12E2-CF4C-812E-E0BE2E14EAB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6" r="166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8541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Elipse 57">
            <a:extLst>
              <a:ext uri="{FF2B5EF4-FFF2-40B4-BE49-F238E27FC236}">
                <a16:creationId xmlns:a16="http://schemas.microsoft.com/office/drawing/2014/main" id="{E83AEE92-4430-D84B-8479-DDE2EAFCF8EA}"/>
              </a:ext>
            </a:extLst>
          </p:cNvPr>
          <p:cNvSpPr/>
          <p:nvPr/>
        </p:nvSpPr>
        <p:spPr bwMode="auto">
          <a:xfrm>
            <a:off x="-2832992" y="-1563555"/>
            <a:ext cx="9697077" cy="9697077"/>
          </a:xfrm>
          <a:prstGeom prst="ellipse">
            <a:avLst/>
          </a:prstGeom>
          <a:solidFill>
            <a:srgbClr val="FED406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es-CO" sz="5600">
              <a:solidFill>
                <a:srgbClr val="414141"/>
              </a:solidFill>
              <a:sym typeface="Gill Sans Light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F495CA5-6668-774B-AEFC-EA6B559B76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284" b="26865"/>
          <a:stretch/>
        </p:blipFill>
        <p:spPr>
          <a:xfrm rot="21069675">
            <a:off x="9796616" y="-1002630"/>
            <a:ext cx="2660496" cy="4634303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C367829F-9D21-D24F-90BB-72B804B5E692}"/>
              </a:ext>
            </a:extLst>
          </p:cNvPr>
          <p:cNvSpPr/>
          <p:nvPr/>
        </p:nvSpPr>
        <p:spPr>
          <a:xfrm>
            <a:off x="6893615" y="3413460"/>
            <a:ext cx="4990619" cy="83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80"/>
              </a:lnSpc>
            </a:pPr>
            <a:r>
              <a:rPr lang="es-CO" sz="3200" b="1" dirty="0">
                <a:solidFill>
                  <a:srgbClr val="05ABF1"/>
                </a:solidFill>
                <a:latin typeface="Century Gothic" panose="020B0502020202020204" pitchFamily="34" charset="0"/>
              </a:rPr>
              <a:t>CARACTERIZACIÓN DEL TURISTA MUSICAL</a:t>
            </a:r>
            <a:endParaRPr lang="es-CO" sz="1600" dirty="0">
              <a:solidFill>
                <a:srgbClr val="05ABF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" name="Picture 5">
            <a:extLst>
              <a:ext uri="{FF2B5EF4-FFF2-40B4-BE49-F238E27FC236}">
                <a16:creationId xmlns:a16="http://schemas.microsoft.com/office/drawing/2014/main" id="{D0C47315-3F04-8F47-AAC8-737471236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7786" y="2976066"/>
            <a:ext cx="1122279" cy="302151"/>
          </a:xfrm>
          <a:prstGeom prst="rect">
            <a:avLst/>
          </a:prstGeom>
        </p:spPr>
      </p:pic>
      <p:sp>
        <p:nvSpPr>
          <p:cNvPr id="22" name="Shape 10">
            <a:extLst>
              <a:ext uri="{FF2B5EF4-FFF2-40B4-BE49-F238E27FC236}">
                <a16:creationId xmlns:a16="http://schemas.microsoft.com/office/drawing/2014/main" id="{79ADDB00-080A-1A46-BA5B-DB786B0E3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E71C2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23" name="Shape 16">
            <a:extLst>
              <a:ext uri="{FF2B5EF4-FFF2-40B4-BE49-F238E27FC236}">
                <a16:creationId xmlns:a16="http://schemas.microsoft.com/office/drawing/2014/main" id="{6373A121-6D36-4444-95CE-F54A7BC8B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4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45F2B78-D119-474B-8EA4-8AF2A7668F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13" name="Marcador de posición de imagen 4">
            <a:extLst>
              <a:ext uri="{FF2B5EF4-FFF2-40B4-BE49-F238E27FC236}">
                <a16:creationId xmlns:a16="http://schemas.microsoft.com/office/drawing/2014/main" id="{5BEE66FE-DDDF-0D47-9BA3-F404522D85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3" r="168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4665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>
            <a:extLst>
              <a:ext uri="{FF2B5EF4-FFF2-40B4-BE49-F238E27FC236}">
                <a16:creationId xmlns:a16="http://schemas.microsoft.com/office/drawing/2014/main" id="{671B4333-1598-814A-B5A6-AFEDF5E8CA68}"/>
              </a:ext>
            </a:extLst>
          </p:cNvPr>
          <p:cNvSpPr txBox="1">
            <a:spLocks/>
          </p:cNvSpPr>
          <p:nvPr/>
        </p:nvSpPr>
        <p:spPr>
          <a:xfrm>
            <a:off x="3503713" y="260649"/>
            <a:ext cx="8114113" cy="748687"/>
          </a:xfrm>
          <a:prstGeom prst="rect">
            <a:avLst/>
          </a:prstGeom>
        </p:spPr>
        <p:txBody>
          <a:bodyPr/>
          <a:lstStyle>
            <a:lvl1pPr algn="just" defTabSz="457088" rtl="0" eaLnBrk="1" latinLnBrk="0" hangingPunct="1"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3720" fontAlgn="base">
              <a:spcAft>
                <a:spcPct val="0"/>
              </a:spcAft>
            </a:pPr>
            <a:r>
              <a:rPr lang="es-ES_tradnl" sz="1867" kern="0" dirty="0">
                <a:solidFill>
                  <a:srgbClr val="6C7472">
                    <a:lumMod val="75000"/>
                  </a:srgbClr>
                </a:solidFill>
                <a:latin typeface="Century Gothic" panose="020B0502020202020204" pitchFamily="34" charset="0"/>
              </a:rPr>
              <a:t>¿CÓMO SE CARACTERIZAN LOS TURISTAS DE MÚSICA?</a:t>
            </a:r>
          </a:p>
          <a:p>
            <a:pPr algn="ctr" defTabSz="913720" fontAlgn="base">
              <a:spcAft>
                <a:spcPct val="0"/>
              </a:spcAft>
            </a:pPr>
            <a:r>
              <a:rPr lang="es-ES_tradnl" sz="1600" b="0" kern="0" dirty="0">
                <a:solidFill>
                  <a:srgbClr val="6C7472">
                    <a:lumMod val="75000"/>
                  </a:srgbClr>
                </a:solidFill>
                <a:latin typeface="Century Gothic" panose="020B0502020202020204" pitchFamily="34" charset="0"/>
              </a:rPr>
              <a:t>CERCA DEL </a:t>
            </a:r>
            <a:r>
              <a:rPr lang="es-ES_tradnl" sz="1600" kern="0" dirty="0">
                <a:solidFill>
                  <a:srgbClr val="6C7472">
                    <a:lumMod val="75000"/>
                  </a:srgbClr>
                </a:solidFill>
                <a:latin typeface="Century Gothic" panose="020B0502020202020204" pitchFamily="34" charset="0"/>
              </a:rPr>
              <a:t>80% </a:t>
            </a:r>
            <a:r>
              <a:rPr lang="es-ES_tradnl" sz="1600" b="0" kern="0" dirty="0">
                <a:solidFill>
                  <a:srgbClr val="6C7472">
                    <a:lumMod val="75000"/>
                  </a:srgbClr>
                </a:solidFill>
                <a:latin typeface="Century Gothic" panose="020B0502020202020204" pitchFamily="34" charset="0"/>
              </a:rPr>
              <a:t>SON PERSONAS ENTRE 20 Y 40 AÑOS Y CERCA</a:t>
            </a:r>
            <a:br>
              <a:rPr lang="es-ES_tradnl" sz="1600" b="0" kern="0" dirty="0">
                <a:solidFill>
                  <a:srgbClr val="6C7472">
                    <a:lumMod val="75000"/>
                  </a:srgbClr>
                </a:solidFill>
                <a:latin typeface="Century Gothic" panose="020B0502020202020204" pitchFamily="34" charset="0"/>
              </a:rPr>
            </a:br>
            <a:r>
              <a:rPr lang="es-ES_tradnl" sz="1600" b="0" kern="0" dirty="0">
                <a:solidFill>
                  <a:srgbClr val="6C7472">
                    <a:lumMod val="75000"/>
                  </a:srgbClr>
                </a:solidFill>
                <a:latin typeface="Century Gothic" panose="020B0502020202020204" pitchFamily="34" charset="0"/>
              </a:rPr>
              <a:t>DE 60</a:t>
            </a:r>
            <a:r>
              <a:rPr lang="es-ES_tradnl" sz="1600" kern="0" dirty="0">
                <a:solidFill>
                  <a:srgbClr val="6C7472">
                    <a:lumMod val="75000"/>
                  </a:srgbClr>
                </a:solidFill>
                <a:latin typeface="Century Gothic" panose="020B0502020202020204" pitchFamily="34" charset="0"/>
              </a:rPr>
              <a:t>%</a:t>
            </a:r>
            <a:r>
              <a:rPr lang="es-ES_tradnl" sz="1600" b="0" kern="0" dirty="0">
                <a:solidFill>
                  <a:srgbClr val="6C7472">
                    <a:lumMod val="75000"/>
                  </a:srgbClr>
                </a:solidFill>
                <a:latin typeface="Century Gothic" panose="020B0502020202020204" pitchFamily="34" charset="0"/>
              </a:rPr>
              <a:t> DE LOS ENCUESTADOS TIENEN INGRESOS SUPERIORES A USD 50.000</a:t>
            </a:r>
            <a:endParaRPr lang="es-ES_tradnl" sz="1800" kern="0" dirty="0">
              <a:solidFill>
                <a:srgbClr val="6C7472">
                  <a:lumMod val="75000"/>
                </a:srgb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9CECAE4C-B186-4FC9-83E7-33D774BC0C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7225049"/>
              </p:ext>
            </p:extLst>
          </p:nvPr>
        </p:nvGraphicFramePr>
        <p:xfrm>
          <a:off x="464747" y="4041363"/>
          <a:ext cx="5359314" cy="2313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89E8C495-6383-4789-B04B-D399A38033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1072617"/>
              </p:ext>
            </p:extLst>
          </p:nvPr>
        </p:nvGraphicFramePr>
        <p:xfrm>
          <a:off x="5015753" y="1794860"/>
          <a:ext cx="7153278" cy="3554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721E590D-228E-4892-BD8D-AE6A8CFCF05B}"/>
              </a:ext>
            </a:extLst>
          </p:cNvPr>
          <p:cNvSpPr txBox="1"/>
          <p:nvPr/>
        </p:nvSpPr>
        <p:spPr>
          <a:xfrm>
            <a:off x="10361187" y="4952182"/>
            <a:ext cx="13314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Respuesta única</a:t>
            </a:r>
          </a:p>
          <a:p>
            <a:pPr algn="r"/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Base: 814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BC8A8F8-DE3C-47A9-BB45-90524D47FADB}"/>
              </a:ext>
            </a:extLst>
          </p:cNvPr>
          <p:cNvSpPr txBox="1"/>
          <p:nvPr/>
        </p:nvSpPr>
        <p:spPr>
          <a:xfrm>
            <a:off x="6143347" y="1696837"/>
            <a:ext cx="4245461" cy="246221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algn="ctr" defTabSz="685307" eaLnBrk="1" latinLnBrk="0" hangingPunct="1">
              <a:buNone/>
              <a:defRPr sz="1000" b="0" i="1" ker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MX" sz="1300" dirty="0"/>
              <a:t>NIVEL DE INGRESOS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557B360-7E98-4C51-8D88-6E0BDCEFBFE2}"/>
              </a:ext>
            </a:extLst>
          </p:cNvPr>
          <p:cNvSpPr txBox="1"/>
          <p:nvPr/>
        </p:nvSpPr>
        <p:spPr>
          <a:xfrm>
            <a:off x="372396" y="4346722"/>
            <a:ext cx="2459615" cy="255911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algn="ctr" defTabSz="685307" eaLnBrk="1" latinLnBrk="0" hangingPunct="1">
              <a:buNone/>
              <a:defRPr sz="1000" b="0" i="1" ker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MX" sz="1400" dirty="0"/>
              <a:t>EDAD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1CA2AF8-30C8-4822-8DA7-20F8AA8F3330}"/>
              </a:ext>
            </a:extLst>
          </p:cNvPr>
          <p:cNvSpPr/>
          <p:nvPr/>
        </p:nvSpPr>
        <p:spPr>
          <a:xfrm>
            <a:off x="96404" y="6389602"/>
            <a:ext cx="609600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sz="1050" dirty="0">
                <a:latin typeface="+mj-lt"/>
              </a:rPr>
              <a:t>¿Actualmente en cuál de los siguientes rangos de edad se encuentra usted?</a:t>
            </a:r>
          </a:p>
          <a:p>
            <a:r>
              <a:rPr lang="es-CO" sz="1050" dirty="0">
                <a:latin typeface="+mj-lt"/>
              </a:rPr>
              <a:t>Seleccione el rango de sus ingresos anuales (USD)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9D16CA8-54DC-4082-B04A-60EF2B8A7222}"/>
              </a:ext>
            </a:extLst>
          </p:cNvPr>
          <p:cNvSpPr/>
          <p:nvPr/>
        </p:nvSpPr>
        <p:spPr bwMode="auto">
          <a:xfrm>
            <a:off x="6325828" y="5038052"/>
            <a:ext cx="4241972" cy="583518"/>
          </a:xfrm>
          <a:prstGeom prst="rect">
            <a:avLst/>
          </a:prstGeom>
          <a:solidFill>
            <a:srgbClr val="FDD409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CO" sz="1600" dirty="0">
                <a:solidFill>
                  <a:srgbClr val="099FE1"/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El </a:t>
            </a:r>
            <a:r>
              <a:rPr lang="es-CO" sz="1600" b="1" dirty="0">
                <a:solidFill>
                  <a:srgbClr val="099FE1"/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56%</a:t>
            </a:r>
            <a:r>
              <a:rPr lang="es-CO" sz="1600" dirty="0">
                <a:solidFill>
                  <a:srgbClr val="099FE1"/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 de los encuestados cuentan con </a:t>
            </a:r>
            <a:r>
              <a:rPr lang="es-CO" sz="1600" b="1" dirty="0">
                <a:solidFill>
                  <a:srgbClr val="099FE1"/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un ingreso superior a USD 50.000</a:t>
            </a:r>
            <a:endParaRPr kumimoji="0" lang="es-CO" sz="1600" b="1" i="0" u="none" strike="noStrike" cap="none" normalizeH="0" baseline="0" dirty="0">
              <a:ln>
                <a:noFill/>
              </a:ln>
              <a:solidFill>
                <a:srgbClr val="099FE1"/>
              </a:solidFill>
              <a:effectLst/>
              <a:latin typeface="Century Gothic" panose="020B0502020202020204" pitchFamily="34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D54A284A-CBB8-8344-A10C-4FEF830FD8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20" name="Marcador de posición de imagen 7">
            <a:extLst>
              <a:ext uri="{FF2B5EF4-FFF2-40B4-BE49-F238E27FC236}">
                <a16:creationId xmlns:a16="http://schemas.microsoft.com/office/drawing/2014/main" id="{050A9E6F-7E0F-6F42-9692-C36F0F8A88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/>
      </p:pic>
    </p:spTree>
    <p:extLst>
      <p:ext uri="{BB962C8B-B14F-4D97-AF65-F5344CB8AC3E}">
        <p14:creationId xmlns:p14="http://schemas.microsoft.com/office/powerpoint/2010/main" val="1366368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1 Título">
            <a:extLst>
              <a:ext uri="{FF2B5EF4-FFF2-40B4-BE49-F238E27FC236}">
                <a16:creationId xmlns:a16="http://schemas.microsoft.com/office/drawing/2014/main" id="{B1C23BE6-06AB-DA42-B0F7-39E914407BC2}"/>
              </a:ext>
            </a:extLst>
          </p:cNvPr>
          <p:cNvSpPr txBox="1">
            <a:spLocks/>
          </p:cNvSpPr>
          <p:nvPr/>
        </p:nvSpPr>
        <p:spPr>
          <a:xfrm>
            <a:off x="710451" y="282217"/>
            <a:ext cx="7456001" cy="748687"/>
          </a:xfrm>
          <a:prstGeom prst="rect">
            <a:avLst/>
          </a:prstGeom>
        </p:spPr>
        <p:txBody>
          <a:bodyPr/>
          <a:lstStyle>
            <a:lvl1pPr algn="just" defTabSz="457088" rtl="0" eaLnBrk="1" latinLnBrk="0" hangingPunct="1"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3720"/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LA MITAD DE LOS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VIAJEROS MUSICALES 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PREFIEREN QUEDARSE EN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HOTELES.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 EN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EE.UU. Y MEXICO 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PREDOMINA LA PREFERENCIA POR LOS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HOTELES DE CADENA 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MIENTRAS EN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BRASIL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PREFIEREN LOS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HOTELES BOUTIQUE</a:t>
            </a:r>
            <a:endParaRPr lang="es-ES_tradnl" sz="1867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DCCC6E16-185E-4145-B11D-14E8F3DDE2CE}"/>
              </a:ext>
            </a:extLst>
          </p:cNvPr>
          <p:cNvSpPr txBox="1"/>
          <p:nvPr/>
        </p:nvSpPr>
        <p:spPr>
          <a:xfrm>
            <a:off x="43790" y="6501343"/>
            <a:ext cx="5049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¿</a:t>
            </a:r>
            <a:r>
              <a:rPr lang="es-MX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En qué tipo de alojamientos usualmente se queda cuando viaja al exterior</a:t>
            </a:r>
            <a:r>
              <a:rPr lang="es-CO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?</a:t>
            </a: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94FFDE70-EE97-4883-B522-BD32ADA933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4090923"/>
              </p:ext>
            </p:extLst>
          </p:nvPr>
        </p:nvGraphicFramePr>
        <p:xfrm>
          <a:off x="1744414" y="1731766"/>
          <a:ext cx="5637780" cy="2854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CuadroTexto 18">
            <a:extLst>
              <a:ext uri="{FF2B5EF4-FFF2-40B4-BE49-F238E27FC236}">
                <a16:creationId xmlns:a16="http://schemas.microsoft.com/office/drawing/2014/main" id="{C28D293B-0F47-4F05-AFF9-444560178F23}"/>
              </a:ext>
            </a:extLst>
          </p:cNvPr>
          <p:cNvSpPr txBox="1"/>
          <p:nvPr/>
        </p:nvSpPr>
        <p:spPr>
          <a:xfrm>
            <a:off x="964999" y="5452635"/>
            <a:ext cx="77941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s-CO" sz="1100" b="1" dirty="0">
                <a:latin typeface="Century Gothic" panose="020B0502020202020204" pitchFamily="34" charset="0"/>
              </a:rPr>
              <a:t>Hotel de cadena</a:t>
            </a:r>
            <a:br>
              <a:rPr lang="es-CO" sz="1100" b="1" dirty="0">
                <a:latin typeface="Century Gothic" panose="020B0502020202020204" pitchFamily="34" charset="0"/>
              </a:rPr>
            </a:br>
            <a:r>
              <a:rPr lang="es-CO" sz="1100" dirty="0">
                <a:latin typeface="Century Gothic" panose="020B0502020202020204" pitchFamily="34" charset="0"/>
              </a:rPr>
              <a:t>44,7%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541EFF63-B72E-417D-A99F-2D17C242CCEA}"/>
              </a:ext>
            </a:extLst>
          </p:cNvPr>
          <p:cNvSpPr txBox="1"/>
          <p:nvPr/>
        </p:nvSpPr>
        <p:spPr>
          <a:xfrm>
            <a:off x="2120405" y="5452635"/>
            <a:ext cx="1119747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lnSpc>
                <a:spcPts val="1120"/>
              </a:lnSpc>
              <a:defRPr sz="1100" b="1">
                <a:latin typeface="Century Gothic" panose="020B0502020202020204" pitchFamily="34" charset="0"/>
              </a:defRPr>
            </a:lvl1pPr>
          </a:lstStyle>
          <a:p>
            <a:r>
              <a:rPr lang="es-CO" dirty="0"/>
              <a:t>Apartamento</a:t>
            </a:r>
          </a:p>
          <a:p>
            <a:r>
              <a:rPr lang="es-CO" b="0" dirty="0"/>
              <a:t>44,0%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51633AB9-CD59-40E8-968C-33251F4C8641}"/>
              </a:ext>
            </a:extLst>
          </p:cNvPr>
          <p:cNvSpPr txBox="1"/>
          <p:nvPr/>
        </p:nvSpPr>
        <p:spPr>
          <a:xfrm>
            <a:off x="3616143" y="5452635"/>
            <a:ext cx="807993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s-CO" sz="1100" b="1" dirty="0">
                <a:latin typeface="Century Gothic" panose="020B0502020202020204" pitchFamily="34" charset="0"/>
              </a:rPr>
              <a:t>Hotel</a:t>
            </a:r>
            <a:br>
              <a:rPr lang="es-CO" sz="1100" b="1" dirty="0">
                <a:latin typeface="Century Gothic" panose="020B0502020202020204" pitchFamily="34" charset="0"/>
              </a:rPr>
            </a:br>
            <a:r>
              <a:rPr lang="es-CO" sz="1100" b="1" dirty="0">
                <a:latin typeface="Century Gothic" panose="020B0502020202020204" pitchFamily="34" charset="0"/>
              </a:rPr>
              <a:t>boutique</a:t>
            </a:r>
          </a:p>
          <a:p>
            <a:pPr algn="ctr">
              <a:lnSpc>
                <a:spcPts val="1120"/>
              </a:lnSpc>
            </a:pPr>
            <a:r>
              <a:rPr lang="es-CO" sz="1100" dirty="0">
                <a:latin typeface="Century Gothic" panose="020B0502020202020204" pitchFamily="34" charset="0"/>
              </a:rPr>
              <a:t>65,0%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C881FA33-3FAA-4D8A-B58F-0738D4DC7CEA}"/>
              </a:ext>
            </a:extLst>
          </p:cNvPr>
          <p:cNvSpPr txBox="1"/>
          <p:nvPr/>
        </p:nvSpPr>
        <p:spPr>
          <a:xfrm>
            <a:off x="4800127" y="5452635"/>
            <a:ext cx="807994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s-CO" sz="1100" b="1" dirty="0">
                <a:latin typeface="Century Gothic" panose="020B0502020202020204" pitchFamily="34" charset="0"/>
              </a:rPr>
              <a:t>Hotel de cadena</a:t>
            </a:r>
            <a:br>
              <a:rPr lang="es-CO" sz="1100" b="1" dirty="0">
                <a:latin typeface="Century Gothic" panose="020B0502020202020204" pitchFamily="34" charset="0"/>
              </a:rPr>
            </a:br>
            <a:r>
              <a:rPr lang="es-CO" sz="1100" dirty="0">
                <a:latin typeface="Century Gothic" panose="020B0502020202020204" pitchFamily="34" charset="0"/>
              </a:rPr>
              <a:t>65,0%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E9D43FE1-58E6-4FFA-A95C-825DEA346E76}"/>
              </a:ext>
            </a:extLst>
          </p:cNvPr>
          <p:cNvSpPr txBox="1"/>
          <p:nvPr/>
        </p:nvSpPr>
        <p:spPr>
          <a:xfrm>
            <a:off x="5984112" y="5452635"/>
            <a:ext cx="822132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1100" i="1"/>
            </a:lvl1pPr>
          </a:lstStyle>
          <a:p>
            <a:pPr>
              <a:lnSpc>
                <a:spcPts val="1120"/>
              </a:lnSpc>
            </a:pPr>
            <a:r>
              <a:rPr lang="es-CO" b="1" i="0" dirty="0">
                <a:latin typeface="Century Gothic" panose="020B0502020202020204" pitchFamily="34" charset="0"/>
              </a:rPr>
              <a:t>Hotel de cadena </a:t>
            </a:r>
          </a:p>
          <a:p>
            <a:pPr>
              <a:lnSpc>
                <a:spcPts val="1120"/>
              </a:lnSpc>
            </a:pPr>
            <a:r>
              <a:rPr lang="es-CO" dirty="0">
                <a:latin typeface="Century Gothic" panose="020B0502020202020204" pitchFamily="34" charset="0"/>
              </a:rPr>
              <a:t>71,8%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A98C17AB-F109-4F29-8915-6D1B830BA5CE}"/>
              </a:ext>
            </a:extLst>
          </p:cNvPr>
          <p:cNvSpPr txBox="1"/>
          <p:nvPr/>
        </p:nvSpPr>
        <p:spPr>
          <a:xfrm>
            <a:off x="7182235" y="5452635"/>
            <a:ext cx="807993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s-CO" sz="1100" b="1" dirty="0">
                <a:latin typeface="Century Gothic" panose="020B0502020202020204" pitchFamily="34" charset="0"/>
              </a:rPr>
              <a:t>Hotel de cadena</a:t>
            </a:r>
            <a:br>
              <a:rPr lang="es-CO" sz="1100" b="1" dirty="0">
                <a:latin typeface="Century Gothic" panose="020B0502020202020204" pitchFamily="34" charset="0"/>
              </a:rPr>
            </a:br>
            <a:r>
              <a:rPr lang="es-CO" sz="1100" dirty="0">
                <a:latin typeface="Century Gothic" panose="020B0502020202020204" pitchFamily="34" charset="0"/>
              </a:rPr>
              <a:t>43,3%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2FA59699-3E3B-4CDC-A201-EEC4BA9C8FFF}"/>
              </a:ext>
            </a:extLst>
          </p:cNvPr>
          <p:cNvSpPr txBox="1"/>
          <p:nvPr/>
        </p:nvSpPr>
        <p:spPr>
          <a:xfrm>
            <a:off x="8366219" y="5452635"/>
            <a:ext cx="77941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s-CO" sz="1100" b="1" dirty="0">
                <a:latin typeface="Century Gothic" panose="020B0502020202020204" pitchFamily="34" charset="0"/>
              </a:rPr>
              <a:t>Hotel de cadena</a:t>
            </a:r>
            <a:br>
              <a:rPr lang="es-CO" sz="1100" b="1" dirty="0">
                <a:latin typeface="Century Gothic" panose="020B0502020202020204" pitchFamily="34" charset="0"/>
              </a:rPr>
            </a:br>
            <a:r>
              <a:rPr lang="es-CO" sz="1100" dirty="0">
                <a:latin typeface="Century Gothic" panose="020B0502020202020204" pitchFamily="34" charset="0"/>
              </a:rPr>
              <a:t>74%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4BC05F24-7C35-46AE-BC49-F54D775C68DC}"/>
              </a:ext>
            </a:extLst>
          </p:cNvPr>
          <p:cNvSpPr txBox="1"/>
          <p:nvPr/>
        </p:nvSpPr>
        <p:spPr>
          <a:xfrm>
            <a:off x="9521626" y="5452635"/>
            <a:ext cx="76654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s-CO" sz="1100" b="1" dirty="0">
                <a:latin typeface="Century Gothic" panose="020B0502020202020204" pitchFamily="34" charset="0"/>
              </a:rPr>
              <a:t>Hotel de cadena</a:t>
            </a:r>
            <a:br>
              <a:rPr lang="es-CO" sz="1100" b="1" dirty="0">
                <a:latin typeface="Century Gothic" panose="020B0502020202020204" pitchFamily="34" charset="0"/>
              </a:rPr>
            </a:br>
            <a:r>
              <a:rPr lang="es-CO" sz="1100" dirty="0">
                <a:latin typeface="Century Gothic" panose="020B0502020202020204" pitchFamily="34" charset="0"/>
              </a:rPr>
              <a:t>58%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FF3C9CC-D5E7-44A0-9F04-A5CC4D2218E1}"/>
              </a:ext>
            </a:extLst>
          </p:cNvPr>
          <p:cNvSpPr/>
          <p:nvPr/>
        </p:nvSpPr>
        <p:spPr>
          <a:xfrm>
            <a:off x="77945" y="6295322"/>
            <a:ext cx="12650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Respuesta única</a:t>
            </a:r>
          </a:p>
          <a:p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Base: 814 personas</a:t>
            </a:r>
          </a:p>
          <a:p>
            <a:endParaRPr lang="es-CO" sz="7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E2501637-6B65-4E47-92C4-6AAD8A1849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0F722F7C-72BC-B842-9D7E-C3EDD6772E0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37"/>
          <a:stretch/>
        </p:blipFill>
        <p:spPr>
          <a:xfrm>
            <a:off x="6122707" y="4966976"/>
            <a:ext cx="587393" cy="417507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449D4FF1-326C-6E47-B8A0-B3998F84A5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243" y="4969389"/>
            <a:ext cx="587393" cy="41750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4239F1E-C435-B543-8ADE-F644D309B4E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r="8199"/>
          <a:stretch/>
        </p:blipFill>
        <p:spPr>
          <a:xfrm>
            <a:off x="8462229" y="4966976"/>
            <a:ext cx="587393" cy="41750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638A596-0B4D-BA4D-B22F-D67AA58D5C8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5" t="-3933" r="13537" b="3933"/>
          <a:stretch/>
        </p:blipFill>
        <p:spPr>
          <a:xfrm>
            <a:off x="9611202" y="4942901"/>
            <a:ext cx="587393" cy="44158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140510-04AE-B848-932D-16056537BD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965" y="4968005"/>
            <a:ext cx="603880" cy="40909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1EFBCA3-9175-2B4D-B097-4EC7ECF87E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837" y="4966977"/>
            <a:ext cx="610603" cy="41750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6B1386F-BB1C-6D40-B693-5B51628E3B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976" y="4966977"/>
            <a:ext cx="610604" cy="41188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B9B601E-A554-B540-8653-F993ACEADD9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19" y="4966976"/>
            <a:ext cx="610604" cy="417507"/>
          </a:xfrm>
          <a:prstGeom prst="rect">
            <a:avLst/>
          </a:prstGeom>
        </p:spPr>
      </p:pic>
      <p:pic>
        <p:nvPicPr>
          <p:cNvPr id="27" name="Marcador de posición de imagen 6">
            <a:extLst>
              <a:ext uri="{FF2B5EF4-FFF2-40B4-BE49-F238E27FC236}">
                <a16:creationId xmlns:a16="http://schemas.microsoft.com/office/drawing/2014/main" id="{7194CDDA-9414-904D-9927-626F1D97E55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9" r="16739"/>
          <a:stretch/>
        </p:blipFill>
        <p:spPr/>
      </p:pic>
    </p:spTree>
    <p:extLst>
      <p:ext uri="{BB962C8B-B14F-4D97-AF65-F5344CB8AC3E}">
        <p14:creationId xmlns:p14="http://schemas.microsoft.com/office/powerpoint/2010/main" val="137799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1 Título">
            <a:extLst>
              <a:ext uri="{FF2B5EF4-FFF2-40B4-BE49-F238E27FC236}">
                <a16:creationId xmlns:a16="http://schemas.microsoft.com/office/drawing/2014/main" id="{93261A58-2EC1-984E-99CB-ADFA2A1F5437}"/>
              </a:ext>
            </a:extLst>
          </p:cNvPr>
          <p:cNvSpPr txBox="1">
            <a:spLocks/>
          </p:cNvSpPr>
          <p:nvPr/>
        </p:nvSpPr>
        <p:spPr>
          <a:xfrm>
            <a:off x="546107" y="4695588"/>
            <a:ext cx="3514814" cy="753606"/>
          </a:xfrm>
          <a:prstGeom prst="rect">
            <a:avLst/>
          </a:prstGeom>
        </p:spPr>
        <p:txBody>
          <a:bodyPr/>
          <a:lstStyle>
            <a:lvl1pPr algn="just" defTabSz="457088" rtl="0" eaLnBrk="1" latinLnBrk="0" hangingPunct="1"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3720"/>
            <a:r>
              <a:rPr lang="es-ES_tradnl" sz="160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50% de los viajeros tienen un presupuesto de USD 5.750 para sus vacaciones </a:t>
            </a:r>
            <a:r>
              <a:rPr lang="es-ES_tradnl" sz="1600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y el viaje promedio dura alrededor de 10 noches. </a:t>
            </a:r>
            <a:endParaRPr lang="es-ES_tradnl" sz="16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098" name="Picture 2" descr="Imagen relacionada">
            <a:extLst>
              <a:ext uri="{FF2B5EF4-FFF2-40B4-BE49-F238E27FC236}">
                <a16:creationId xmlns:a16="http://schemas.microsoft.com/office/drawing/2014/main" id="{3C2C6DA2-0551-42D0-A10B-F99174E487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87" r="7577" b="5107"/>
          <a:stretch/>
        </p:blipFill>
        <p:spPr bwMode="auto">
          <a:xfrm>
            <a:off x="4060921" y="708527"/>
            <a:ext cx="4517408" cy="166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n relacionada">
            <a:extLst>
              <a:ext uri="{FF2B5EF4-FFF2-40B4-BE49-F238E27FC236}">
                <a16:creationId xmlns:a16="http://schemas.microsoft.com/office/drawing/2014/main" id="{BF2510F8-B8BB-4B93-9485-E40D31F0E6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87" r="7577" b="5107"/>
          <a:stretch/>
        </p:blipFill>
        <p:spPr bwMode="auto">
          <a:xfrm>
            <a:off x="4060921" y="4373248"/>
            <a:ext cx="4517408" cy="166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2549C17F-C209-42AB-B4D9-4F4562CB564A}"/>
              </a:ext>
            </a:extLst>
          </p:cNvPr>
          <p:cNvCxnSpPr>
            <a:cxnSpLocks/>
          </p:cNvCxnSpPr>
          <p:nvPr/>
        </p:nvCxnSpPr>
        <p:spPr bwMode="auto">
          <a:xfrm>
            <a:off x="6188081" y="708527"/>
            <a:ext cx="0" cy="5329451"/>
          </a:xfrm>
          <a:prstGeom prst="line">
            <a:avLst/>
          </a:prstGeom>
          <a:solidFill>
            <a:srgbClr val="6C7472"/>
          </a:solidFill>
          <a:ln>
            <a:solidFill>
              <a:schemeClr val="accent1"/>
            </a:solidFill>
            <a:prstDash val="dash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5987994D-507A-4A45-8CC9-9CE5E584263E}"/>
              </a:ext>
            </a:extLst>
          </p:cNvPr>
          <p:cNvCxnSpPr>
            <a:cxnSpLocks/>
          </p:cNvCxnSpPr>
          <p:nvPr/>
        </p:nvCxnSpPr>
        <p:spPr bwMode="auto">
          <a:xfrm>
            <a:off x="5583030" y="708527"/>
            <a:ext cx="0" cy="5329451"/>
          </a:xfrm>
          <a:prstGeom prst="line">
            <a:avLst/>
          </a:prstGeom>
          <a:solidFill>
            <a:srgbClr val="6C7472"/>
          </a:solidFill>
          <a:ln>
            <a:solidFill>
              <a:schemeClr val="accent1"/>
            </a:solidFill>
            <a:prstDash val="dash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1EE1DBB6-5145-4331-82DE-8AACBE3EF82B}"/>
              </a:ext>
            </a:extLst>
          </p:cNvPr>
          <p:cNvCxnSpPr>
            <a:cxnSpLocks/>
          </p:cNvCxnSpPr>
          <p:nvPr/>
        </p:nvCxnSpPr>
        <p:spPr bwMode="auto">
          <a:xfrm>
            <a:off x="6802230" y="708527"/>
            <a:ext cx="0" cy="5329451"/>
          </a:xfrm>
          <a:prstGeom prst="line">
            <a:avLst/>
          </a:prstGeom>
          <a:solidFill>
            <a:srgbClr val="6C7472"/>
          </a:solidFill>
          <a:ln>
            <a:solidFill>
              <a:schemeClr val="accent1"/>
            </a:solidFill>
            <a:prstDash val="dash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29DF90E-2EB5-4F6D-8BF9-7F3DE1AFD5D2}"/>
              </a:ext>
            </a:extLst>
          </p:cNvPr>
          <p:cNvSpPr txBox="1"/>
          <p:nvPr/>
        </p:nvSpPr>
        <p:spPr>
          <a:xfrm>
            <a:off x="8919593" y="1110005"/>
            <a:ext cx="21447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1100" b="1">
                <a:latin typeface="Century Gothic" panose="020B0502020202020204" pitchFamily="34" charset="0"/>
              </a:defRPr>
            </a:lvl1pPr>
          </a:lstStyle>
          <a:p>
            <a:r>
              <a:rPr lang="es-CO" dirty="0"/>
              <a:t>Presupuesto total anual de vacaciones al exterior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B4C1B97-5F7F-4016-B770-519E6D9996DF}"/>
              </a:ext>
            </a:extLst>
          </p:cNvPr>
          <p:cNvSpPr txBox="1"/>
          <p:nvPr/>
        </p:nvSpPr>
        <p:spPr>
          <a:xfrm>
            <a:off x="8823624" y="5036839"/>
            <a:ext cx="23367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00" b="1" dirty="0">
                <a:latin typeface="Century Gothic" panose="020B0502020202020204" pitchFamily="34" charset="0"/>
              </a:rPr>
              <a:t>Número de noches en una viaje de vacaciones al exterior</a:t>
            </a:r>
            <a:endParaRPr lang="es-CO" sz="1100" dirty="0">
              <a:latin typeface="Century Gothic" panose="020B0502020202020204" pitchFamily="34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AC4D95F-5C20-4D23-BF91-544C126D190C}"/>
              </a:ext>
            </a:extLst>
          </p:cNvPr>
          <p:cNvSpPr/>
          <p:nvPr/>
        </p:nvSpPr>
        <p:spPr bwMode="auto">
          <a:xfrm>
            <a:off x="5059868" y="2236144"/>
            <a:ext cx="925858" cy="272860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2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USD 3.000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916C689F-E058-41D6-8DF1-31017B046FBA}"/>
              </a:ext>
            </a:extLst>
          </p:cNvPr>
          <p:cNvSpPr/>
          <p:nvPr/>
        </p:nvSpPr>
        <p:spPr bwMode="auto">
          <a:xfrm>
            <a:off x="5734250" y="1578288"/>
            <a:ext cx="925858" cy="272860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2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USD 5.750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45399BE1-9BBB-4DDD-BC97-09C7301FDC11}"/>
              </a:ext>
            </a:extLst>
          </p:cNvPr>
          <p:cNvSpPr/>
          <p:nvPr/>
        </p:nvSpPr>
        <p:spPr bwMode="auto">
          <a:xfrm>
            <a:off x="6466357" y="2235321"/>
            <a:ext cx="925858" cy="272860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2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USD 9.000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292870EF-148F-4664-8C15-CBF2FB450572}"/>
              </a:ext>
            </a:extLst>
          </p:cNvPr>
          <p:cNvSpPr/>
          <p:nvPr/>
        </p:nvSpPr>
        <p:spPr bwMode="auto">
          <a:xfrm>
            <a:off x="5059868" y="5895960"/>
            <a:ext cx="925858" cy="272860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CO" sz="1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6</a:t>
            </a:r>
            <a:r>
              <a:rPr kumimoji="0" lang="es-CO" sz="12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 noches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2895607F-73BB-43F6-AEA3-EE27392C48D7}"/>
              </a:ext>
            </a:extLst>
          </p:cNvPr>
          <p:cNvSpPr/>
          <p:nvPr/>
        </p:nvSpPr>
        <p:spPr bwMode="auto">
          <a:xfrm>
            <a:off x="5684374" y="5210809"/>
            <a:ext cx="1041471" cy="256917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CO" sz="1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10 </a:t>
            </a:r>
            <a:r>
              <a:rPr kumimoji="0" lang="es-CO" sz="12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noches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8DA946E6-E069-425B-940B-613D0F2C9446}"/>
              </a:ext>
            </a:extLst>
          </p:cNvPr>
          <p:cNvSpPr/>
          <p:nvPr/>
        </p:nvSpPr>
        <p:spPr bwMode="auto">
          <a:xfrm>
            <a:off x="6466357" y="5893389"/>
            <a:ext cx="1041473" cy="256083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2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15 noches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EA72B1F-3149-4914-9660-6757716C091F}"/>
              </a:ext>
            </a:extLst>
          </p:cNvPr>
          <p:cNvSpPr txBox="1"/>
          <p:nvPr/>
        </p:nvSpPr>
        <p:spPr>
          <a:xfrm>
            <a:off x="5382155" y="172377"/>
            <a:ext cx="400110" cy="5033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s-CO" sz="1400" b="1" dirty="0"/>
              <a:t>25%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8AF1BB6A-CFC5-4FDC-90EC-22271AE1AE45}"/>
              </a:ext>
            </a:extLst>
          </p:cNvPr>
          <p:cNvSpPr txBox="1"/>
          <p:nvPr/>
        </p:nvSpPr>
        <p:spPr>
          <a:xfrm>
            <a:off x="6026344" y="172377"/>
            <a:ext cx="400110" cy="5033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s-CO" sz="1400" b="1" dirty="0"/>
              <a:t>50%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3EB282EC-BDA6-46EC-A663-C89A507F0448}"/>
              </a:ext>
            </a:extLst>
          </p:cNvPr>
          <p:cNvSpPr txBox="1"/>
          <p:nvPr/>
        </p:nvSpPr>
        <p:spPr>
          <a:xfrm>
            <a:off x="6643019" y="172377"/>
            <a:ext cx="400110" cy="5033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s-CO" sz="1400" b="1" dirty="0"/>
              <a:t>75%</a:t>
            </a:r>
          </a:p>
        </p:txBody>
      </p: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3EF653AA-0A87-48AD-9322-F5EA03502554}"/>
              </a:ext>
            </a:extLst>
          </p:cNvPr>
          <p:cNvCxnSpPr/>
          <p:nvPr/>
        </p:nvCxnSpPr>
        <p:spPr bwMode="auto">
          <a:xfrm>
            <a:off x="7642746" y="1337481"/>
            <a:ext cx="1241947" cy="0"/>
          </a:xfrm>
          <a:prstGeom prst="straightConnector1">
            <a:avLst/>
          </a:prstGeom>
          <a:solidFill>
            <a:srgbClr val="6C7472"/>
          </a:solidFill>
          <a:ln w="57150">
            <a:solidFill>
              <a:srgbClr val="FDD409"/>
            </a:solidFill>
            <a:tailEnd type="triangle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CD976BC2-4F3D-418A-9B78-5A06F84DBA17}"/>
              </a:ext>
            </a:extLst>
          </p:cNvPr>
          <p:cNvCxnSpPr/>
          <p:nvPr/>
        </p:nvCxnSpPr>
        <p:spPr bwMode="auto">
          <a:xfrm>
            <a:off x="7642746" y="5194867"/>
            <a:ext cx="1241947" cy="0"/>
          </a:xfrm>
          <a:prstGeom prst="straightConnector1">
            <a:avLst/>
          </a:prstGeom>
          <a:solidFill>
            <a:srgbClr val="6C7472"/>
          </a:solidFill>
          <a:ln w="57150">
            <a:solidFill>
              <a:srgbClr val="FDD409"/>
            </a:solidFill>
            <a:tailEnd type="triangle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2" name="Rectángulo 41">
            <a:extLst>
              <a:ext uri="{FF2B5EF4-FFF2-40B4-BE49-F238E27FC236}">
                <a16:creationId xmlns:a16="http://schemas.microsoft.com/office/drawing/2014/main" id="{EFAFC4C5-488F-4B9F-B782-0EE839A08199}"/>
              </a:ext>
            </a:extLst>
          </p:cNvPr>
          <p:cNvSpPr/>
          <p:nvPr/>
        </p:nvSpPr>
        <p:spPr>
          <a:xfrm>
            <a:off x="145482" y="6255846"/>
            <a:ext cx="4675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Base: 814 personas</a:t>
            </a:r>
          </a:p>
          <a:p>
            <a:r>
              <a:rPr lang="es-MX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</a:t>
            </a:r>
            <a:r>
              <a:rPr lang="es-CO" sz="700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espuesta</a:t>
            </a:r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única</a:t>
            </a:r>
          </a:p>
          <a:p>
            <a:r>
              <a:rPr lang="es-CO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Aproximadamente, ¿Cuál es su presupuesto anual para vacaciones al exterior?</a:t>
            </a:r>
          </a:p>
          <a:p>
            <a:r>
              <a:rPr lang="es-CO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En promedio, ¿Cuántas noches duran sus vacaciones cuando viaja al exterior?</a:t>
            </a:r>
          </a:p>
        </p:txBody>
      </p:sp>
      <p:pic>
        <p:nvPicPr>
          <p:cNvPr id="47" name="Picture 5">
            <a:extLst>
              <a:ext uri="{FF2B5EF4-FFF2-40B4-BE49-F238E27FC236}">
                <a16:creationId xmlns:a16="http://schemas.microsoft.com/office/drawing/2014/main" id="{4E2DF467-5250-475E-82D7-D7778163F44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5ABF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934137" y="4482376"/>
            <a:ext cx="738755" cy="198895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924EE16-5075-4DD2-B704-B9F94A616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306062"/>
              </p:ext>
            </p:extLst>
          </p:nvPr>
        </p:nvGraphicFramePr>
        <p:xfrm>
          <a:off x="7919173" y="2996625"/>
          <a:ext cx="3591510" cy="909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622">
                  <a:extLst>
                    <a:ext uri="{9D8B030D-6E8A-4147-A177-3AD203B41FA5}">
                      <a16:colId xmlns:a16="http://schemas.microsoft.com/office/drawing/2014/main" val="3464223937"/>
                    </a:ext>
                  </a:extLst>
                </a:gridCol>
                <a:gridCol w="1190773">
                  <a:extLst>
                    <a:ext uri="{9D8B030D-6E8A-4147-A177-3AD203B41FA5}">
                      <a16:colId xmlns:a16="http://schemas.microsoft.com/office/drawing/2014/main" val="3307352721"/>
                    </a:ext>
                  </a:extLst>
                </a:gridCol>
                <a:gridCol w="1069115">
                  <a:extLst>
                    <a:ext uri="{9D8B030D-6E8A-4147-A177-3AD203B41FA5}">
                      <a16:colId xmlns:a16="http://schemas.microsoft.com/office/drawing/2014/main" val="992822276"/>
                    </a:ext>
                  </a:extLst>
                </a:gridCol>
              </a:tblGrid>
              <a:tr h="303249">
                <a:tc>
                  <a:txBody>
                    <a:bodyPr/>
                    <a:lstStyle/>
                    <a:p>
                      <a:pPr algn="ctr"/>
                      <a:endParaRPr lang="es-CO" sz="1100" b="1" u="none" strike="noStrike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latin typeface="Century Gothic" panose="020B0502020202020204" pitchFamily="34" charset="0"/>
                        </a:rPr>
                        <a:t>Presupuesto</a:t>
                      </a:r>
                      <a:endParaRPr lang="es-CO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latin typeface="Century Gothic" panose="020B0502020202020204" pitchFamily="34" charset="0"/>
                        </a:rPr>
                        <a:t>Noches</a:t>
                      </a:r>
                      <a:endParaRPr lang="es-CO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441962"/>
                  </a:ext>
                </a:extLst>
              </a:tr>
              <a:tr h="303249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Moda</a:t>
                      </a:r>
                      <a:endParaRPr lang="es-CO" sz="12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latin typeface="Century Gothic" panose="020B0502020202020204" pitchFamily="34" charset="0"/>
                        </a:rPr>
                        <a:t>3.000</a:t>
                      </a:r>
                      <a:endParaRPr lang="es-CO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latin typeface="Century Gothic" panose="020B0502020202020204" pitchFamily="34" charset="0"/>
                        </a:rPr>
                        <a:t>7</a:t>
                      </a:r>
                      <a:endParaRPr lang="es-CO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B2D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465207"/>
                  </a:ext>
                </a:extLst>
              </a:tr>
              <a:tr h="303249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Promedio</a:t>
                      </a:r>
                      <a:endParaRPr lang="es-CO" sz="12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latin typeface="Century Gothic" panose="020B0502020202020204" pitchFamily="34" charset="0"/>
                        </a:rPr>
                        <a:t>6.203</a:t>
                      </a:r>
                      <a:endParaRPr lang="es-CO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latin typeface="Century Gothic" panose="020B0502020202020204" pitchFamily="34" charset="0"/>
                        </a:rPr>
                        <a:t>11</a:t>
                      </a:r>
                      <a:endParaRPr lang="es-CO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B2D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811649"/>
                  </a:ext>
                </a:extLst>
              </a:tr>
            </a:tbl>
          </a:graphicData>
        </a:graphic>
      </p:graphicFrame>
      <p:pic>
        <p:nvPicPr>
          <p:cNvPr id="28" name="Imagen 27">
            <a:extLst>
              <a:ext uri="{FF2B5EF4-FFF2-40B4-BE49-F238E27FC236}">
                <a16:creationId xmlns:a16="http://schemas.microsoft.com/office/drawing/2014/main" id="{2A67A2CB-7689-F944-95D9-806F6F2292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33" name="Marcador de posición de imagen 6">
            <a:extLst>
              <a:ext uri="{FF2B5EF4-FFF2-40B4-BE49-F238E27FC236}">
                <a16:creationId xmlns:a16="http://schemas.microsoft.com/office/drawing/2014/main" id="{3DBF4C54-2AF6-0B43-A216-9EA9572231C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0" r="95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3559319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1 Título">
            <a:extLst>
              <a:ext uri="{FF2B5EF4-FFF2-40B4-BE49-F238E27FC236}">
                <a16:creationId xmlns:a16="http://schemas.microsoft.com/office/drawing/2014/main" id="{171B204E-012A-024E-B365-C60137F209C7}"/>
              </a:ext>
            </a:extLst>
          </p:cNvPr>
          <p:cNvSpPr txBox="1">
            <a:spLocks/>
          </p:cNvSpPr>
          <p:nvPr/>
        </p:nvSpPr>
        <p:spPr>
          <a:xfrm>
            <a:off x="431371" y="260649"/>
            <a:ext cx="7906125" cy="748687"/>
          </a:xfrm>
          <a:prstGeom prst="rect">
            <a:avLst/>
          </a:prstGeom>
        </p:spPr>
        <p:txBody>
          <a:bodyPr/>
          <a:lstStyle>
            <a:lvl1pPr algn="just" defTabSz="457088" rtl="0" eaLnBrk="1" latinLnBrk="0" hangingPunct="1"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3720"/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EL PRIMER ACERCAMIENTO HACIA UN DESTINO LO REALIZAN A TRAVÉS DE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BÚSQUEDAS EN INTERNET 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Y LAS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RECOMENDACIONES DE AMIGOS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. LA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PERCEPCIÓN DE SEGURIDAD 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DEL PAÍS INFLUYE EN EL 17% DE LOS ENCUESTADOS</a:t>
            </a:r>
            <a:endParaRPr lang="es-ES_tradnl" sz="1867" b="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72" name="Picture 5">
            <a:extLst>
              <a:ext uri="{FF2B5EF4-FFF2-40B4-BE49-F238E27FC236}">
                <a16:creationId xmlns:a16="http://schemas.microsoft.com/office/drawing/2014/main" id="{748706F7-D1EF-40F0-98FE-678B8D889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1626" y="4384380"/>
            <a:ext cx="841243" cy="198895"/>
          </a:xfrm>
          <a:prstGeom prst="rect">
            <a:avLst/>
          </a:prstGeom>
        </p:spPr>
      </p:pic>
      <p:graphicFrame>
        <p:nvGraphicFramePr>
          <p:cNvPr id="57" name="Gráfico 56">
            <a:extLst>
              <a:ext uri="{FF2B5EF4-FFF2-40B4-BE49-F238E27FC236}">
                <a16:creationId xmlns:a16="http://schemas.microsoft.com/office/drawing/2014/main" id="{95326DA4-E6FC-4AC1-8A9A-5D07D1A5A5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1491633"/>
              </p:ext>
            </p:extLst>
          </p:nvPr>
        </p:nvGraphicFramePr>
        <p:xfrm>
          <a:off x="1355467" y="1667434"/>
          <a:ext cx="5139464" cy="4374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8" name="CuadroTexto 57">
            <a:extLst>
              <a:ext uri="{FF2B5EF4-FFF2-40B4-BE49-F238E27FC236}">
                <a16:creationId xmlns:a16="http://schemas.microsoft.com/office/drawing/2014/main" id="{2757EB0D-7A44-4C7D-AE04-ADFDE275D9E8}"/>
              </a:ext>
            </a:extLst>
          </p:cNvPr>
          <p:cNvSpPr txBox="1"/>
          <p:nvPr/>
        </p:nvSpPr>
        <p:spPr>
          <a:xfrm>
            <a:off x="253098" y="6311144"/>
            <a:ext cx="16062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Base: 814 personas</a:t>
            </a:r>
          </a:p>
          <a:p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Respuesta múltiple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A785F6D-B482-45C2-BEAB-5BA010B26055}"/>
              </a:ext>
            </a:extLst>
          </p:cNvPr>
          <p:cNvSpPr/>
          <p:nvPr/>
        </p:nvSpPr>
        <p:spPr>
          <a:xfrm>
            <a:off x="197113" y="6562103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sz="900" dirty="0">
                <a:latin typeface="Century Gothic" panose="020B0502020202020204" pitchFamily="34" charset="0"/>
              </a:rPr>
              <a:t>¿Qué lo influencia a escoger un nuevo destino de vacaciones en el exterior?</a:t>
            </a:r>
          </a:p>
        </p:txBody>
      </p:sp>
      <p:sp>
        <p:nvSpPr>
          <p:cNvPr id="21" name="1 Título">
            <a:extLst>
              <a:ext uri="{FF2B5EF4-FFF2-40B4-BE49-F238E27FC236}">
                <a16:creationId xmlns:a16="http://schemas.microsoft.com/office/drawing/2014/main" id="{BD42D384-163F-4CED-B9FA-0BFF346BDEE9}"/>
              </a:ext>
            </a:extLst>
          </p:cNvPr>
          <p:cNvSpPr txBox="1">
            <a:spLocks/>
          </p:cNvSpPr>
          <p:nvPr/>
        </p:nvSpPr>
        <p:spPr>
          <a:xfrm>
            <a:off x="7867169" y="4681957"/>
            <a:ext cx="3810155" cy="738664"/>
          </a:xfrm>
          <a:prstGeom prst="rect">
            <a:avLst/>
          </a:prstGeom>
          <a:solidFill>
            <a:srgbClr val="C1EEDD"/>
          </a:solidFill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1400"/>
            </a:lvl1pPr>
          </a:lstStyle>
          <a:p>
            <a:pPr algn="ctr"/>
            <a:r>
              <a:rPr lang="es-ES_tradnl" dirty="0">
                <a:latin typeface="Century Gothic" panose="020B0502020202020204" pitchFamily="34" charset="0"/>
              </a:rPr>
              <a:t>Para 1 de cada 10 viajeros la reputación musical del destino lo influencia para tomar su decisión de viaje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C0BD2D0-D16D-AA46-B2DD-E190130C2F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12" name="Marcador de posición de imagen 6">
            <a:extLst>
              <a:ext uri="{FF2B5EF4-FFF2-40B4-BE49-F238E27FC236}">
                <a16:creationId xmlns:a16="http://schemas.microsoft.com/office/drawing/2014/main" id="{80B5A231-A932-0D46-8983-14DD37E3710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37" b="22037"/>
          <a:stretch/>
        </p:blipFill>
        <p:spPr/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5FCDACA-045C-4117-AB16-52FCB3A886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652" y="2201335"/>
            <a:ext cx="383080" cy="25840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BE650BB-B23A-462C-9E14-F3112080AB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651" y="2848705"/>
            <a:ext cx="383081" cy="26193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183C7AD-C14D-4454-ACC1-741BA42E5F8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37"/>
          <a:stretch/>
        </p:blipFill>
        <p:spPr>
          <a:xfrm>
            <a:off x="5527013" y="4112094"/>
            <a:ext cx="383081" cy="27228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C69224C-B9FB-4A7E-848B-DB8DC4A9794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5" t="-3933" r="13537" b="3933"/>
          <a:stretch/>
        </p:blipFill>
        <p:spPr>
          <a:xfrm>
            <a:off x="6077049" y="4090345"/>
            <a:ext cx="391126" cy="29403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EF97088-4AF4-4B0A-A3E7-80C167F132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932" y="5471187"/>
            <a:ext cx="383081" cy="261936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FE773AB0-CE24-441B-ABAE-DF164A82C862}"/>
              </a:ext>
            </a:extLst>
          </p:cNvPr>
          <p:cNvSpPr/>
          <p:nvPr/>
        </p:nvSpPr>
        <p:spPr bwMode="auto">
          <a:xfrm>
            <a:off x="9515388" y="5602155"/>
            <a:ext cx="2149231" cy="539230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MX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sym typeface="Gill Sans Light" charset="0"/>
              </a:rPr>
              <a:t>Las banderas representan los países que sacaron los mayores porcentajes por actividad</a:t>
            </a:r>
            <a:endParaRPr lang="es-CO" sz="9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  <a:ea typeface="Heiti SC Light" charset="0"/>
              <a:sym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67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Elipse 57">
            <a:extLst>
              <a:ext uri="{FF2B5EF4-FFF2-40B4-BE49-F238E27FC236}">
                <a16:creationId xmlns:a16="http://schemas.microsoft.com/office/drawing/2014/main" id="{E83AEE92-4430-D84B-8479-DDE2EAFCF8EA}"/>
              </a:ext>
            </a:extLst>
          </p:cNvPr>
          <p:cNvSpPr/>
          <p:nvPr/>
        </p:nvSpPr>
        <p:spPr bwMode="auto">
          <a:xfrm>
            <a:off x="-2832992" y="-1563555"/>
            <a:ext cx="9697077" cy="9697077"/>
          </a:xfrm>
          <a:prstGeom prst="ellipse">
            <a:avLst/>
          </a:prstGeom>
          <a:solidFill>
            <a:srgbClr val="FED406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es-CO" sz="5600">
              <a:solidFill>
                <a:srgbClr val="414141"/>
              </a:solidFill>
              <a:sym typeface="Gill Sans Light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F495CA5-6668-774B-AEFC-EA6B559B76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284" b="26865"/>
          <a:stretch/>
        </p:blipFill>
        <p:spPr>
          <a:xfrm rot="21069675">
            <a:off x="9796616" y="-1002630"/>
            <a:ext cx="2660496" cy="4634303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C367829F-9D21-D24F-90BB-72B804B5E692}"/>
              </a:ext>
            </a:extLst>
          </p:cNvPr>
          <p:cNvSpPr/>
          <p:nvPr/>
        </p:nvSpPr>
        <p:spPr>
          <a:xfrm>
            <a:off x="6893615" y="3413460"/>
            <a:ext cx="4990619" cy="83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80"/>
              </a:lnSpc>
            </a:pPr>
            <a:r>
              <a:rPr lang="es-CO" sz="3200" b="1" dirty="0">
                <a:solidFill>
                  <a:srgbClr val="05ABF1"/>
                </a:solidFill>
                <a:latin typeface="Century Gothic" panose="020B0502020202020204" pitchFamily="34" charset="0"/>
              </a:rPr>
              <a:t>¿QUÉ EXPERIENCIAS BUSCAN?</a:t>
            </a:r>
            <a:endParaRPr lang="es-CO" sz="1600" dirty="0">
              <a:solidFill>
                <a:srgbClr val="05ABF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" name="Picture 5">
            <a:extLst>
              <a:ext uri="{FF2B5EF4-FFF2-40B4-BE49-F238E27FC236}">
                <a16:creationId xmlns:a16="http://schemas.microsoft.com/office/drawing/2014/main" id="{D0C47315-3F04-8F47-AAC8-737471236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7786" y="2976066"/>
            <a:ext cx="1122279" cy="302151"/>
          </a:xfrm>
          <a:prstGeom prst="rect">
            <a:avLst/>
          </a:prstGeom>
        </p:spPr>
      </p:pic>
      <p:sp>
        <p:nvSpPr>
          <p:cNvPr id="22" name="Shape 10">
            <a:extLst>
              <a:ext uri="{FF2B5EF4-FFF2-40B4-BE49-F238E27FC236}">
                <a16:creationId xmlns:a16="http://schemas.microsoft.com/office/drawing/2014/main" id="{79ADDB00-080A-1A46-BA5B-DB786B0E3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E71C2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23" name="Shape 16">
            <a:extLst>
              <a:ext uri="{FF2B5EF4-FFF2-40B4-BE49-F238E27FC236}">
                <a16:creationId xmlns:a16="http://schemas.microsoft.com/office/drawing/2014/main" id="{6373A121-6D36-4444-95CE-F54A7BC8B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9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3EAE7DC-C560-8842-AF4B-65DDC22D6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12" name="Marcador de posición de imagen 4">
            <a:extLst>
              <a:ext uri="{FF2B5EF4-FFF2-40B4-BE49-F238E27FC236}">
                <a16:creationId xmlns:a16="http://schemas.microsoft.com/office/drawing/2014/main" id="{79F2E4C5-403A-AA4C-B5A0-F662416C53F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4" r="167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1595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1 Título">
            <a:extLst>
              <a:ext uri="{FF2B5EF4-FFF2-40B4-BE49-F238E27FC236}">
                <a16:creationId xmlns:a16="http://schemas.microsoft.com/office/drawing/2014/main" id="{B1C23BE6-06AB-DA42-B0F7-39E914407BC2}"/>
              </a:ext>
            </a:extLst>
          </p:cNvPr>
          <p:cNvSpPr txBox="1">
            <a:spLocks/>
          </p:cNvSpPr>
          <p:nvPr/>
        </p:nvSpPr>
        <p:spPr>
          <a:xfrm>
            <a:off x="535302" y="91113"/>
            <a:ext cx="8620841" cy="748687"/>
          </a:xfrm>
          <a:prstGeom prst="rect">
            <a:avLst/>
          </a:prstGeom>
        </p:spPr>
        <p:txBody>
          <a:bodyPr/>
          <a:lstStyle>
            <a:lvl1pPr algn="just" defTabSz="457088" rtl="0" eaLnBrk="1" latinLnBrk="0" hangingPunct="1"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3720"/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 LOS VIAJEROS QUE LE GUSTA LA MÚSICA, HACEN DE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 A 3 VIAJES 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 VACACIONES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AL EXTERIOR 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Y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3 DE CADA 4 HAN PAGADO 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POR UNA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EXPERIENCIA TURÍSTICA MUSICAL</a:t>
            </a:r>
            <a:endParaRPr lang="es-ES_tradnl" sz="1867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DCCC6E16-185E-4145-B11D-14E8F3DDE2CE}"/>
              </a:ext>
            </a:extLst>
          </p:cNvPr>
          <p:cNvSpPr txBox="1"/>
          <p:nvPr/>
        </p:nvSpPr>
        <p:spPr>
          <a:xfrm>
            <a:off x="63404" y="6102321"/>
            <a:ext cx="909273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Base: 814 </a:t>
            </a:r>
          </a:p>
          <a:p>
            <a:r>
              <a:rPr lang="es-MX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</a:t>
            </a:r>
            <a:r>
              <a:rPr lang="es-CO" sz="700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espuesta</a:t>
            </a:r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única</a:t>
            </a:r>
          </a:p>
          <a:p>
            <a:r>
              <a:rPr lang="es-CO" sz="900" dirty="0">
                <a:latin typeface="Century Gothic" panose="020B0502020202020204" pitchFamily="34" charset="0"/>
              </a:rPr>
              <a:t>¿Cuantos viajes de vacaciones al exterior realizó el último año?</a:t>
            </a:r>
          </a:p>
          <a:p>
            <a:r>
              <a:rPr lang="es-MX" sz="900" dirty="0">
                <a:latin typeface="Century Gothic" panose="020B0502020202020204" pitchFamily="34" charset="0"/>
              </a:rPr>
              <a:t>¿En alguno de sus viajes internacionales ha pagado por una experiencia turística musical?</a:t>
            </a:r>
            <a:br>
              <a:rPr lang="es-MX" sz="900" dirty="0">
                <a:latin typeface="Century Gothic" panose="020B0502020202020204" pitchFamily="34" charset="0"/>
              </a:rPr>
            </a:br>
            <a:r>
              <a:rPr lang="es-MX" sz="900" dirty="0">
                <a:latin typeface="Century Gothic" panose="020B0502020202020204" pitchFamily="34" charset="0"/>
              </a:rPr>
              <a:t>(Ej: festivales, conciertos, shows de música en vivo, clases de baile, etc.)</a:t>
            </a:r>
            <a:endParaRPr lang="es-CO" sz="900" dirty="0">
              <a:latin typeface="Century Gothic" panose="020B0502020202020204" pitchFamily="34" charset="0"/>
            </a:endParaRP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94FFDE70-EE97-4883-B522-BD32ADA933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5228420"/>
              </p:ext>
            </p:extLst>
          </p:nvPr>
        </p:nvGraphicFramePr>
        <p:xfrm>
          <a:off x="1051337" y="1221486"/>
          <a:ext cx="5044664" cy="3170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CuadroTexto 36">
            <a:extLst>
              <a:ext uri="{FF2B5EF4-FFF2-40B4-BE49-F238E27FC236}">
                <a16:creationId xmlns:a16="http://schemas.microsoft.com/office/drawing/2014/main" id="{BBE7DCD8-D3CA-45C1-A158-2F95F92D8D7D}"/>
              </a:ext>
            </a:extLst>
          </p:cNvPr>
          <p:cNvSpPr txBox="1"/>
          <p:nvPr/>
        </p:nvSpPr>
        <p:spPr>
          <a:xfrm>
            <a:off x="5705215" y="5495680"/>
            <a:ext cx="7240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latin typeface="Century Gothic" panose="020B0502020202020204" pitchFamily="34" charset="0"/>
              </a:rPr>
              <a:t>82%</a:t>
            </a:r>
            <a:endParaRPr lang="es-CO" sz="1600" dirty="0">
              <a:latin typeface="Century Gothic" panose="020B0502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F922AF9-A39E-41DD-AAFA-45C02C47ECC0}"/>
              </a:ext>
            </a:extLst>
          </p:cNvPr>
          <p:cNvSpPr txBox="1"/>
          <p:nvPr/>
        </p:nvSpPr>
        <p:spPr>
          <a:xfrm>
            <a:off x="6010748" y="4420964"/>
            <a:ext cx="3870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Han pagado por </a:t>
            </a:r>
            <a:r>
              <a:rPr lang="es-MX" sz="1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experiencias musicales </a:t>
            </a:r>
            <a:r>
              <a:rPr lang="es-MX" sz="1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en sus viajes al exterior</a:t>
            </a:r>
            <a:endParaRPr lang="es-CO" sz="14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4CC7B22E-52A9-40F9-9DB9-A42C3198D10B}"/>
              </a:ext>
            </a:extLst>
          </p:cNvPr>
          <p:cNvSpPr txBox="1"/>
          <p:nvPr/>
        </p:nvSpPr>
        <p:spPr>
          <a:xfrm>
            <a:off x="6681380" y="5509568"/>
            <a:ext cx="5954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latin typeface="Century Gothic" panose="020B0502020202020204" pitchFamily="34" charset="0"/>
              </a:rPr>
              <a:t>87%</a:t>
            </a:r>
            <a:endParaRPr lang="es-CO" sz="1600" dirty="0">
              <a:latin typeface="Century Gothic" panose="020B0502020202020204" pitchFamily="34" charset="0"/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6395A6A5-AEF9-485F-873C-2B6551467AFF}"/>
              </a:ext>
            </a:extLst>
          </p:cNvPr>
          <p:cNvSpPr txBox="1"/>
          <p:nvPr/>
        </p:nvSpPr>
        <p:spPr>
          <a:xfrm>
            <a:off x="7494597" y="5495680"/>
            <a:ext cx="760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latin typeface="Century Gothic" panose="020B0502020202020204" pitchFamily="34" charset="0"/>
              </a:rPr>
              <a:t>83,5%</a:t>
            </a:r>
            <a:endParaRPr lang="es-CO" sz="1600" dirty="0">
              <a:latin typeface="Century Gothic" panose="020B0502020202020204" pitchFamily="34" charset="0"/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C731ABA1-3DA2-4D4C-A830-2F991C9F1962}"/>
              </a:ext>
            </a:extLst>
          </p:cNvPr>
          <p:cNvSpPr txBox="1"/>
          <p:nvPr/>
        </p:nvSpPr>
        <p:spPr>
          <a:xfrm>
            <a:off x="8397432" y="5495680"/>
            <a:ext cx="791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latin typeface="Century Gothic" panose="020B0502020202020204" pitchFamily="34" charset="0"/>
              </a:rPr>
              <a:t>82,2%</a:t>
            </a:r>
            <a:endParaRPr lang="es-CO" sz="1600" dirty="0">
              <a:latin typeface="Century Gothic" panose="020B0502020202020204" pitchFamily="34" charset="0"/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8329C1F6-ED22-4111-83F6-666FB3B4F05A}"/>
              </a:ext>
            </a:extLst>
          </p:cNvPr>
          <p:cNvSpPr txBox="1"/>
          <p:nvPr/>
        </p:nvSpPr>
        <p:spPr>
          <a:xfrm>
            <a:off x="9207068" y="5495680"/>
            <a:ext cx="904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latin typeface="Century Gothic" panose="020B0502020202020204" pitchFamily="34" charset="0"/>
              </a:rPr>
              <a:t>86,1%</a:t>
            </a:r>
            <a:endParaRPr lang="es-CO" sz="1600" dirty="0">
              <a:latin typeface="Century Gothic" panose="020B0502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DC9303F-3BD8-4A5C-8219-0EF2DE2F1879}"/>
              </a:ext>
            </a:extLst>
          </p:cNvPr>
          <p:cNvSpPr txBox="1"/>
          <p:nvPr/>
        </p:nvSpPr>
        <p:spPr>
          <a:xfrm>
            <a:off x="459189" y="4521600"/>
            <a:ext cx="4646300" cy="1200329"/>
          </a:xfrm>
          <a:prstGeom prst="rect">
            <a:avLst/>
          </a:prstGeom>
          <a:solidFill>
            <a:srgbClr val="C1EEDD"/>
          </a:solidFill>
        </p:spPr>
        <p:txBody>
          <a:bodyPr wrap="square" rtlCol="0">
            <a:spAutoFit/>
          </a:bodyPr>
          <a:lstStyle/>
          <a:p>
            <a:r>
              <a:rPr lang="es-MX" b="1" dirty="0">
                <a:latin typeface="Century Gothic" panose="020B0502020202020204" pitchFamily="34" charset="0"/>
              </a:rPr>
              <a:t>Más del 85% de los brasileños y mexicanos </a:t>
            </a:r>
            <a:r>
              <a:rPr lang="es-MX" dirty="0">
                <a:latin typeface="Century Gothic" panose="020B0502020202020204" pitchFamily="34" charset="0"/>
              </a:rPr>
              <a:t>han pagado por una experiencia turística musical  en sus viajes internacionales</a:t>
            </a:r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B0F9AF1-7CEE-584C-9ABF-C8320C787E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F129C88B-F7FE-644E-90A2-40345BD9F1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37"/>
          <a:stretch/>
        </p:blipFill>
        <p:spPr>
          <a:xfrm>
            <a:off x="7595171" y="5078173"/>
            <a:ext cx="587393" cy="417507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9669755-AA80-E243-888C-03E030188F7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r="8199"/>
          <a:stretch/>
        </p:blipFill>
        <p:spPr>
          <a:xfrm>
            <a:off x="9378219" y="5083795"/>
            <a:ext cx="587393" cy="417507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E056D5E-AABB-2345-8325-62202B5C85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752" y="5082376"/>
            <a:ext cx="603880" cy="409099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74AD7C72-D80B-664B-A126-FF5A25DBC4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380" y="5083795"/>
            <a:ext cx="610603" cy="417507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EE012D8C-1CC9-7740-A83E-60362B7934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075" y="5083795"/>
            <a:ext cx="610604" cy="411885"/>
          </a:xfrm>
          <a:prstGeom prst="rect">
            <a:avLst/>
          </a:prstGeom>
        </p:spPr>
      </p:pic>
      <p:pic>
        <p:nvPicPr>
          <p:cNvPr id="27" name="Marcador de posición de imagen 6">
            <a:extLst>
              <a:ext uri="{FF2B5EF4-FFF2-40B4-BE49-F238E27FC236}">
                <a16:creationId xmlns:a16="http://schemas.microsoft.com/office/drawing/2014/main" id="{9C7C8951-2172-BA4B-8068-640FACAD5BE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76" t="1438" r="2701" b="-1438"/>
          <a:stretch/>
        </p:blipFill>
        <p:spPr>
          <a:xfrm>
            <a:off x="8208235" y="356657"/>
            <a:ext cx="3456384" cy="3456384"/>
          </a:xfrm>
        </p:spPr>
      </p:pic>
    </p:spTree>
    <p:extLst>
      <p:ext uri="{BB962C8B-B14F-4D97-AF65-F5344CB8AC3E}">
        <p14:creationId xmlns:p14="http://schemas.microsoft.com/office/powerpoint/2010/main" val="122418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5">
            <a:extLst>
              <a:ext uri="{FF2B5EF4-FFF2-40B4-BE49-F238E27FC236}">
                <a16:creationId xmlns:a16="http://schemas.microsoft.com/office/drawing/2014/main" id="{C361F574-6976-434E-BAB6-16A19CF5C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1077" y="4588358"/>
            <a:ext cx="738755" cy="198895"/>
          </a:xfrm>
          <a:prstGeom prst="rect">
            <a:avLst/>
          </a:prstGeom>
        </p:spPr>
      </p:pic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3E22AB1E-BDA8-485D-AF25-D68DAAAF0D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7715460"/>
              </p:ext>
            </p:extLst>
          </p:nvPr>
        </p:nvGraphicFramePr>
        <p:xfrm>
          <a:off x="37817" y="1466380"/>
          <a:ext cx="7861999" cy="4693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1 Título">
            <a:extLst>
              <a:ext uri="{FF2B5EF4-FFF2-40B4-BE49-F238E27FC236}">
                <a16:creationId xmlns:a16="http://schemas.microsoft.com/office/drawing/2014/main" id="{B7CD9978-1119-4915-8A3E-12BE18CC91B5}"/>
              </a:ext>
            </a:extLst>
          </p:cNvPr>
          <p:cNvSpPr txBox="1">
            <a:spLocks/>
          </p:cNvSpPr>
          <p:nvPr/>
        </p:nvSpPr>
        <p:spPr>
          <a:xfrm>
            <a:off x="431371" y="260649"/>
            <a:ext cx="7906125" cy="952689"/>
          </a:xfrm>
          <a:prstGeom prst="rect">
            <a:avLst/>
          </a:prstGeom>
        </p:spPr>
        <p:txBody>
          <a:bodyPr/>
          <a:lstStyle>
            <a:lvl1pPr algn="just" defTabSz="457088" rtl="0" eaLnBrk="1" latinLnBrk="0" hangingPunct="1"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3720"/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LOS TURISTAS MUSICALES DISFRUTAN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PASEAR POR LA CIUDAD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,DISFRUTAR DE SU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OFERTA GASTRONÓMICA 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Y DE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SHOPPING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Y VISITAR LOS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SITIOS TURÍSTICOS</a:t>
            </a:r>
            <a:endParaRPr lang="es-ES_tradnl" sz="1867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CD08E13-DA04-4DC3-81D6-FA88A0AFBD6E}"/>
              </a:ext>
            </a:extLst>
          </p:cNvPr>
          <p:cNvSpPr txBox="1"/>
          <p:nvPr/>
        </p:nvSpPr>
        <p:spPr>
          <a:xfrm>
            <a:off x="47150" y="6387418"/>
            <a:ext cx="16062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70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CO" dirty="0"/>
              <a:t>Respuesta múltiple</a:t>
            </a:r>
          </a:p>
          <a:p>
            <a:r>
              <a:rPr lang="es-CO" dirty="0"/>
              <a:t>Base: 814 personas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0F06CC1-485E-4379-91CA-2ACB6E71CE3A}"/>
              </a:ext>
            </a:extLst>
          </p:cNvPr>
          <p:cNvSpPr/>
          <p:nvPr/>
        </p:nvSpPr>
        <p:spPr>
          <a:xfrm>
            <a:off x="37817" y="6604531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sz="900" dirty="0">
                <a:latin typeface="Century Gothic" panose="020B0502020202020204" pitchFamily="34" charset="0"/>
              </a:rPr>
              <a:t>Pensando en esos países ¿Cuáles de estas experiencias vivió a lo largo de esos viajes?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1BC90DF-F051-4052-9112-E62A77AFD459}"/>
              </a:ext>
            </a:extLst>
          </p:cNvPr>
          <p:cNvSpPr/>
          <p:nvPr/>
        </p:nvSpPr>
        <p:spPr bwMode="auto">
          <a:xfrm>
            <a:off x="7899816" y="4873179"/>
            <a:ext cx="3038476" cy="738664"/>
          </a:xfrm>
          <a:prstGeom prst="rect">
            <a:avLst/>
          </a:prstGeom>
          <a:solidFill>
            <a:srgbClr val="C1EEDD"/>
          </a:solidFill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latin typeface="Century Gothic" panose="020B0502020202020204" pitchFamily="34" charset="0"/>
                <a:sym typeface="Gill Sans Light" charset="0"/>
              </a:rPr>
              <a:t>La vida nocturna y los conciertos/festivales son las</a:t>
            </a:r>
            <a:br>
              <a:rPr lang="es-MX" sz="1400" b="1" dirty="0">
                <a:latin typeface="Century Gothic" panose="020B0502020202020204" pitchFamily="34" charset="0"/>
                <a:sym typeface="Gill Sans Light" charset="0"/>
              </a:rPr>
            </a:br>
            <a:r>
              <a:rPr lang="es-MX" sz="1400" b="1" dirty="0">
                <a:latin typeface="Century Gothic" panose="020B0502020202020204" pitchFamily="34" charset="0"/>
                <a:sym typeface="Gill Sans Light" charset="0"/>
              </a:rPr>
              <a:t>actividades de música favoritas</a:t>
            </a:r>
            <a:endParaRPr lang="es-CO" sz="1400" b="1" dirty="0">
              <a:latin typeface="Century Gothic" panose="020B0502020202020204" pitchFamily="34" charset="0"/>
              <a:sym typeface="Gill Sans Light" charset="0"/>
            </a:endParaRPr>
          </a:p>
        </p:txBody>
      </p:sp>
      <p:pic>
        <p:nvPicPr>
          <p:cNvPr id="10" name="Picture 2" descr="image001">
            <a:extLst>
              <a:ext uri="{FF2B5EF4-FFF2-40B4-BE49-F238E27FC236}">
                <a16:creationId xmlns:a16="http://schemas.microsoft.com/office/drawing/2014/main" id="{70324874-9C14-40B7-A25C-B59222B1C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0556" y="6315151"/>
            <a:ext cx="30384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Marcador de posición de imagen 4">
            <a:extLst>
              <a:ext uri="{FF2B5EF4-FFF2-40B4-BE49-F238E27FC236}">
                <a16:creationId xmlns:a16="http://schemas.microsoft.com/office/drawing/2014/main" id="{7FAC9147-9DAD-9C4E-BF8F-201D5688E1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/>
      </p:pic>
    </p:spTree>
    <p:extLst>
      <p:ext uri="{BB962C8B-B14F-4D97-AF65-F5344CB8AC3E}">
        <p14:creationId xmlns:p14="http://schemas.microsoft.com/office/powerpoint/2010/main" val="285566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upo 64">
            <a:extLst>
              <a:ext uri="{FF2B5EF4-FFF2-40B4-BE49-F238E27FC236}">
                <a16:creationId xmlns:a16="http://schemas.microsoft.com/office/drawing/2014/main" id="{E5A311C3-4958-294B-9E33-75ED87856A90}"/>
              </a:ext>
            </a:extLst>
          </p:cNvPr>
          <p:cNvGrpSpPr/>
          <p:nvPr/>
        </p:nvGrpSpPr>
        <p:grpSpPr>
          <a:xfrm>
            <a:off x="-1752428" y="4452604"/>
            <a:ext cx="4175573" cy="1251267"/>
            <a:chOff x="-1090829" y="267493"/>
            <a:chExt cx="3131680" cy="938450"/>
          </a:xfrm>
        </p:grpSpPr>
        <p:pic>
          <p:nvPicPr>
            <p:cNvPr id="66" name="Imagen 65">
              <a:extLst>
                <a:ext uri="{FF2B5EF4-FFF2-40B4-BE49-F238E27FC236}">
                  <a16:creationId xmlns:a16="http://schemas.microsoft.com/office/drawing/2014/main" id="{F4A82E92-2E4E-404B-9093-A45A1E561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-323087" y="267493"/>
              <a:ext cx="713814" cy="231819"/>
            </a:xfrm>
            <a:prstGeom prst="rect">
              <a:avLst/>
            </a:prstGeom>
          </p:spPr>
        </p:pic>
        <p:pic>
          <p:nvPicPr>
            <p:cNvPr id="67" name="Imagen 66">
              <a:extLst>
                <a:ext uri="{FF2B5EF4-FFF2-40B4-BE49-F238E27FC236}">
                  <a16:creationId xmlns:a16="http://schemas.microsoft.com/office/drawing/2014/main" id="{906FB779-6E2A-AF4A-AC82-07EB1BA5B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141771" y="630196"/>
              <a:ext cx="364962" cy="118525"/>
            </a:xfrm>
            <a:prstGeom prst="rect">
              <a:avLst/>
            </a:prstGeom>
          </p:spPr>
        </p:pic>
        <p:pic>
          <p:nvPicPr>
            <p:cNvPr id="68" name="Imagen 67">
              <a:extLst>
                <a:ext uri="{FF2B5EF4-FFF2-40B4-BE49-F238E27FC236}">
                  <a16:creationId xmlns:a16="http://schemas.microsoft.com/office/drawing/2014/main" id="{59345A04-1457-F94A-9228-0EC0DC268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112606" y="887657"/>
              <a:ext cx="980061" cy="318286"/>
            </a:xfrm>
            <a:prstGeom prst="rect">
              <a:avLst/>
            </a:prstGeom>
          </p:spPr>
        </p:pic>
        <p:pic>
          <p:nvPicPr>
            <p:cNvPr id="69" name="Imagen 68">
              <a:extLst>
                <a:ext uri="{FF2B5EF4-FFF2-40B4-BE49-F238E27FC236}">
                  <a16:creationId xmlns:a16="http://schemas.microsoft.com/office/drawing/2014/main" id="{D449FC87-EE57-654C-A9EC-3EBA3C4A8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54375" y="524996"/>
              <a:ext cx="713814" cy="231819"/>
            </a:xfrm>
            <a:prstGeom prst="rect">
              <a:avLst/>
            </a:prstGeom>
          </p:spPr>
        </p:pic>
        <p:pic>
          <p:nvPicPr>
            <p:cNvPr id="70" name="Imagen 69">
              <a:extLst>
                <a:ext uri="{FF2B5EF4-FFF2-40B4-BE49-F238E27FC236}">
                  <a16:creationId xmlns:a16="http://schemas.microsoft.com/office/drawing/2014/main" id="{3144CEBE-2D78-5842-A68F-4C3A3997F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71894" y="367282"/>
              <a:ext cx="364962" cy="118525"/>
            </a:xfrm>
            <a:prstGeom prst="rect">
              <a:avLst/>
            </a:prstGeom>
          </p:spPr>
        </p:pic>
        <p:pic>
          <p:nvPicPr>
            <p:cNvPr id="71" name="Imagen 70">
              <a:extLst>
                <a:ext uri="{FF2B5EF4-FFF2-40B4-BE49-F238E27FC236}">
                  <a16:creationId xmlns:a16="http://schemas.microsoft.com/office/drawing/2014/main" id="{215CFBCC-5C41-234C-8601-516EB0CF9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-1090829" y="687961"/>
              <a:ext cx="980061" cy="318286"/>
            </a:xfrm>
            <a:prstGeom prst="rect">
              <a:avLst/>
            </a:prstGeom>
          </p:spPr>
        </p:pic>
        <p:pic>
          <p:nvPicPr>
            <p:cNvPr id="72" name="Imagen 71">
              <a:extLst>
                <a:ext uri="{FF2B5EF4-FFF2-40B4-BE49-F238E27FC236}">
                  <a16:creationId xmlns:a16="http://schemas.microsoft.com/office/drawing/2014/main" id="{188ACCC4-889A-AF41-9AE0-DE60C22D0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1327037" y="798265"/>
              <a:ext cx="713814" cy="231819"/>
            </a:xfrm>
            <a:prstGeom prst="rect">
              <a:avLst/>
            </a:prstGeom>
          </p:spPr>
        </p:pic>
        <p:pic>
          <p:nvPicPr>
            <p:cNvPr id="73" name="Imagen 72">
              <a:extLst>
                <a:ext uri="{FF2B5EF4-FFF2-40B4-BE49-F238E27FC236}">
                  <a16:creationId xmlns:a16="http://schemas.microsoft.com/office/drawing/2014/main" id="{5CEB1F21-888D-0948-B5C2-591690EF9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1508116" y="498817"/>
              <a:ext cx="364962" cy="118525"/>
            </a:xfrm>
            <a:prstGeom prst="rect">
              <a:avLst/>
            </a:prstGeom>
          </p:spPr>
        </p:pic>
      </p:grpSp>
      <p:sp>
        <p:nvSpPr>
          <p:cNvPr id="35" name="1 Título">
            <a:extLst>
              <a:ext uri="{FF2B5EF4-FFF2-40B4-BE49-F238E27FC236}">
                <a16:creationId xmlns:a16="http://schemas.microsoft.com/office/drawing/2014/main" id="{15A78EB3-F143-4800-A541-62CEE4191B69}"/>
              </a:ext>
            </a:extLst>
          </p:cNvPr>
          <p:cNvSpPr txBox="1">
            <a:spLocks/>
          </p:cNvSpPr>
          <p:nvPr/>
        </p:nvSpPr>
        <p:spPr>
          <a:xfrm>
            <a:off x="3593456" y="283491"/>
            <a:ext cx="7745813" cy="1181650"/>
          </a:xfrm>
          <a:prstGeom prst="rect">
            <a:avLst/>
          </a:prstGeom>
        </p:spPr>
        <p:txBody>
          <a:bodyPr/>
          <a:lstStyle>
            <a:lvl1pPr algn="just" defTabSz="457088" rtl="0" eaLnBrk="1" latinLnBrk="0" hangingPunct="1"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3720"/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CERCA DEL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80% DE LOS VIAJEROS 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MUSICALES BUSCAN AL VIAJAR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EXPERIENCIAS QUE ENRIQUEZCAN Y TRANSFORMEN SU VIDA 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Y CONOCER LA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HISTORIA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Y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REALIDAD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DEL DESTINO </a:t>
            </a:r>
            <a:endParaRPr lang="es-ES_tradnl" sz="2133" kern="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084C3B5-656D-4ACB-B28A-740FF7FA5538}"/>
              </a:ext>
            </a:extLst>
          </p:cNvPr>
          <p:cNvSpPr txBox="1"/>
          <p:nvPr/>
        </p:nvSpPr>
        <p:spPr>
          <a:xfrm>
            <a:off x="10650072" y="1863119"/>
            <a:ext cx="810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i="1" dirty="0">
                <a:latin typeface="Century Gothic" panose="020B0502020202020204" pitchFamily="34" charset="0"/>
              </a:rPr>
              <a:t>T2B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5ECCA98-5C22-441E-B392-D7EDE311662A}"/>
              </a:ext>
            </a:extLst>
          </p:cNvPr>
          <p:cNvSpPr/>
          <p:nvPr/>
        </p:nvSpPr>
        <p:spPr>
          <a:xfrm>
            <a:off x="0" y="6343435"/>
            <a:ext cx="77458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900" dirty="0">
                <a:latin typeface="Century Gothic" panose="020B0502020202020204" pitchFamily="34" charset="0"/>
              </a:rPr>
              <a:t>¿Qué tan de acuerdo está con las siguientes afirmaciones respecto a la búsqueda de experiencias cuando viaja al exterior?</a:t>
            </a:r>
          </a:p>
          <a:p>
            <a:r>
              <a:rPr lang="es-CO" sz="900" dirty="0">
                <a:latin typeface="Century Gothic" panose="020B0502020202020204" pitchFamily="34" charset="0"/>
              </a:rPr>
              <a:t>T2B: Significa Top 2 Box y es la suma de las calificaciones de 4 y 5 </a:t>
            </a: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28796C50-1D90-4461-A2DC-16515AD917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025060"/>
              </p:ext>
            </p:extLst>
          </p:nvPr>
        </p:nvGraphicFramePr>
        <p:xfrm>
          <a:off x="4259987" y="2232451"/>
          <a:ext cx="7200900" cy="28782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5391">
                  <a:extLst>
                    <a:ext uri="{9D8B030D-6E8A-4147-A177-3AD203B41FA5}">
                      <a16:colId xmlns:a16="http://schemas.microsoft.com/office/drawing/2014/main" val="4242799894"/>
                    </a:ext>
                  </a:extLst>
                </a:gridCol>
                <a:gridCol w="6147705">
                  <a:extLst>
                    <a:ext uri="{9D8B030D-6E8A-4147-A177-3AD203B41FA5}">
                      <a16:colId xmlns:a16="http://schemas.microsoft.com/office/drawing/2014/main" val="1268163900"/>
                    </a:ext>
                  </a:extLst>
                </a:gridCol>
                <a:gridCol w="807804">
                  <a:extLst>
                    <a:ext uri="{9D8B030D-6E8A-4147-A177-3AD203B41FA5}">
                      <a16:colId xmlns:a16="http://schemas.microsoft.com/office/drawing/2014/main" val="2779129871"/>
                    </a:ext>
                  </a:extLst>
                </a:gridCol>
              </a:tblGrid>
              <a:tr h="41984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kern="1200" dirty="0">
                          <a:effectLst/>
                          <a:latin typeface="Century Gothic" panose="020B0502020202020204" pitchFamily="34" charset="0"/>
                        </a:rPr>
                        <a:t>Al viajar, busco experiencias que enriquezcan y transformen mi vida</a:t>
                      </a:r>
                      <a:endParaRPr lang="es-MX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80%</a:t>
                      </a:r>
                      <a:endParaRPr lang="es-CO" sz="1400" b="0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876141"/>
                  </a:ext>
                </a:extLst>
              </a:tr>
              <a:tr h="41984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kern="1200" dirty="0">
                          <a:effectLst/>
                          <a:latin typeface="Century Gothic" panose="020B0502020202020204" pitchFamily="34" charset="0"/>
                        </a:rPr>
                        <a:t>Cuando viajo, me gusta conocer la historia del lugar, su realidad</a:t>
                      </a:r>
                      <a:endParaRPr lang="es-MX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79%</a:t>
                      </a:r>
                      <a:endParaRPr lang="es-CO" sz="1400" b="0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818254"/>
                  </a:ext>
                </a:extLst>
              </a:tr>
              <a:tr h="50964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kern="1200" dirty="0">
                          <a:effectLst/>
                          <a:latin typeface="Century Gothic" panose="020B0502020202020204" pitchFamily="34" charset="0"/>
                        </a:rPr>
                        <a:t>Cuando viajo, busco experiencias únicas y lejos de los lugares más populares </a:t>
                      </a:r>
                      <a:endParaRPr lang="es-MX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69%</a:t>
                      </a:r>
                      <a:endParaRPr lang="es-CO" sz="1400" b="0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933924"/>
                  </a:ext>
                </a:extLst>
              </a:tr>
              <a:tr h="50964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kern="1200" dirty="0">
                          <a:effectLst/>
                          <a:latin typeface="Century Gothic" panose="020B0502020202020204" pitchFamily="34" charset="0"/>
                        </a:rPr>
                        <a:t>Cuando viajo a un país, prefiero visitar los puntos turísticos más populares </a:t>
                      </a:r>
                      <a:endParaRPr lang="es-MX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61%</a:t>
                      </a:r>
                      <a:endParaRPr lang="es-CO" sz="1400" b="0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312287"/>
                  </a:ext>
                </a:extLst>
              </a:tr>
              <a:tr h="50964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kern="1200" dirty="0">
                          <a:effectLst/>
                          <a:latin typeface="Century Gothic" panose="020B0502020202020204" pitchFamily="34" charset="0"/>
                        </a:rPr>
                        <a:t>Me gusta tener experiencias inmersas en la cultura local del país (</a:t>
                      </a:r>
                      <a:r>
                        <a:rPr lang="es-MX" sz="1400" u="none" strike="noStrike" kern="1200" dirty="0" err="1">
                          <a:effectLst/>
                          <a:latin typeface="Century Gothic" panose="020B0502020202020204" pitchFamily="34" charset="0"/>
                        </a:rPr>
                        <a:t>Ej</a:t>
                      </a:r>
                      <a:r>
                        <a:rPr lang="es-MX" sz="1400" u="none" strike="noStrike" kern="1200" dirty="0">
                          <a:effectLst/>
                          <a:latin typeface="Century Gothic" panose="020B0502020202020204" pitchFamily="34" charset="0"/>
                        </a:rPr>
                        <a:t>: Visitar comunidades indígenas)</a:t>
                      </a:r>
                      <a:endParaRPr lang="es-MX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61%</a:t>
                      </a:r>
                      <a:endParaRPr lang="es-CO" sz="1400" b="0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99719"/>
                  </a:ext>
                </a:extLst>
              </a:tr>
              <a:tr h="50964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kern="1200" dirty="0">
                          <a:effectLst/>
                          <a:latin typeface="Century Gothic" panose="020B0502020202020204" pitchFamily="34" charset="0"/>
                        </a:rPr>
                        <a:t>Prefiero ahorrar en alojamiento, con tal de realizar más actividades en el destino</a:t>
                      </a:r>
                      <a:endParaRPr lang="es-MX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58%</a:t>
                      </a:r>
                      <a:endParaRPr lang="es-CO" sz="1400" b="0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523979"/>
                  </a:ext>
                </a:extLst>
              </a:tr>
            </a:tbl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id="{453B3489-C499-4781-9D71-DD8F45E8763C}"/>
              </a:ext>
            </a:extLst>
          </p:cNvPr>
          <p:cNvSpPr txBox="1"/>
          <p:nvPr/>
        </p:nvSpPr>
        <p:spPr>
          <a:xfrm>
            <a:off x="14676" y="6131724"/>
            <a:ext cx="16062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70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CO" dirty="0"/>
              <a:t>Respuesta múltiple</a:t>
            </a:r>
          </a:p>
          <a:p>
            <a:r>
              <a:rPr lang="es-CO" dirty="0"/>
              <a:t>Base: 814 personas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3E09405-CC41-DD4A-AE2D-BB4D43ABE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19" name="Marcador de posición de imagen 2">
            <a:extLst>
              <a:ext uri="{FF2B5EF4-FFF2-40B4-BE49-F238E27FC236}">
                <a16:creationId xmlns:a16="http://schemas.microsoft.com/office/drawing/2014/main" id="{E9610EEA-1846-9C48-BD2D-DBC2753A300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8" r="10568"/>
          <a:stretch>
            <a:fillRect/>
          </a:stretch>
        </p:blipFill>
        <p:spPr>
          <a:xfrm>
            <a:off x="334963" y="357188"/>
            <a:ext cx="3455987" cy="3455987"/>
          </a:xfrm>
        </p:spPr>
      </p:pic>
    </p:spTree>
    <p:extLst>
      <p:ext uri="{BB962C8B-B14F-4D97-AF65-F5344CB8AC3E}">
        <p14:creationId xmlns:p14="http://schemas.microsoft.com/office/powerpoint/2010/main" val="239959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3F734A9-0DC3-4D1C-8BF2-31A49D3EB3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241494"/>
              </p:ext>
            </p:extLst>
          </p:nvPr>
        </p:nvGraphicFramePr>
        <p:xfrm>
          <a:off x="4326434" y="1748997"/>
          <a:ext cx="7281366" cy="41795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5507">
                  <a:extLst>
                    <a:ext uri="{9D8B030D-6E8A-4147-A177-3AD203B41FA5}">
                      <a16:colId xmlns:a16="http://schemas.microsoft.com/office/drawing/2014/main" val="251642328"/>
                    </a:ext>
                  </a:extLst>
                </a:gridCol>
                <a:gridCol w="6209259">
                  <a:extLst>
                    <a:ext uri="{9D8B030D-6E8A-4147-A177-3AD203B41FA5}">
                      <a16:colId xmlns:a16="http://schemas.microsoft.com/office/drawing/2014/main" val="2242886717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3384452982"/>
                    </a:ext>
                  </a:extLst>
                </a:gridCol>
              </a:tblGrid>
              <a:tr h="375285">
                <a:tc>
                  <a:txBody>
                    <a:bodyPr/>
                    <a:lstStyle/>
                    <a:p>
                      <a:pPr marL="0" algn="ctr" defTabSz="427715" rtl="0" eaLnBrk="1" fontAlgn="ctr" latinLnBrk="0" hangingPunct="1"/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kern="1200" dirty="0">
                          <a:effectLst/>
                          <a:latin typeface="Century Gothic" panose="020B0502020202020204" pitchFamily="34" charset="0"/>
                        </a:rPr>
                        <a:t>Me gusta sentir el ambiente vibrante de las ciudades cosmopolita</a:t>
                      </a:r>
                      <a:endParaRPr lang="es-MX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71%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5037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marL="0" algn="ctr" defTabSz="427715" rtl="0" eaLnBrk="1" fontAlgn="ctr" latinLnBrk="0" hangingPunct="1"/>
                      <a:r>
                        <a:rPr lang="es-MX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kern="1200" dirty="0">
                          <a:effectLst/>
                          <a:latin typeface="Century Gothic" panose="020B0502020202020204" pitchFamily="34" charset="0"/>
                        </a:rPr>
                        <a:t>Me interesa aprender sobre los ritmos musicales de los países a los que viajo</a:t>
                      </a:r>
                      <a:endParaRPr lang="es-MX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65%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593034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marL="0" algn="ctr" defTabSz="427715" rtl="0" eaLnBrk="1" fontAlgn="ctr" latinLnBrk="0" hangingPunct="1"/>
                      <a:r>
                        <a:rPr lang="es-MX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kern="1200" dirty="0">
                          <a:effectLst/>
                          <a:latin typeface="Century Gothic" panose="020B0502020202020204" pitchFamily="34" charset="0"/>
                        </a:rPr>
                        <a:t>Cuando viajo, me gusta recorrer los sitios y conocer secretos que influenciaron la vida de músicos locales reconocidos.</a:t>
                      </a:r>
                      <a:endParaRPr lang="es-MX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61%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376521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marL="0" algn="ctr" defTabSz="427715" rtl="0" eaLnBrk="1" fontAlgn="ctr" latinLnBrk="0" hangingPunct="1"/>
                      <a:r>
                        <a:rPr lang="es-MX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kern="1200" dirty="0">
                          <a:effectLst/>
                          <a:latin typeface="Century Gothic" panose="020B0502020202020204" pitchFamily="34" charset="0"/>
                        </a:rPr>
                        <a:t>Me gusta acercarme al mundo de la producción musical del país durante mi viaje</a:t>
                      </a:r>
                      <a:endParaRPr lang="es-MX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58%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966225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marL="0" algn="ctr" defTabSz="427715" rtl="0" eaLnBrk="1" fontAlgn="ctr" latinLnBrk="0" hangingPunct="1"/>
                      <a:r>
                        <a:rPr lang="es-MX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kern="1200" dirty="0">
                          <a:effectLst/>
                          <a:latin typeface="Century Gothic" panose="020B0502020202020204" pitchFamily="34" charset="0"/>
                        </a:rPr>
                        <a:t>Cuando viajo procuro siempre ir a una obra de teatro o de danzas locales. </a:t>
                      </a:r>
                      <a:endParaRPr lang="es-MX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56%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009781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marL="0" algn="ctr" defTabSz="427715" rtl="0" eaLnBrk="1" fontAlgn="ctr" latinLnBrk="0" hangingPunct="1"/>
                      <a:r>
                        <a:rPr lang="es-MX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kern="1200" dirty="0">
                          <a:effectLst/>
                          <a:latin typeface="Century Gothic" panose="020B0502020202020204" pitchFamily="34" charset="0"/>
                        </a:rPr>
                        <a:t>Me llama la atención destinos que aparecen en video clips musicales. </a:t>
                      </a:r>
                      <a:endParaRPr lang="es-MX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56%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038304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marL="0" algn="ctr" defTabSz="427715" rtl="0" eaLnBrk="1" fontAlgn="ctr" latinLnBrk="0" hangingPunct="1"/>
                      <a:r>
                        <a:rPr lang="es-MX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kern="1200" dirty="0">
                          <a:effectLst/>
                          <a:latin typeface="Century Gothic" panose="020B0502020202020204" pitchFamily="34" charset="0"/>
                        </a:rPr>
                        <a:t>Me gusta tener el acompañamiento de un experto para entender el contexto musical del país. </a:t>
                      </a:r>
                      <a:endParaRPr lang="es-MX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49%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172637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marL="0" algn="ctr" defTabSz="427715" rtl="0" eaLnBrk="1" fontAlgn="ctr" latinLnBrk="0" hangingPunct="1"/>
                      <a:r>
                        <a:rPr lang="es-MX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kern="1200" dirty="0">
                          <a:effectLst/>
                          <a:latin typeface="Century Gothic" panose="020B0502020202020204" pitchFamily="34" charset="0"/>
                        </a:rPr>
                        <a:t>Para conocer la relevancia musical de un lugar, prefiero comprar un tour especializado de un día</a:t>
                      </a:r>
                      <a:endParaRPr lang="es-MX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48%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160364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marL="0" algn="ctr" defTabSz="427715" rtl="0" eaLnBrk="1" fontAlgn="ctr" latinLnBrk="0" hangingPunct="1"/>
                      <a:r>
                        <a:rPr lang="es-MX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kern="1200" dirty="0">
                          <a:effectLst/>
                          <a:latin typeface="Century Gothic" panose="020B0502020202020204" pitchFamily="34" charset="0"/>
                        </a:rPr>
                        <a:t>Busco que mi viaje sea en torno a un festival musical</a:t>
                      </a:r>
                      <a:endParaRPr lang="es-MX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44%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992762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marL="0" algn="ctr" defTabSz="427715" rtl="0" eaLnBrk="1" fontAlgn="ctr" latinLnBrk="0" hangingPunct="1"/>
                      <a:r>
                        <a:rPr lang="es-MX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u="none" strike="noStrike" kern="1200" dirty="0">
                          <a:effectLst/>
                          <a:latin typeface="Century Gothic" panose="020B0502020202020204" pitchFamily="34" charset="0"/>
                        </a:rPr>
                        <a:t>Prefiero comprar paquetes turísticos especializados en música de varios días</a:t>
                      </a:r>
                      <a:endParaRPr lang="es-MX" sz="14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43%</a:t>
                      </a:r>
                      <a:endParaRPr lang="es-CO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52373"/>
                  </a:ext>
                </a:extLst>
              </a:tr>
            </a:tbl>
          </a:graphicData>
        </a:graphic>
      </p:graphicFrame>
      <p:sp>
        <p:nvSpPr>
          <p:cNvPr id="24" name="CuadroTexto 23">
            <a:extLst>
              <a:ext uri="{FF2B5EF4-FFF2-40B4-BE49-F238E27FC236}">
                <a16:creationId xmlns:a16="http://schemas.microsoft.com/office/drawing/2014/main" id="{6E2B724B-619C-43C1-BE3E-C7D0E97F07FA}"/>
              </a:ext>
            </a:extLst>
          </p:cNvPr>
          <p:cNvSpPr txBox="1"/>
          <p:nvPr/>
        </p:nvSpPr>
        <p:spPr>
          <a:xfrm>
            <a:off x="10871200" y="1379665"/>
            <a:ext cx="73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i="1" dirty="0">
                <a:latin typeface="Century Gothic" panose="020B0502020202020204" pitchFamily="34" charset="0"/>
              </a:rPr>
              <a:t>T2B</a:t>
            </a:r>
          </a:p>
        </p:txBody>
      </p:sp>
      <p:sp>
        <p:nvSpPr>
          <p:cNvPr id="26" name="1 Título">
            <a:extLst>
              <a:ext uri="{FF2B5EF4-FFF2-40B4-BE49-F238E27FC236}">
                <a16:creationId xmlns:a16="http://schemas.microsoft.com/office/drawing/2014/main" id="{6E67889C-0EBE-4906-9B64-569374E61ED8}"/>
              </a:ext>
            </a:extLst>
          </p:cNvPr>
          <p:cNvSpPr txBox="1">
            <a:spLocks/>
          </p:cNvSpPr>
          <p:nvPr/>
        </p:nvSpPr>
        <p:spPr>
          <a:xfrm>
            <a:off x="3893343" y="260649"/>
            <a:ext cx="7457783" cy="774067"/>
          </a:xfrm>
          <a:prstGeom prst="rect">
            <a:avLst/>
          </a:prstGeom>
        </p:spPr>
        <p:txBody>
          <a:bodyPr/>
          <a:lstStyle>
            <a:lvl1pPr algn="just" defTabSz="457088" rtl="0" eaLnBrk="1" latinLnBrk="0" hangingPunct="1"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3720"/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SENTIR EL AMBIENTE DE LAS CIUDADES COSMOPOLITA 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ES LA ACTIVIDAD MUSICAL PREFERIDA POR LOS VIAJEROS, SEGUIDA POR APRENDER SOBRE LOS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RITMOS MUSICALES</a:t>
            </a:r>
            <a:endParaRPr lang="es-ES_tradnl" sz="2133" kern="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5E366505-751D-435C-8ED1-01B2EB936336}"/>
              </a:ext>
            </a:extLst>
          </p:cNvPr>
          <p:cNvSpPr/>
          <p:nvPr/>
        </p:nvSpPr>
        <p:spPr>
          <a:xfrm>
            <a:off x="-4154" y="6489629"/>
            <a:ext cx="66093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800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27CE41C-77C6-4AF2-B5E9-C69D2B3106EF}"/>
              </a:ext>
            </a:extLst>
          </p:cNvPr>
          <p:cNvSpPr/>
          <p:nvPr/>
        </p:nvSpPr>
        <p:spPr>
          <a:xfrm>
            <a:off x="-4154" y="6450644"/>
            <a:ext cx="77458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900" dirty="0">
                <a:latin typeface="Century Gothic" panose="020B0502020202020204" pitchFamily="34" charset="0"/>
              </a:rPr>
              <a:t>¿Qué tan de acuerdo está con las siguientes afirmaciones respecto a la búsqueda de experiencias musicales cuando viaja al exterior?</a:t>
            </a:r>
          </a:p>
          <a:p>
            <a:r>
              <a:rPr lang="es-CO" sz="900" dirty="0">
                <a:latin typeface="Century Gothic" panose="020B0502020202020204" pitchFamily="34" charset="0"/>
              </a:rPr>
              <a:t>T2B: Significa Top 2 Box y es la suma de las calificaciones de 4 y 5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E2D969-E5CF-4FC2-8BEF-53B4ABAD2ACB}"/>
              </a:ext>
            </a:extLst>
          </p:cNvPr>
          <p:cNvSpPr txBox="1"/>
          <p:nvPr/>
        </p:nvSpPr>
        <p:spPr>
          <a:xfrm>
            <a:off x="-4154" y="6220837"/>
            <a:ext cx="16062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70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CO" dirty="0"/>
              <a:t>Respuesta múltiple</a:t>
            </a:r>
          </a:p>
          <a:p>
            <a:r>
              <a:rPr lang="es-CO" dirty="0"/>
              <a:t>Base: 814 personas</a:t>
            </a:r>
          </a:p>
        </p:txBody>
      </p:sp>
      <p:pic>
        <p:nvPicPr>
          <p:cNvPr id="10" name="Picture 2" descr="image001">
            <a:extLst>
              <a:ext uri="{FF2B5EF4-FFF2-40B4-BE49-F238E27FC236}">
                <a16:creationId xmlns:a16="http://schemas.microsoft.com/office/drawing/2014/main" id="{070963AD-32EA-4F23-AEA8-0CC3820D5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0556" y="6315151"/>
            <a:ext cx="30384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Marcador de posición de imagen 5">
            <a:extLst>
              <a:ext uri="{FF2B5EF4-FFF2-40B4-BE49-F238E27FC236}">
                <a16:creationId xmlns:a16="http://schemas.microsoft.com/office/drawing/2014/main" id="{A5FFDE83-3496-6A43-9794-9B885169023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8" b="166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50900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Elipse 57">
            <a:extLst>
              <a:ext uri="{FF2B5EF4-FFF2-40B4-BE49-F238E27FC236}">
                <a16:creationId xmlns:a16="http://schemas.microsoft.com/office/drawing/2014/main" id="{E83AEE92-4430-D84B-8479-DDE2EAFCF8EA}"/>
              </a:ext>
            </a:extLst>
          </p:cNvPr>
          <p:cNvSpPr/>
          <p:nvPr/>
        </p:nvSpPr>
        <p:spPr bwMode="auto">
          <a:xfrm>
            <a:off x="-2832992" y="-1563555"/>
            <a:ext cx="9697077" cy="9697077"/>
          </a:xfrm>
          <a:prstGeom prst="ellipse">
            <a:avLst/>
          </a:prstGeom>
          <a:solidFill>
            <a:srgbClr val="D6DB0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es-CO" sz="5600">
              <a:solidFill>
                <a:srgbClr val="414141"/>
              </a:solidFill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F495CA5-6668-774B-AEFC-EA6B559B76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284" b="26865"/>
          <a:stretch/>
        </p:blipFill>
        <p:spPr>
          <a:xfrm rot="21069675">
            <a:off x="9796616" y="-1002630"/>
            <a:ext cx="2660496" cy="463430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D0C47315-3F04-8F47-AAC8-737471236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2668" y="2751119"/>
            <a:ext cx="1110748" cy="302151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C367829F-9D21-D24F-90BB-72B804B5E692}"/>
              </a:ext>
            </a:extLst>
          </p:cNvPr>
          <p:cNvSpPr/>
          <p:nvPr/>
        </p:nvSpPr>
        <p:spPr>
          <a:xfrm>
            <a:off x="6864085" y="3239783"/>
            <a:ext cx="5327915" cy="637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213"/>
              </a:lnSpc>
            </a:pPr>
            <a:r>
              <a:rPr lang="es-CO" sz="4000" b="1" dirty="0">
                <a:solidFill>
                  <a:srgbClr val="099FE1"/>
                </a:solidFill>
                <a:latin typeface="Century Gothic" panose="020B0502020202020204" pitchFamily="34" charset="0"/>
              </a:rPr>
              <a:t>TURISTAS DE MÚSICA</a:t>
            </a:r>
            <a:br>
              <a:rPr lang="es-CO" b="1" dirty="0">
                <a:solidFill>
                  <a:srgbClr val="099FE1"/>
                </a:solidFill>
                <a:latin typeface="Century Gothic" panose="020B0502020202020204" pitchFamily="34" charset="0"/>
              </a:rPr>
            </a:br>
            <a:r>
              <a:rPr lang="es-CO" dirty="0">
                <a:solidFill>
                  <a:srgbClr val="099FE1"/>
                </a:solidFill>
                <a:latin typeface="Century Gothic" panose="020B0502020202020204" pitchFamily="34" charset="0"/>
              </a:rPr>
              <a:t>QUE HAN VENIDO A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0D37F700-AE23-274F-AD53-E28ED7F18953}"/>
              </a:ext>
            </a:extLst>
          </p:cNvPr>
          <p:cNvSpPr/>
          <p:nvPr/>
        </p:nvSpPr>
        <p:spPr>
          <a:xfrm>
            <a:off x="6864085" y="3825447"/>
            <a:ext cx="5327915" cy="541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547"/>
              </a:lnSpc>
            </a:pPr>
            <a:r>
              <a:rPr lang="es-CO" sz="40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COLOMBIA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Shape 10">
            <a:extLst>
              <a:ext uri="{FF2B5EF4-FFF2-40B4-BE49-F238E27FC236}">
                <a16:creationId xmlns:a16="http://schemas.microsoft.com/office/drawing/2014/main" id="{79ADDB00-080A-1A46-BA5B-DB786B0E3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E71C2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23" name="Shape 16">
            <a:extLst>
              <a:ext uri="{FF2B5EF4-FFF2-40B4-BE49-F238E27FC236}">
                <a16:creationId xmlns:a16="http://schemas.microsoft.com/office/drawing/2014/main" id="{6373A121-6D36-4444-95CE-F54A7BC8B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14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E980EA6-628E-DA49-A9BB-F5F8B9B95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13" name="Marcador de posición de imagen 5">
            <a:extLst>
              <a:ext uri="{FF2B5EF4-FFF2-40B4-BE49-F238E27FC236}">
                <a16:creationId xmlns:a16="http://schemas.microsoft.com/office/drawing/2014/main" id="{36B426E5-D56A-EF40-AB47-783B713FEA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4" r="6454"/>
          <a:stretch/>
        </p:blipFill>
        <p:spPr/>
      </p:pic>
    </p:spTree>
    <p:extLst>
      <p:ext uri="{BB962C8B-B14F-4D97-AF65-F5344CB8AC3E}">
        <p14:creationId xmlns:p14="http://schemas.microsoft.com/office/powerpoint/2010/main" val="368880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 Título">
            <a:extLst>
              <a:ext uri="{FF2B5EF4-FFF2-40B4-BE49-F238E27FC236}">
                <a16:creationId xmlns:a16="http://schemas.microsoft.com/office/drawing/2014/main" id="{7B39111D-6485-4CC1-9E16-D4D1E9A2B2B9}"/>
              </a:ext>
            </a:extLst>
          </p:cNvPr>
          <p:cNvSpPr txBox="1">
            <a:spLocks/>
          </p:cNvSpPr>
          <p:nvPr/>
        </p:nvSpPr>
        <p:spPr>
          <a:xfrm>
            <a:off x="3957491" y="164765"/>
            <a:ext cx="6741645" cy="748687"/>
          </a:xfrm>
          <a:prstGeom prst="rect">
            <a:avLst/>
          </a:prstGeom>
        </p:spPr>
        <p:txBody>
          <a:bodyPr/>
          <a:lstStyle>
            <a:lvl1pPr algn="just" defTabSz="457088" rtl="0" eaLnBrk="1" latinLnBrk="0" hangingPunct="1"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3720"/>
            <a:r>
              <a:rPr lang="en-US" sz="187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25% DE LOS VIAJEROS </a:t>
            </a:r>
            <a:r>
              <a:rPr lang="en-US" sz="1870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 MÚSICA HAN </a:t>
            </a:r>
            <a:r>
              <a:rPr lang="en-US" sz="187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VIAJADO</a:t>
            </a:r>
            <a:r>
              <a:rPr lang="en-US" sz="1870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ALGUNA VEZ A </a:t>
            </a:r>
            <a:r>
              <a:rPr lang="en-US" sz="187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COLOMBIA</a:t>
            </a:r>
            <a:r>
              <a:rPr lang="en-US" sz="1870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.</a:t>
            </a:r>
          </a:p>
        </p:txBody>
      </p:sp>
      <p:graphicFrame>
        <p:nvGraphicFramePr>
          <p:cNvPr id="44" name="Gráfico 43">
            <a:extLst>
              <a:ext uri="{FF2B5EF4-FFF2-40B4-BE49-F238E27FC236}">
                <a16:creationId xmlns:a16="http://schemas.microsoft.com/office/drawing/2014/main" id="{C9337D99-B355-48C9-B788-E12E6B6CC9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0400482"/>
              </p:ext>
            </p:extLst>
          </p:nvPr>
        </p:nvGraphicFramePr>
        <p:xfrm>
          <a:off x="7416484" y="1710445"/>
          <a:ext cx="4752547" cy="3274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5" name="CuadroTexto 44">
            <a:extLst>
              <a:ext uri="{FF2B5EF4-FFF2-40B4-BE49-F238E27FC236}">
                <a16:creationId xmlns:a16="http://schemas.microsoft.com/office/drawing/2014/main" id="{51594D21-188B-4CBE-8FBC-EAA24C20FF98}"/>
              </a:ext>
            </a:extLst>
          </p:cNvPr>
          <p:cNvSpPr txBox="1"/>
          <p:nvPr/>
        </p:nvSpPr>
        <p:spPr>
          <a:xfrm>
            <a:off x="9045156" y="1619241"/>
            <a:ext cx="2002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i="1" dirty="0">
                <a:latin typeface="Century Gothic" panose="020B0502020202020204" pitchFamily="34" charset="0"/>
              </a:rPr>
              <a:t>MOTIVO DE VIAJE</a:t>
            </a:r>
          </a:p>
        </p:txBody>
      </p:sp>
      <p:graphicFrame>
        <p:nvGraphicFramePr>
          <p:cNvPr id="46" name="Gráfico 45">
            <a:extLst>
              <a:ext uri="{FF2B5EF4-FFF2-40B4-BE49-F238E27FC236}">
                <a16:creationId xmlns:a16="http://schemas.microsoft.com/office/drawing/2014/main" id="{B4AC0AF1-D303-4594-BF1C-3A89F97B00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8168257"/>
              </p:ext>
            </p:extLst>
          </p:nvPr>
        </p:nvGraphicFramePr>
        <p:xfrm>
          <a:off x="3577335" y="1644560"/>
          <a:ext cx="4752547" cy="3274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7" name="CuadroTexto 46">
            <a:extLst>
              <a:ext uri="{FF2B5EF4-FFF2-40B4-BE49-F238E27FC236}">
                <a16:creationId xmlns:a16="http://schemas.microsoft.com/office/drawing/2014/main" id="{BA9D4FAF-D2C5-483C-8823-B071A855CEF0}"/>
              </a:ext>
            </a:extLst>
          </p:cNvPr>
          <p:cNvSpPr txBox="1"/>
          <p:nvPr/>
        </p:nvSpPr>
        <p:spPr>
          <a:xfrm>
            <a:off x="5320054" y="1598423"/>
            <a:ext cx="2002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i="1" dirty="0">
                <a:latin typeface="Century Gothic" panose="020B0502020202020204" pitchFamily="34" charset="0"/>
              </a:rPr>
              <a:t>CON QUIEN VIAJÓ A COLOMBIA</a:t>
            </a: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B3FFAD07-8658-43C6-9DDD-8C773283529A}"/>
              </a:ext>
            </a:extLst>
          </p:cNvPr>
          <p:cNvSpPr/>
          <p:nvPr/>
        </p:nvSpPr>
        <p:spPr>
          <a:xfrm>
            <a:off x="0" y="6096701"/>
            <a:ext cx="5389472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Base: 201 personas</a:t>
            </a:r>
          </a:p>
          <a:p>
            <a:pPr defTabSz="914377">
              <a:defRPr/>
            </a:pPr>
            <a:r>
              <a:rPr lang="es-MX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Respuesta única</a:t>
            </a:r>
            <a:endParaRPr lang="es-CO" sz="7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defTabSz="914377">
              <a:defRPr/>
            </a:pPr>
            <a:r>
              <a:rPr lang="es-MX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¿Usted ha viajado a Colombia en los últimos 5 años?</a:t>
            </a:r>
          </a:p>
          <a:p>
            <a:pPr defTabSz="914377">
              <a:defRPr/>
            </a:pPr>
            <a:r>
              <a:rPr lang="es-CO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¿viajó por placer o negocios?</a:t>
            </a:r>
          </a:p>
          <a:p>
            <a:pPr defTabSz="914377">
              <a:defRPr/>
            </a:pPr>
            <a:r>
              <a:rPr lang="es-MX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¿Con quién viajó a su último viaje a Colombia?</a:t>
            </a:r>
            <a:endParaRPr lang="es-CO" sz="9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4A4426D-4F27-4208-BD4A-F096B3542837}"/>
              </a:ext>
            </a:extLst>
          </p:cNvPr>
          <p:cNvSpPr txBox="1"/>
          <p:nvPr/>
        </p:nvSpPr>
        <p:spPr>
          <a:xfrm>
            <a:off x="5678561" y="5476690"/>
            <a:ext cx="1137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latin typeface="Century Gothic" panose="020B0502020202020204" pitchFamily="34" charset="0"/>
              </a:rPr>
              <a:t>Solo</a:t>
            </a:r>
          </a:p>
          <a:p>
            <a:pPr algn="ctr"/>
            <a:r>
              <a:rPr lang="es-CO" sz="1600" dirty="0">
                <a:latin typeface="Century Gothic" panose="020B0502020202020204" pitchFamily="34" charset="0"/>
              </a:rPr>
              <a:t>42%</a:t>
            </a:r>
          </a:p>
        </p:txBody>
      </p:sp>
      <p:pic>
        <p:nvPicPr>
          <p:cNvPr id="12" name="Picture 2" descr="image001">
            <a:extLst>
              <a:ext uri="{FF2B5EF4-FFF2-40B4-BE49-F238E27FC236}">
                <a16:creationId xmlns:a16="http://schemas.microsoft.com/office/drawing/2014/main" id="{273E2317-0433-4ED8-AEE3-47813E33B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0556" y="6315151"/>
            <a:ext cx="30384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D0BD348-F5BD-2A42-9CD7-C8EBAE20C3A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5" t="-3933" r="13537" b="3933"/>
          <a:stretch/>
        </p:blipFill>
        <p:spPr>
          <a:xfrm>
            <a:off x="5953608" y="5055696"/>
            <a:ext cx="587393" cy="441582"/>
          </a:xfrm>
          <a:prstGeom prst="rect">
            <a:avLst/>
          </a:prstGeom>
        </p:spPr>
      </p:pic>
      <p:pic>
        <p:nvPicPr>
          <p:cNvPr id="14" name="Marcador de posición de imagen 3">
            <a:extLst>
              <a:ext uri="{FF2B5EF4-FFF2-40B4-BE49-F238E27FC236}">
                <a16:creationId xmlns:a16="http://schemas.microsoft.com/office/drawing/2014/main" id="{24F540D2-7DB2-B141-B75B-370DCF093C0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0" r="11120"/>
          <a:stretch/>
        </p:blipFill>
        <p:spPr/>
      </p:pic>
    </p:spTree>
    <p:extLst>
      <p:ext uri="{BB962C8B-B14F-4D97-AF65-F5344CB8AC3E}">
        <p14:creationId xmlns:p14="http://schemas.microsoft.com/office/powerpoint/2010/main" val="424949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>
            <a:extLst>
              <a:ext uri="{FF2B5EF4-FFF2-40B4-BE49-F238E27FC236}">
                <a16:creationId xmlns:a16="http://schemas.microsoft.com/office/drawing/2014/main" id="{967FB053-EA6F-4C60-A14A-F7D1D5C4C45F}"/>
              </a:ext>
            </a:extLst>
          </p:cNvPr>
          <p:cNvSpPr txBox="1">
            <a:spLocks/>
          </p:cNvSpPr>
          <p:nvPr/>
        </p:nvSpPr>
        <p:spPr>
          <a:xfrm>
            <a:off x="3983767" y="260649"/>
            <a:ext cx="7430468" cy="748687"/>
          </a:xfrm>
          <a:prstGeom prst="rect">
            <a:avLst/>
          </a:prstGeom>
        </p:spPr>
        <p:txBody>
          <a:bodyPr/>
          <a:lstStyle>
            <a:lvl1pPr algn="just" defTabSz="457088" rtl="0" eaLnBrk="1" latinLnBrk="0" hangingPunct="1"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3720"/>
            <a:r>
              <a:rPr lang="es-ES_tradnl" sz="1870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LAS </a:t>
            </a:r>
            <a:r>
              <a:rPr lang="es-ES_tradnl" sz="187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CIUDADES CAPITALES MÁS GRANDES </a:t>
            </a:r>
            <a:r>
              <a:rPr lang="es-ES_tradnl" sz="1870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DEL PÁIS SON LAS MÁS VISITADAS POR LOS VIAJEROS DE MÚSICA, EN SU MAYORÍA EL MOTIVO DE VISITA AL PAÍS ES VACACIONES</a:t>
            </a:r>
            <a:endParaRPr lang="es-ES_tradnl" sz="187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DB6875F7-98C8-4102-9F0A-3F719F412C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1493915"/>
              </p:ext>
            </p:extLst>
          </p:nvPr>
        </p:nvGraphicFramePr>
        <p:xfrm>
          <a:off x="3128976" y="1420435"/>
          <a:ext cx="5559516" cy="5114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25BA9A9D-8A15-4A4A-809E-F96DE76E0F2D}"/>
              </a:ext>
            </a:extLst>
          </p:cNvPr>
          <p:cNvSpPr txBox="1"/>
          <p:nvPr/>
        </p:nvSpPr>
        <p:spPr>
          <a:xfrm>
            <a:off x="47422" y="6226266"/>
            <a:ext cx="8901946" cy="44627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defTabSz="914377">
              <a:defRPr sz="900">
                <a:solidFill>
                  <a:srgbClr val="6C7472">
                    <a:lumMod val="75000"/>
                  </a:srgbClr>
                </a:solidFill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r>
              <a:rPr lang="es-CO" sz="700" dirty="0">
                <a:solidFill>
                  <a:schemeClr val="accent1">
                    <a:lumMod val="75000"/>
                  </a:schemeClr>
                </a:solidFill>
              </a:rPr>
              <a:t>Base: 201 personas</a:t>
            </a:r>
          </a:p>
          <a:p>
            <a:pPr>
              <a:defRPr/>
            </a:pPr>
            <a:r>
              <a:rPr lang="es-MX" sz="700" dirty="0">
                <a:solidFill>
                  <a:schemeClr val="accent1">
                    <a:lumMod val="75000"/>
                  </a:schemeClr>
                </a:solidFill>
              </a:rPr>
              <a:t>R</a:t>
            </a:r>
            <a:r>
              <a:rPr lang="es-CO" sz="700" dirty="0" err="1">
                <a:solidFill>
                  <a:schemeClr val="accent1">
                    <a:lumMod val="75000"/>
                  </a:schemeClr>
                </a:solidFill>
              </a:rPr>
              <a:t>espuesta</a:t>
            </a:r>
            <a:r>
              <a:rPr lang="es-CO" sz="700" dirty="0">
                <a:solidFill>
                  <a:schemeClr val="accent1">
                    <a:lumMod val="75000"/>
                  </a:schemeClr>
                </a:solidFill>
              </a:rPr>
              <a:t> múltiple</a:t>
            </a:r>
          </a:p>
          <a:p>
            <a:pPr>
              <a:defRPr/>
            </a:pPr>
            <a:r>
              <a:rPr lang="es-CO" dirty="0">
                <a:solidFill>
                  <a:schemeClr val="accent1">
                    <a:lumMod val="75000"/>
                  </a:schemeClr>
                </a:solidFill>
              </a:rPr>
              <a:t>¿Qué ciudades de Colombia visitó?</a:t>
            </a:r>
          </a:p>
        </p:txBody>
      </p:sp>
      <p:grpSp>
        <p:nvGrpSpPr>
          <p:cNvPr id="12" name="Group 39">
            <a:extLst>
              <a:ext uri="{FF2B5EF4-FFF2-40B4-BE49-F238E27FC236}">
                <a16:creationId xmlns:a16="http://schemas.microsoft.com/office/drawing/2014/main" id="{D6FA3A11-83C7-4AE2-9485-D25A8063393E}"/>
              </a:ext>
            </a:extLst>
          </p:cNvPr>
          <p:cNvGrpSpPr>
            <a:grpSpLocks/>
          </p:cNvGrpSpPr>
          <p:nvPr/>
        </p:nvGrpSpPr>
        <p:grpSpPr bwMode="auto">
          <a:xfrm>
            <a:off x="8126011" y="1609792"/>
            <a:ext cx="3702202" cy="4264614"/>
            <a:chOff x="0" y="248"/>
            <a:chExt cx="2645" cy="3477"/>
          </a:xfrm>
          <a:solidFill>
            <a:schemeClr val="tx1">
              <a:lumMod val="40000"/>
              <a:lumOff val="60000"/>
            </a:schemeClr>
          </a:solidFill>
        </p:grpSpPr>
        <p:sp>
          <p:nvSpPr>
            <p:cNvPr id="13" name="Freeform 40">
              <a:hlinkClick r:id="" action="ppaction://noaction"/>
              <a:extLst>
                <a:ext uri="{FF2B5EF4-FFF2-40B4-BE49-F238E27FC236}">
                  <a16:creationId xmlns:a16="http://schemas.microsoft.com/office/drawing/2014/main" id="{7807B757-ACA5-4757-8F04-9CCB39B4F3A5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1172" y="248"/>
              <a:ext cx="525" cy="424"/>
            </a:xfrm>
            <a:custGeom>
              <a:avLst/>
              <a:gdLst/>
              <a:ahLst/>
              <a:cxnLst>
                <a:cxn ang="0">
                  <a:pos x="5" y="274"/>
                </a:cxn>
                <a:cxn ang="0">
                  <a:pos x="17" y="278"/>
                </a:cxn>
                <a:cxn ang="0">
                  <a:pos x="73" y="274"/>
                </a:cxn>
                <a:cxn ang="0">
                  <a:pos x="113" y="226"/>
                </a:cxn>
                <a:cxn ang="0">
                  <a:pos x="181" y="194"/>
                </a:cxn>
                <a:cxn ang="0">
                  <a:pos x="297" y="150"/>
                </a:cxn>
                <a:cxn ang="0">
                  <a:pos x="333" y="86"/>
                </a:cxn>
                <a:cxn ang="0">
                  <a:pos x="345" y="34"/>
                </a:cxn>
                <a:cxn ang="0">
                  <a:pos x="389" y="54"/>
                </a:cxn>
                <a:cxn ang="0">
                  <a:pos x="413" y="10"/>
                </a:cxn>
                <a:cxn ang="0">
                  <a:pos x="449" y="2"/>
                </a:cxn>
                <a:cxn ang="0">
                  <a:pos x="541" y="6"/>
                </a:cxn>
                <a:cxn ang="0">
                  <a:pos x="573" y="54"/>
                </a:cxn>
                <a:cxn ang="0">
                  <a:pos x="573" y="98"/>
                </a:cxn>
                <a:cxn ang="0">
                  <a:pos x="549" y="106"/>
                </a:cxn>
                <a:cxn ang="0">
                  <a:pos x="449" y="162"/>
                </a:cxn>
                <a:cxn ang="0">
                  <a:pos x="397" y="194"/>
                </a:cxn>
                <a:cxn ang="0">
                  <a:pos x="377" y="218"/>
                </a:cxn>
                <a:cxn ang="0">
                  <a:pos x="293" y="306"/>
                </a:cxn>
                <a:cxn ang="0">
                  <a:pos x="237" y="406"/>
                </a:cxn>
                <a:cxn ang="0">
                  <a:pos x="217" y="434"/>
                </a:cxn>
                <a:cxn ang="0">
                  <a:pos x="181" y="490"/>
                </a:cxn>
                <a:cxn ang="0">
                  <a:pos x="141" y="474"/>
                </a:cxn>
                <a:cxn ang="0">
                  <a:pos x="101" y="482"/>
                </a:cxn>
                <a:cxn ang="0">
                  <a:pos x="101" y="458"/>
                </a:cxn>
                <a:cxn ang="0">
                  <a:pos x="117" y="434"/>
                </a:cxn>
                <a:cxn ang="0">
                  <a:pos x="89" y="406"/>
                </a:cxn>
                <a:cxn ang="0">
                  <a:pos x="33" y="370"/>
                </a:cxn>
                <a:cxn ang="0">
                  <a:pos x="19" y="334"/>
                </a:cxn>
                <a:cxn ang="0">
                  <a:pos x="5" y="274"/>
                </a:cxn>
              </a:cxnLst>
              <a:rect l="0" t="0" r="r" b="b"/>
              <a:pathLst>
                <a:path w="589" h="490">
                  <a:moveTo>
                    <a:pt x="5" y="274"/>
                  </a:moveTo>
                  <a:cubicBezTo>
                    <a:pt x="9" y="275"/>
                    <a:pt x="13" y="278"/>
                    <a:pt x="17" y="278"/>
                  </a:cubicBezTo>
                  <a:cubicBezTo>
                    <a:pt x="36" y="278"/>
                    <a:pt x="55" y="278"/>
                    <a:pt x="73" y="274"/>
                  </a:cubicBezTo>
                  <a:cubicBezTo>
                    <a:pt x="92" y="270"/>
                    <a:pt x="93" y="235"/>
                    <a:pt x="113" y="226"/>
                  </a:cubicBezTo>
                  <a:cubicBezTo>
                    <a:pt x="136" y="216"/>
                    <a:pt x="160" y="208"/>
                    <a:pt x="181" y="194"/>
                  </a:cubicBezTo>
                  <a:cubicBezTo>
                    <a:pt x="206" y="156"/>
                    <a:pt x="255" y="156"/>
                    <a:pt x="297" y="150"/>
                  </a:cubicBezTo>
                  <a:cubicBezTo>
                    <a:pt x="322" y="133"/>
                    <a:pt x="328" y="113"/>
                    <a:pt x="333" y="86"/>
                  </a:cubicBezTo>
                  <a:cubicBezTo>
                    <a:pt x="328" y="66"/>
                    <a:pt x="321" y="42"/>
                    <a:pt x="345" y="34"/>
                  </a:cubicBezTo>
                  <a:cubicBezTo>
                    <a:pt x="375" y="54"/>
                    <a:pt x="360" y="48"/>
                    <a:pt x="389" y="54"/>
                  </a:cubicBezTo>
                  <a:cubicBezTo>
                    <a:pt x="417" y="45"/>
                    <a:pt x="395" y="16"/>
                    <a:pt x="413" y="10"/>
                  </a:cubicBezTo>
                  <a:cubicBezTo>
                    <a:pt x="433" y="3"/>
                    <a:pt x="421" y="7"/>
                    <a:pt x="449" y="2"/>
                  </a:cubicBezTo>
                  <a:cubicBezTo>
                    <a:pt x="480" y="3"/>
                    <a:pt x="511" y="0"/>
                    <a:pt x="541" y="6"/>
                  </a:cubicBezTo>
                  <a:cubicBezTo>
                    <a:pt x="542" y="6"/>
                    <a:pt x="560" y="45"/>
                    <a:pt x="573" y="54"/>
                  </a:cubicBezTo>
                  <a:cubicBezTo>
                    <a:pt x="578" y="68"/>
                    <a:pt x="589" y="84"/>
                    <a:pt x="573" y="98"/>
                  </a:cubicBezTo>
                  <a:cubicBezTo>
                    <a:pt x="567" y="104"/>
                    <a:pt x="549" y="106"/>
                    <a:pt x="549" y="106"/>
                  </a:cubicBezTo>
                  <a:cubicBezTo>
                    <a:pt x="520" y="150"/>
                    <a:pt x="497" y="150"/>
                    <a:pt x="449" y="162"/>
                  </a:cubicBezTo>
                  <a:cubicBezTo>
                    <a:pt x="432" y="173"/>
                    <a:pt x="412" y="179"/>
                    <a:pt x="397" y="194"/>
                  </a:cubicBezTo>
                  <a:cubicBezTo>
                    <a:pt x="390" y="201"/>
                    <a:pt x="384" y="211"/>
                    <a:pt x="377" y="218"/>
                  </a:cubicBezTo>
                  <a:cubicBezTo>
                    <a:pt x="360" y="270"/>
                    <a:pt x="349" y="298"/>
                    <a:pt x="293" y="306"/>
                  </a:cubicBezTo>
                  <a:cubicBezTo>
                    <a:pt x="264" y="328"/>
                    <a:pt x="248" y="372"/>
                    <a:pt x="237" y="406"/>
                  </a:cubicBezTo>
                  <a:cubicBezTo>
                    <a:pt x="236" y="410"/>
                    <a:pt x="217" y="433"/>
                    <a:pt x="217" y="434"/>
                  </a:cubicBezTo>
                  <a:cubicBezTo>
                    <a:pt x="204" y="456"/>
                    <a:pt x="207" y="481"/>
                    <a:pt x="181" y="490"/>
                  </a:cubicBezTo>
                  <a:cubicBezTo>
                    <a:pt x="166" y="486"/>
                    <a:pt x="156" y="479"/>
                    <a:pt x="141" y="474"/>
                  </a:cubicBezTo>
                  <a:cubicBezTo>
                    <a:pt x="125" y="482"/>
                    <a:pt x="118" y="488"/>
                    <a:pt x="101" y="482"/>
                  </a:cubicBezTo>
                  <a:cubicBezTo>
                    <a:pt x="97" y="470"/>
                    <a:pt x="94" y="470"/>
                    <a:pt x="101" y="458"/>
                  </a:cubicBezTo>
                  <a:cubicBezTo>
                    <a:pt x="106" y="450"/>
                    <a:pt x="117" y="434"/>
                    <a:pt x="117" y="434"/>
                  </a:cubicBezTo>
                  <a:cubicBezTo>
                    <a:pt x="107" y="420"/>
                    <a:pt x="99" y="420"/>
                    <a:pt x="89" y="406"/>
                  </a:cubicBezTo>
                  <a:cubicBezTo>
                    <a:pt x="81" y="374"/>
                    <a:pt x="62" y="373"/>
                    <a:pt x="33" y="370"/>
                  </a:cubicBezTo>
                  <a:cubicBezTo>
                    <a:pt x="9" y="362"/>
                    <a:pt x="13" y="353"/>
                    <a:pt x="19" y="334"/>
                  </a:cubicBezTo>
                  <a:cubicBezTo>
                    <a:pt x="11" y="334"/>
                    <a:pt x="0" y="294"/>
                    <a:pt x="5" y="274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14" name="Freeform 41">
              <a:extLst>
                <a:ext uri="{FF2B5EF4-FFF2-40B4-BE49-F238E27FC236}">
                  <a16:creationId xmlns:a16="http://schemas.microsoft.com/office/drawing/2014/main" id="{B22993A6-8C38-449F-8938-3C48B764C737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873" y="460"/>
              <a:ext cx="310" cy="527"/>
            </a:xfrm>
            <a:custGeom>
              <a:avLst/>
              <a:gdLst/>
              <a:ahLst/>
              <a:cxnLst>
                <a:cxn ang="0">
                  <a:pos x="336" y="29"/>
                </a:cxn>
                <a:cxn ang="0">
                  <a:pos x="256" y="13"/>
                </a:cxn>
                <a:cxn ang="0">
                  <a:pos x="196" y="5"/>
                </a:cxn>
                <a:cxn ang="0">
                  <a:pos x="168" y="29"/>
                </a:cxn>
                <a:cxn ang="0">
                  <a:pos x="136" y="89"/>
                </a:cxn>
                <a:cxn ang="0">
                  <a:pos x="76" y="65"/>
                </a:cxn>
                <a:cxn ang="0">
                  <a:pos x="40" y="81"/>
                </a:cxn>
                <a:cxn ang="0">
                  <a:pos x="44" y="113"/>
                </a:cxn>
                <a:cxn ang="0">
                  <a:pos x="52" y="137"/>
                </a:cxn>
                <a:cxn ang="0">
                  <a:pos x="32" y="245"/>
                </a:cxn>
                <a:cxn ang="0">
                  <a:pos x="8" y="281"/>
                </a:cxn>
                <a:cxn ang="0">
                  <a:pos x="0" y="305"/>
                </a:cxn>
                <a:cxn ang="0">
                  <a:pos x="36" y="333"/>
                </a:cxn>
                <a:cxn ang="0">
                  <a:pos x="12" y="393"/>
                </a:cxn>
                <a:cxn ang="0">
                  <a:pos x="36" y="441"/>
                </a:cxn>
                <a:cxn ang="0">
                  <a:pos x="80" y="493"/>
                </a:cxn>
                <a:cxn ang="0">
                  <a:pos x="124" y="517"/>
                </a:cxn>
                <a:cxn ang="0">
                  <a:pos x="168" y="537"/>
                </a:cxn>
                <a:cxn ang="0">
                  <a:pos x="216" y="569"/>
                </a:cxn>
                <a:cxn ang="0">
                  <a:pos x="240" y="577"/>
                </a:cxn>
                <a:cxn ang="0">
                  <a:pos x="288" y="561"/>
                </a:cxn>
                <a:cxn ang="0">
                  <a:pos x="252" y="509"/>
                </a:cxn>
                <a:cxn ang="0">
                  <a:pos x="228" y="445"/>
                </a:cxn>
                <a:cxn ang="0">
                  <a:pos x="292" y="441"/>
                </a:cxn>
                <a:cxn ang="0">
                  <a:pos x="244" y="349"/>
                </a:cxn>
                <a:cxn ang="0">
                  <a:pos x="232" y="325"/>
                </a:cxn>
                <a:cxn ang="0">
                  <a:pos x="292" y="253"/>
                </a:cxn>
                <a:cxn ang="0">
                  <a:pos x="324" y="233"/>
                </a:cxn>
                <a:cxn ang="0">
                  <a:pos x="336" y="229"/>
                </a:cxn>
                <a:cxn ang="0">
                  <a:pos x="348" y="123"/>
                </a:cxn>
              </a:cxnLst>
              <a:rect l="0" t="0" r="r" b="b"/>
              <a:pathLst>
                <a:path w="348" h="609">
                  <a:moveTo>
                    <a:pt x="336" y="29"/>
                  </a:moveTo>
                  <a:cubicBezTo>
                    <a:pt x="313" y="14"/>
                    <a:pt x="283" y="16"/>
                    <a:pt x="256" y="13"/>
                  </a:cubicBezTo>
                  <a:cubicBezTo>
                    <a:pt x="226" y="3"/>
                    <a:pt x="237" y="0"/>
                    <a:pt x="196" y="5"/>
                  </a:cubicBezTo>
                  <a:cubicBezTo>
                    <a:pt x="180" y="10"/>
                    <a:pt x="173" y="13"/>
                    <a:pt x="168" y="29"/>
                  </a:cubicBezTo>
                  <a:cubicBezTo>
                    <a:pt x="178" y="59"/>
                    <a:pt x="164" y="80"/>
                    <a:pt x="136" y="89"/>
                  </a:cubicBezTo>
                  <a:cubicBezTo>
                    <a:pt x="115" y="82"/>
                    <a:pt x="96" y="72"/>
                    <a:pt x="76" y="65"/>
                  </a:cubicBezTo>
                  <a:cubicBezTo>
                    <a:pt x="59" y="67"/>
                    <a:pt x="40" y="60"/>
                    <a:pt x="40" y="81"/>
                  </a:cubicBezTo>
                  <a:cubicBezTo>
                    <a:pt x="40" y="92"/>
                    <a:pt x="42" y="102"/>
                    <a:pt x="44" y="113"/>
                  </a:cubicBezTo>
                  <a:cubicBezTo>
                    <a:pt x="46" y="121"/>
                    <a:pt x="52" y="137"/>
                    <a:pt x="52" y="137"/>
                  </a:cubicBezTo>
                  <a:cubicBezTo>
                    <a:pt x="57" y="178"/>
                    <a:pt x="52" y="210"/>
                    <a:pt x="32" y="245"/>
                  </a:cubicBezTo>
                  <a:cubicBezTo>
                    <a:pt x="25" y="258"/>
                    <a:pt x="13" y="267"/>
                    <a:pt x="8" y="281"/>
                  </a:cubicBezTo>
                  <a:cubicBezTo>
                    <a:pt x="5" y="289"/>
                    <a:pt x="0" y="305"/>
                    <a:pt x="0" y="305"/>
                  </a:cubicBezTo>
                  <a:cubicBezTo>
                    <a:pt x="12" y="317"/>
                    <a:pt x="24" y="321"/>
                    <a:pt x="36" y="333"/>
                  </a:cubicBezTo>
                  <a:cubicBezTo>
                    <a:pt x="29" y="355"/>
                    <a:pt x="19" y="372"/>
                    <a:pt x="12" y="393"/>
                  </a:cubicBezTo>
                  <a:cubicBezTo>
                    <a:pt x="19" y="449"/>
                    <a:pt x="13" y="407"/>
                    <a:pt x="36" y="441"/>
                  </a:cubicBezTo>
                  <a:cubicBezTo>
                    <a:pt x="41" y="483"/>
                    <a:pt x="43" y="479"/>
                    <a:pt x="80" y="493"/>
                  </a:cubicBezTo>
                  <a:cubicBezTo>
                    <a:pt x="96" y="499"/>
                    <a:pt x="124" y="517"/>
                    <a:pt x="124" y="517"/>
                  </a:cubicBezTo>
                  <a:cubicBezTo>
                    <a:pt x="136" y="535"/>
                    <a:pt x="145" y="533"/>
                    <a:pt x="168" y="537"/>
                  </a:cubicBezTo>
                  <a:cubicBezTo>
                    <a:pt x="182" y="551"/>
                    <a:pt x="198" y="561"/>
                    <a:pt x="216" y="569"/>
                  </a:cubicBezTo>
                  <a:cubicBezTo>
                    <a:pt x="224" y="572"/>
                    <a:pt x="240" y="577"/>
                    <a:pt x="240" y="577"/>
                  </a:cubicBezTo>
                  <a:cubicBezTo>
                    <a:pt x="261" y="609"/>
                    <a:pt x="280" y="585"/>
                    <a:pt x="288" y="561"/>
                  </a:cubicBezTo>
                  <a:cubicBezTo>
                    <a:pt x="283" y="542"/>
                    <a:pt x="266" y="523"/>
                    <a:pt x="252" y="509"/>
                  </a:cubicBezTo>
                  <a:cubicBezTo>
                    <a:pt x="245" y="487"/>
                    <a:pt x="235" y="467"/>
                    <a:pt x="228" y="445"/>
                  </a:cubicBezTo>
                  <a:cubicBezTo>
                    <a:pt x="249" y="438"/>
                    <a:pt x="270" y="445"/>
                    <a:pt x="292" y="441"/>
                  </a:cubicBezTo>
                  <a:cubicBezTo>
                    <a:pt x="284" y="395"/>
                    <a:pt x="286" y="370"/>
                    <a:pt x="244" y="349"/>
                  </a:cubicBezTo>
                  <a:cubicBezTo>
                    <a:pt x="241" y="341"/>
                    <a:pt x="233" y="334"/>
                    <a:pt x="232" y="325"/>
                  </a:cubicBezTo>
                  <a:cubicBezTo>
                    <a:pt x="228" y="271"/>
                    <a:pt x="249" y="267"/>
                    <a:pt x="292" y="253"/>
                  </a:cubicBezTo>
                  <a:cubicBezTo>
                    <a:pt x="305" y="234"/>
                    <a:pt x="295" y="243"/>
                    <a:pt x="324" y="233"/>
                  </a:cubicBezTo>
                  <a:cubicBezTo>
                    <a:pt x="328" y="232"/>
                    <a:pt x="336" y="229"/>
                    <a:pt x="336" y="229"/>
                  </a:cubicBezTo>
                  <a:cubicBezTo>
                    <a:pt x="346" y="199"/>
                    <a:pt x="348" y="123"/>
                    <a:pt x="348" y="123"/>
                  </a:cubicBezTo>
                </a:path>
              </a:pathLst>
            </a:custGeom>
            <a:solidFill>
              <a:srgbClr val="E3E4E4"/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15" name="Freeform 42">
              <a:extLst>
                <a:ext uri="{FF2B5EF4-FFF2-40B4-BE49-F238E27FC236}">
                  <a16:creationId xmlns:a16="http://schemas.microsoft.com/office/drawing/2014/main" id="{5A7B632B-E449-4670-9988-9C0CD248FED9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1076" y="571"/>
              <a:ext cx="254" cy="670"/>
            </a:xfrm>
            <a:custGeom>
              <a:avLst/>
              <a:gdLst/>
              <a:ahLst/>
              <a:cxnLst>
                <a:cxn ang="0">
                  <a:pos x="284" y="117"/>
                </a:cxn>
                <a:cxn ang="0">
                  <a:pos x="248" y="97"/>
                </a:cxn>
                <a:cxn ang="0">
                  <a:pos x="204" y="93"/>
                </a:cxn>
                <a:cxn ang="0">
                  <a:pos x="220" y="53"/>
                </a:cxn>
                <a:cxn ang="0">
                  <a:pos x="148" y="1"/>
                </a:cxn>
                <a:cxn ang="0">
                  <a:pos x="124" y="5"/>
                </a:cxn>
                <a:cxn ang="0">
                  <a:pos x="116" y="29"/>
                </a:cxn>
                <a:cxn ang="0">
                  <a:pos x="112" y="41"/>
                </a:cxn>
                <a:cxn ang="0">
                  <a:pos x="96" y="109"/>
                </a:cxn>
                <a:cxn ang="0">
                  <a:pos x="0" y="181"/>
                </a:cxn>
                <a:cxn ang="0">
                  <a:pos x="40" y="241"/>
                </a:cxn>
                <a:cxn ang="0">
                  <a:pos x="60" y="277"/>
                </a:cxn>
                <a:cxn ang="0">
                  <a:pos x="16" y="317"/>
                </a:cxn>
                <a:cxn ang="0">
                  <a:pos x="2" y="315"/>
                </a:cxn>
                <a:cxn ang="0">
                  <a:pos x="28" y="381"/>
                </a:cxn>
                <a:cxn ang="0">
                  <a:pos x="48" y="417"/>
                </a:cxn>
                <a:cxn ang="0">
                  <a:pos x="48" y="461"/>
                </a:cxn>
                <a:cxn ang="0">
                  <a:pos x="52" y="533"/>
                </a:cxn>
                <a:cxn ang="0">
                  <a:pos x="72" y="577"/>
                </a:cxn>
                <a:cxn ang="0">
                  <a:pos x="70" y="627"/>
                </a:cxn>
                <a:cxn ang="0">
                  <a:pos x="68" y="665"/>
                </a:cxn>
                <a:cxn ang="0">
                  <a:pos x="96" y="693"/>
                </a:cxn>
                <a:cxn ang="0">
                  <a:pos x="92" y="745"/>
                </a:cxn>
                <a:cxn ang="0">
                  <a:pos x="80" y="749"/>
                </a:cxn>
                <a:cxn ang="0">
                  <a:pos x="92" y="753"/>
                </a:cxn>
                <a:cxn ang="0">
                  <a:pos x="120" y="757"/>
                </a:cxn>
                <a:cxn ang="0">
                  <a:pos x="152" y="769"/>
                </a:cxn>
                <a:cxn ang="0">
                  <a:pos x="184" y="725"/>
                </a:cxn>
                <a:cxn ang="0">
                  <a:pos x="168" y="677"/>
                </a:cxn>
                <a:cxn ang="0">
                  <a:pos x="172" y="649"/>
                </a:cxn>
                <a:cxn ang="0">
                  <a:pos x="148" y="597"/>
                </a:cxn>
                <a:cxn ang="0">
                  <a:pos x="128" y="553"/>
                </a:cxn>
                <a:cxn ang="0">
                  <a:pos x="152" y="517"/>
                </a:cxn>
                <a:cxn ang="0">
                  <a:pos x="160" y="493"/>
                </a:cxn>
                <a:cxn ang="0">
                  <a:pos x="180" y="417"/>
                </a:cxn>
                <a:cxn ang="0">
                  <a:pos x="216" y="333"/>
                </a:cxn>
                <a:cxn ang="0">
                  <a:pos x="252" y="289"/>
                </a:cxn>
                <a:cxn ang="0">
                  <a:pos x="260" y="233"/>
                </a:cxn>
                <a:cxn ang="0">
                  <a:pos x="276" y="169"/>
                </a:cxn>
                <a:cxn ang="0">
                  <a:pos x="284" y="117"/>
                </a:cxn>
              </a:cxnLst>
              <a:rect l="0" t="0" r="r" b="b"/>
              <a:pathLst>
                <a:path w="285" h="775">
                  <a:moveTo>
                    <a:pt x="284" y="117"/>
                  </a:moveTo>
                  <a:cubicBezTo>
                    <a:pt x="272" y="109"/>
                    <a:pt x="260" y="105"/>
                    <a:pt x="248" y="97"/>
                  </a:cubicBezTo>
                  <a:cubicBezTo>
                    <a:pt x="225" y="100"/>
                    <a:pt x="211" y="113"/>
                    <a:pt x="204" y="93"/>
                  </a:cubicBezTo>
                  <a:cubicBezTo>
                    <a:pt x="208" y="78"/>
                    <a:pt x="215" y="68"/>
                    <a:pt x="220" y="53"/>
                  </a:cubicBezTo>
                  <a:cubicBezTo>
                    <a:pt x="212" y="30"/>
                    <a:pt x="171" y="6"/>
                    <a:pt x="148" y="1"/>
                  </a:cubicBezTo>
                  <a:cubicBezTo>
                    <a:pt x="140" y="2"/>
                    <a:pt x="130" y="0"/>
                    <a:pt x="124" y="5"/>
                  </a:cubicBezTo>
                  <a:cubicBezTo>
                    <a:pt x="118" y="11"/>
                    <a:pt x="119" y="21"/>
                    <a:pt x="116" y="29"/>
                  </a:cubicBezTo>
                  <a:cubicBezTo>
                    <a:pt x="115" y="33"/>
                    <a:pt x="112" y="41"/>
                    <a:pt x="112" y="41"/>
                  </a:cubicBezTo>
                  <a:cubicBezTo>
                    <a:pt x="111" y="48"/>
                    <a:pt x="104" y="104"/>
                    <a:pt x="96" y="109"/>
                  </a:cubicBezTo>
                  <a:cubicBezTo>
                    <a:pt x="60" y="133"/>
                    <a:pt x="16" y="134"/>
                    <a:pt x="0" y="181"/>
                  </a:cubicBezTo>
                  <a:cubicBezTo>
                    <a:pt x="6" y="205"/>
                    <a:pt x="19" y="227"/>
                    <a:pt x="40" y="241"/>
                  </a:cubicBezTo>
                  <a:cubicBezTo>
                    <a:pt x="48" y="253"/>
                    <a:pt x="52" y="265"/>
                    <a:pt x="60" y="277"/>
                  </a:cubicBezTo>
                  <a:cubicBezTo>
                    <a:pt x="70" y="318"/>
                    <a:pt x="60" y="313"/>
                    <a:pt x="16" y="317"/>
                  </a:cubicBezTo>
                  <a:cubicBezTo>
                    <a:pt x="8" y="325"/>
                    <a:pt x="0" y="304"/>
                    <a:pt x="2" y="315"/>
                  </a:cubicBezTo>
                  <a:cubicBezTo>
                    <a:pt x="4" y="326"/>
                    <a:pt x="20" y="364"/>
                    <a:pt x="28" y="381"/>
                  </a:cubicBezTo>
                  <a:cubicBezTo>
                    <a:pt x="37" y="392"/>
                    <a:pt x="40" y="405"/>
                    <a:pt x="48" y="417"/>
                  </a:cubicBezTo>
                  <a:cubicBezTo>
                    <a:pt x="52" y="437"/>
                    <a:pt x="59" y="444"/>
                    <a:pt x="48" y="461"/>
                  </a:cubicBezTo>
                  <a:cubicBezTo>
                    <a:pt x="58" y="512"/>
                    <a:pt x="58" y="488"/>
                    <a:pt x="52" y="533"/>
                  </a:cubicBezTo>
                  <a:cubicBezTo>
                    <a:pt x="56" y="556"/>
                    <a:pt x="54" y="565"/>
                    <a:pt x="72" y="577"/>
                  </a:cubicBezTo>
                  <a:cubicBezTo>
                    <a:pt x="76" y="592"/>
                    <a:pt x="71" y="612"/>
                    <a:pt x="70" y="627"/>
                  </a:cubicBezTo>
                  <a:cubicBezTo>
                    <a:pt x="69" y="642"/>
                    <a:pt x="64" y="654"/>
                    <a:pt x="68" y="665"/>
                  </a:cubicBezTo>
                  <a:cubicBezTo>
                    <a:pt x="75" y="686"/>
                    <a:pt x="89" y="672"/>
                    <a:pt x="96" y="693"/>
                  </a:cubicBezTo>
                  <a:cubicBezTo>
                    <a:pt x="95" y="710"/>
                    <a:pt x="97" y="728"/>
                    <a:pt x="92" y="745"/>
                  </a:cubicBezTo>
                  <a:cubicBezTo>
                    <a:pt x="91" y="749"/>
                    <a:pt x="80" y="745"/>
                    <a:pt x="80" y="749"/>
                  </a:cubicBezTo>
                  <a:cubicBezTo>
                    <a:pt x="80" y="753"/>
                    <a:pt x="88" y="752"/>
                    <a:pt x="92" y="753"/>
                  </a:cubicBezTo>
                  <a:cubicBezTo>
                    <a:pt x="101" y="755"/>
                    <a:pt x="111" y="756"/>
                    <a:pt x="120" y="757"/>
                  </a:cubicBezTo>
                  <a:cubicBezTo>
                    <a:pt x="130" y="772"/>
                    <a:pt x="134" y="775"/>
                    <a:pt x="152" y="769"/>
                  </a:cubicBezTo>
                  <a:cubicBezTo>
                    <a:pt x="159" y="749"/>
                    <a:pt x="167" y="736"/>
                    <a:pt x="184" y="725"/>
                  </a:cubicBezTo>
                  <a:cubicBezTo>
                    <a:pt x="206" y="691"/>
                    <a:pt x="194" y="694"/>
                    <a:pt x="168" y="677"/>
                  </a:cubicBezTo>
                  <a:cubicBezTo>
                    <a:pt x="159" y="649"/>
                    <a:pt x="152" y="656"/>
                    <a:pt x="172" y="649"/>
                  </a:cubicBezTo>
                  <a:cubicBezTo>
                    <a:pt x="185" y="610"/>
                    <a:pt x="194" y="589"/>
                    <a:pt x="148" y="597"/>
                  </a:cubicBezTo>
                  <a:cubicBezTo>
                    <a:pt x="130" y="585"/>
                    <a:pt x="134" y="572"/>
                    <a:pt x="128" y="553"/>
                  </a:cubicBezTo>
                  <a:cubicBezTo>
                    <a:pt x="139" y="542"/>
                    <a:pt x="146" y="531"/>
                    <a:pt x="152" y="517"/>
                  </a:cubicBezTo>
                  <a:cubicBezTo>
                    <a:pt x="155" y="509"/>
                    <a:pt x="160" y="493"/>
                    <a:pt x="160" y="493"/>
                  </a:cubicBezTo>
                  <a:cubicBezTo>
                    <a:pt x="162" y="472"/>
                    <a:pt x="156" y="425"/>
                    <a:pt x="180" y="417"/>
                  </a:cubicBezTo>
                  <a:cubicBezTo>
                    <a:pt x="193" y="378"/>
                    <a:pt x="180" y="357"/>
                    <a:pt x="216" y="333"/>
                  </a:cubicBezTo>
                  <a:cubicBezTo>
                    <a:pt x="226" y="318"/>
                    <a:pt x="237" y="299"/>
                    <a:pt x="252" y="289"/>
                  </a:cubicBezTo>
                  <a:cubicBezTo>
                    <a:pt x="267" y="267"/>
                    <a:pt x="264" y="263"/>
                    <a:pt x="260" y="233"/>
                  </a:cubicBezTo>
                  <a:cubicBezTo>
                    <a:pt x="263" y="203"/>
                    <a:pt x="261" y="192"/>
                    <a:pt x="276" y="169"/>
                  </a:cubicBezTo>
                  <a:cubicBezTo>
                    <a:pt x="285" y="125"/>
                    <a:pt x="284" y="143"/>
                    <a:pt x="284" y="117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16" name="Freeform 43">
              <a:extLst>
                <a:ext uri="{FF2B5EF4-FFF2-40B4-BE49-F238E27FC236}">
                  <a16:creationId xmlns:a16="http://schemas.microsoft.com/office/drawing/2014/main" id="{9356FF21-D7D1-42F9-9F54-96DCC8467D82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812" y="516"/>
              <a:ext cx="108" cy="204"/>
            </a:xfrm>
            <a:custGeom>
              <a:avLst/>
              <a:gdLst/>
              <a:ahLst/>
              <a:cxnLst>
                <a:cxn ang="0">
                  <a:pos x="109" y="5"/>
                </a:cxn>
                <a:cxn ang="0">
                  <a:pos x="85" y="13"/>
                </a:cxn>
                <a:cxn ang="0">
                  <a:pos x="61" y="29"/>
                </a:cxn>
                <a:cxn ang="0">
                  <a:pos x="33" y="65"/>
                </a:cxn>
                <a:cxn ang="0">
                  <a:pos x="25" y="65"/>
                </a:cxn>
                <a:cxn ang="0">
                  <a:pos x="1" y="77"/>
                </a:cxn>
                <a:cxn ang="0">
                  <a:pos x="5" y="165"/>
                </a:cxn>
                <a:cxn ang="0">
                  <a:pos x="33" y="189"/>
                </a:cxn>
                <a:cxn ang="0">
                  <a:pos x="57" y="205"/>
                </a:cxn>
                <a:cxn ang="0">
                  <a:pos x="89" y="201"/>
                </a:cxn>
                <a:cxn ang="0">
                  <a:pos x="117" y="161"/>
                </a:cxn>
                <a:cxn ang="0">
                  <a:pos x="113" y="125"/>
                </a:cxn>
                <a:cxn ang="0">
                  <a:pos x="113" y="49"/>
                </a:cxn>
                <a:cxn ang="0">
                  <a:pos x="101" y="13"/>
                </a:cxn>
                <a:cxn ang="0">
                  <a:pos x="97" y="1"/>
                </a:cxn>
                <a:cxn ang="0">
                  <a:pos x="109" y="5"/>
                </a:cxn>
              </a:cxnLst>
              <a:rect l="0" t="0" r="r" b="b"/>
              <a:pathLst>
                <a:path w="121" h="236">
                  <a:moveTo>
                    <a:pt x="109" y="5"/>
                  </a:moveTo>
                  <a:cubicBezTo>
                    <a:pt x="101" y="8"/>
                    <a:pt x="90" y="6"/>
                    <a:pt x="85" y="13"/>
                  </a:cubicBezTo>
                  <a:cubicBezTo>
                    <a:pt x="74" y="30"/>
                    <a:pt x="82" y="24"/>
                    <a:pt x="61" y="29"/>
                  </a:cubicBezTo>
                  <a:cubicBezTo>
                    <a:pt x="47" y="43"/>
                    <a:pt x="49" y="54"/>
                    <a:pt x="33" y="65"/>
                  </a:cubicBezTo>
                  <a:cubicBezTo>
                    <a:pt x="27" y="75"/>
                    <a:pt x="30" y="63"/>
                    <a:pt x="25" y="65"/>
                  </a:cubicBezTo>
                  <a:cubicBezTo>
                    <a:pt x="20" y="67"/>
                    <a:pt x="4" y="60"/>
                    <a:pt x="1" y="77"/>
                  </a:cubicBezTo>
                  <a:cubicBezTo>
                    <a:pt x="2" y="106"/>
                    <a:pt x="0" y="136"/>
                    <a:pt x="5" y="165"/>
                  </a:cubicBezTo>
                  <a:cubicBezTo>
                    <a:pt x="6" y="170"/>
                    <a:pt x="31" y="188"/>
                    <a:pt x="33" y="189"/>
                  </a:cubicBezTo>
                  <a:cubicBezTo>
                    <a:pt x="41" y="195"/>
                    <a:pt x="57" y="205"/>
                    <a:pt x="57" y="205"/>
                  </a:cubicBezTo>
                  <a:cubicBezTo>
                    <a:pt x="64" y="227"/>
                    <a:pt x="77" y="236"/>
                    <a:pt x="89" y="201"/>
                  </a:cubicBezTo>
                  <a:cubicBezTo>
                    <a:pt x="97" y="191"/>
                    <a:pt x="113" y="174"/>
                    <a:pt x="117" y="161"/>
                  </a:cubicBezTo>
                  <a:cubicBezTo>
                    <a:pt x="121" y="148"/>
                    <a:pt x="114" y="144"/>
                    <a:pt x="113" y="125"/>
                  </a:cubicBezTo>
                  <a:cubicBezTo>
                    <a:pt x="117" y="89"/>
                    <a:pt x="120" y="84"/>
                    <a:pt x="113" y="49"/>
                  </a:cubicBezTo>
                  <a:cubicBezTo>
                    <a:pt x="113" y="49"/>
                    <a:pt x="103" y="19"/>
                    <a:pt x="101" y="13"/>
                  </a:cubicBezTo>
                  <a:cubicBezTo>
                    <a:pt x="100" y="9"/>
                    <a:pt x="93" y="0"/>
                    <a:pt x="97" y="1"/>
                  </a:cubicBezTo>
                  <a:cubicBezTo>
                    <a:pt x="101" y="2"/>
                    <a:pt x="105" y="4"/>
                    <a:pt x="109" y="5"/>
                  </a:cubicBezTo>
                  <a:close/>
                </a:path>
              </a:pathLst>
            </a:custGeom>
            <a:solidFill>
              <a:srgbClr val="FDD409"/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17" name="Freeform 44">
              <a:extLst>
                <a:ext uri="{FF2B5EF4-FFF2-40B4-BE49-F238E27FC236}">
                  <a16:creationId xmlns:a16="http://schemas.microsoft.com/office/drawing/2014/main" id="{BBD4F9D3-5FA3-4EB4-BDA2-A3F1AB7C055E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731" y="593"/>
              <a:ext cx="417" cy="799"/>
            </a:xfrm>
            <a:custGeom>
              <a:avLst/>
              <a:gdLst/>
              <a:ahLst/>
              <a:cxnLst>
                <a:cxn ang="0">
                  <a:pos x="88" y="19"/>
                </a:cxn>
                <a:cxn ang="0">
                  <a:pos x="40" y="27"/>
                </a:cxn>
                <a:cxn ang="0">
                  <a:pos x="24" y="87"/>
                </a:cxn>
                <a:cxn ang="0">
                  <a:pos x="0" y="139"/>
                </a:cxn>
                <a:cxn ang="0">
                  <a:pos x="32" y="151"/>
                </a:cxn>
                <a:cxn ang="0">
                  <a:pos x="48" y="195"/>
                </a:cxn>
                <a:cxn ang="0">
                  <a:pos x="72" y="227"/>
                </a:cxn>
                <a:cxn ang="0">
                  <a:pos x="120" y="279"/>
                </a:cxn>
                <a:cxn ang="0">
                  <a:pos x="148" y="307"/>
                </a:cxn>
                <a:cxn ang="0">
                  <a:pos x="176" y="363"/>
                </a:cxn>
                <a:cxn ang="0">
                  <a:pos x="180" y="395"/>
                </a:cxn>
                <a:cxn ang="0">
                  <a:pos x="192" y="399"/>
                </a:cxn>
                <a:cxn ang="0">
                  <a:pos x="216" y="435"/>
                </a:cxn>
                <a:cxn ang="0">
                  <a:pos x="240" y="447"/>
                </a:cxn>
                <a:cxn ang="0">
                  <a:pos x="260" y="487"/>
                </a:cxn>
                <a:cxn ang="0">
                  <a:pos x="260" y="555"/>
                </a:cxn>
                <a:cxn ang="0">
                  <a:pos x="204" y="611"/>
                </a:cxn>
                <a:cxn ang="0">
                  <a:pos x="240" y="659"/>
                </a:cxn>
                <a:cxn ang="0">
                  <a:pos x="260" y="667"/>
                </a:cxn>
                <a:cxn ang="0">
                  <a:pos x="272" y="691"/>
                </a:cxn>
                <a:cxn ang="0">
                  <a:pos x="268" y="767"/>
                </a:cxn>
                <a:cxn ang="0">
                  <a:pos x="284" y="847"/>
                </a:cxn>
                <a:cxn ang="0">
                  <a:pos x="312" y="839"/>
                </a:cxn>
                <a:cxn ang="0">
                  <a:pos x="324" y="923"/>
                </a:cxn>
                <a:cxn ang="0">
                  <a:pos x="360" y="903"/>
                </a:cxn>
                <a:cxn ang="0">
                  <a:pos x="400" y="863"/>
                </a:cxn>
                <a:cxn ang="0">
                  <a:pos x="424" y="835"/>
                </a:cxn>
                <a:cxn ang="0">
                  <a:pos x="448" y="767"/>
                </a:cxn>
                <a:cxn ang="0">
                  <a:pos x="456" y="627"/>
                </a:cxn>
                <a:cxn ang="0">
                  <a:pos x="448" y="539"/>
                </a:cxn>
                <a:cxn ang="0">
                  <a:pos x="440" y="467"/>
                </a:cxn>
                <a:cxn ang="0">
                  <a:pos x="432" y="439"/>
                </a:cxn>
                <a:cxn ang="0">
                  <a:pos x="392" y="423"/>
                </a:cxn>
                <a:cxn ang="0">
                  <a:pos x="380" y="411"/>
                </a:cxn>
                <a:cxn ang="0">
                  <a:pos x="368" y="407"/>
                </a:cxn>
                <a:cxn ang="0">
                  <a:pos x="348" y="383"/>
                </a:cxn>
                <a:cxn ang="0">
                  <a:pos x="308" y="371"/>
                </a:cxn>
                <a:cxn ang="0">
                  <a:pos x="248" y="339"/>
                </a:cxn>
                <a:cxn ang="0">
                  <a:pos x="212" y="323"/>
                </a:cxn>
                <a:cxn ang="0">
                  <a:pos x="196" y="287"/>
                </a:cxn>
                <a:cxn ang="0">
                  <a:pos x="176" y="251"/>
                </a:cxn>
                <a:cxn ang="0">
                  <a:pos x="180" y="239"/>
                </a:cxn>
                <a:cxn ang="0">
                  <a:pos x="184" y="223"/>
                </a:cxn>
                <a:cxn ang="0">
                  <a:pos x="192" y="199"/>
                </a:cxn>
                <a:cxn ang="0">
                  <a:pos x="188" y="175"/>
                </a:cxn>
                <a:cxn ang="0">
                  <a:pos x="164" y="159"/>
                </a:cxn>
                <a:cxn ang="0">
                  <a:pos x="132" y="107"/>
                </a:cxn>
                <a:cxn ang="0">
                  <a:pos x="88" y="43"/>
                </a:cxn>
                <a:cxn ang="0">
                  <a:pos x="88" y="19"/>
                </a:cxn>
              </a:cxnLst>
              <a:rect l="0" t="0" r="r" b="b"/>
              <a:pathLst>
                <a:path w="468" h="923">
                  <a:moveTo>
                    <a:pt x="88" y="19"/>
                  </a:moveTo>
                  <a:cubicBezTo>
                    <a:pt x="58" y="9"/>
                    <a:pt x="67" y="0"/>
                    <a:pt x="40" y="27"/>
                  </a:cubicBezTo>
                  <a:cubicBezTo>
                    <a:pt x="33" y="48"/>
                    <a:pt x="36" y="68"/>
                    <a:pt x="24" y="87"/>
                  </a:cubicBezTo>
                  <a:cubicBezTo>
                    <a:pt x="19" y="105"/>
                    <a:pt x="11" y="123"/>
                    <a:pt x="0" y="139"/>
                  </a:cubicBezTo>
                  <a:cubicBezTo>
                    <a:pt x="9" y="145"/>
                    <a:pt x="27" y="141"/>
                    <a:pt x="32" y="151"/>
                  </a:cubicBezTo>
                  <a:cubicBezTo>
                    <a:pt x="60" y="203"/>
                    <a:pt x="16" y="184"/>
                    <a:pt x="48" y="195"/>
                  </a:cubicBezTo>
                  <a:cubicBezTo>
                    <a:pt x="53" y="217"/>
                    <a:pt x="60" y="209"/>
                    <a:pt x="72" y="227"/>
                  </a:cubicBezTo>
                  <a:cubicBezTo>
                    <a:pt x="64" y="281"/>
                    <a:pt x="53" y="273"/>
                    <a:pt x="120" y="279"/>
                  </a:cubicBezTo>
                  <a:cubicBezTo>
                    <a:pt x="138" y="307"/>
                    <a:pt x="127" y="300"/>
                    <a:pt x="148" y="307"/>
                  </a:cubicBezTo>
                  <a:cubicBezTo>
                    <a:pt x="157" y="326"/>
                    <a:pt x="165" y="346"/>
                    <a:pt x="176" y="363"/>
                  </a:cubicBezTo>
                  <a:cubicBezTo>
                    <a:pt x="177" y="374"/>
                    <a:pt x="176" y="385"/>
                    <a:pt x="180" y="395"/>
                  </a:cubicBezTo>
                  <a:cubicBezTo>
                    <a:pt x="182" y="399"/>
                    <a:pt x="189" y="396"/>
                    <a:pt x="192" y="399"/>
                  </a:cubicBezTo>
                  <a:cubicBezTo>
                    <a:pt x="202" y="409"/>
                    <a:pt x="202" y="430"/>
                    <a:pt x="216" y="435"/>
                  </a:cubicBezTo>
                  <a:cubicBezTo>
                    <a:pt x="233" y="441"/>
                    <a:pt x="224" y="437"/>
                    <a:pt x="240" y="447"/>
                  </a:cubicBezTo>
                  <a:cubicBezTo>
                    <a:pt x="259" y="476"/>
                    <a:pt x="254" y="462"/>
                    <a:pt x="260" y="487"/>
                  </a:cubicBezTo>
                  <a:cubicBezTo>
                    <a:pt x="237" y="502"/>
                    <a:pt x="252" y="532"/>
                    <a:pt x="260" y="555"/>
                  </a:cubicBezTo>
                  <a:cubicBezTo>
                    <a:pt x="255" y="582"/>
                    <a:pt x="232" y="605"/>
                    <a:pt x="204" y="611"/>
                  </a:cubicBezTo>
                  <a:cubicBezTo>
                    <a:pt x="190" y="652"/>
                    <a:pt x="216" y="643"/>
                    <a:pt x="240" y="659"/>
                  </a:cubicBezTo>
                  <a:cubicBezTo>
                    <a:pt x="249" y="686"/>
                    <a:pt x="236" y="659"/>
                    <a:pt x="260" y="667"/>
                  </a:cubicBezTo>
                  <a:cubicBezTo>
                    <a:pt x="266" y="669"/>
                    <a:pt x="270" y="686"/>
                    <a:pt x="272" y="691"/>
                  </a:cubicBezTo>
                  <a:cubicBezTo>
                    <a:pt x="277" y="736"/>
                    <a:pt x="281" y="729"/>
                    <a:pt x="268" y="767"/>
                  </a:cubicBezTo>
                  <a:cubicBezTo>
                    <a:pt x="264" y="795"/>
                    <a:pt x="248" y="835"/>
                    <a:pt x="284" y="847"/>
                  </a:cubicBezTo>
                  <a:cubicBezTo>
                    <a:pt x="298" y="838"/>
                    <a:pt x="305" y="817"/>
                    <a:pt x="312" y="839"/>
                  </a:cubicBezTo>
                  <a:cubicBezTo>
                    <a:pt x="306" y="865"/>
                    <a:pt x="293" y="913"/>
                    <a:pt x="324" y="923"/>
                  </a:cubicBezTo>
                  <a:cubicBezTo>
                    <a:pt x="337" y="919"/>
                    <a:pt x="360" y="903"/>
                    <a:pt x="360" y="903"/>
                  </a:cubicBezTo>
                  <a:cubicBezTo>
                    <a:pt x="370" y="888"/>
                    <a:pt x="385" y="873"/>
                    <a:pt x="400" y="863"/>
                  </a:cubicBezTo>
                  <a:cubicBezTo>
                    <a:pt x="406" y="846"/>
                    <a:pt x="414" y="850"/>
                    <a:pt x="424" y="835"/>
                  </a:cubicBezTo>
                  <a:cubicBezTo>
                    <a:pt x="429" y="770"/>
                    <a:pt x="425" y="802"/>
                    <a:pt x="448" y="767"/>
                  </a:cubicBezTo>
                  <a:cubicBezTo>
                    <a:pt x="444" y="700"/>
                    <a:pt x="437" y="684"/>
                    <a:pt x="456" y="627"/>
                  </a:cubicBezTo>
                  <a:cubicBezTo>
                    <a:pt x="460" y="592"/>
                    <a:pt x="468" y="569"/>
                    <a:pt x="448" y="539"/>
                  </a:cubicBezTo>
                  <a:cubicBezTo>
                    <a:pt x="452" y="489"/>
                    <a:pt x="456" y="499"/>
                    <a:pt x="440" y="467"/>
                  </a:cubicBezTo>
                  <a:cubicBezTo>
                    <a:pt x="436" y="458"/>
                    <a:pt x="437" y="447"/>
                    <a:pt x="432" y="439"/>
                  </a:cubicBezTo>
                  <a:cubicBezTo>
                    <a:pt x="425" y="428"/>
                    <a:pt x="404" y="427"/>
                    <a:pt x="392" y="423"/>
                  </a:cubicBezTo>
                  <a:cubicBezTo>
                    <a:pt x="388" y="419"/>
                    <a:pt x="385" y="414"/>
                    <a:pt x="380" y="411"/>
                  </a:cubicBezTo>
                  <a:cubicBezTo>
                    <a:pt x="376" y="409"/>
                    <a:pt x="371" y="410"/>
                    <a:pt x="368" y="407"/>
                  </a:cubicBezTo>
                  <a:cubicBezTo>
                    <a:pt x="349" y="392"/>
                    <a:pt x="373" y="397"/>
                    <a:pt x="348" y="383"/>
                  </a:cubicBezTo>
                  <a:cubicBezTo>
                    <a:pt x="340" y="379"/>
                    <a:pt x="318" y="374"/>
                    <a:pt x="308" y="371"/>
                  </a:cubicBezTo>
                  <a:cubicBezTo>
                    <a:pt x="289" y="358"/>
                    <a:pt x="268" y="349"/>
                    <a:pt x="248" y="339"/>
                  </a:cubicBezTo>
                  <a:cubicBezTo>
                    <a:pt x="236" y="333"/>
                    <a:pt x="212" y="323"/>
                    <a:pt x="212" y="323"/>
                  </a:cubicBezTo>
                  <a:cubicBezTo>
                    <a:pt x="199" y="304"/>
                    <a:pt x="206" y="316"/>
                    <a:pt x="196" y="287"/>
                  </a:cubicBezTo>
                  <a:cubicBezTo>
                    <a:pt x="192" y="274"/>
                    <a:pt x="180" y="264"/>
                    <a:pt x="176" y="251"/>
                  </a:cubicBezTo>
                  <a:cubicBezTo>
                    <a:pt x="177" y="247"/>
                    <a:pt x="179" y="243"/>
                    <a:pt x="180" y="239"/>
                  </a:cubicBezTo>
                  <a:cubicBezTo>
                    <a:pt x="182" y="234"/>
                    <a:pt x="182" y="228"/>
                    <a:pt x="184" y="223"/>
                  </a:cubicBezTo>
                  <a:cubicBezTo>
                    <a:pt x="186" y="215"/>
                    <a:pt x="192" y="199"/>
                    <a:pt x="192" y="199"/>
                  </a:cubicBezTo>
                  <a:cubicBezTo>
                    <a:pt x="191" y="191"/>
                    <a:pt x="193" y="182"/>
                    <a:pt x="188" y="175"/>
                  </a:cubicBezTo>
                  <a:cubicBezTo>
                    <a:pt x="182" y="167"/>
                    <a:pt x="164" y="159"/>
                    <a:pt x="164" y="159"/>
                  </a:cubicBezTo>
                  <a:cubicBezTo>
                    <a:pt x="159" y="126"/>
                    <a:pt x="154" y="129"/>
                    <a:pt x="132" y="107"/>
                  </a:cubicBezTo>
                  <a:cubicBezTo>
                    <a:pt x="124" y="82"/>
                    <a:pt x="95" y="85"/>
                    <a:pt x="88" y="43"/>
                  </a:cubicBezTo>
                  <a:cubicBezTo>
                    <a:pt x="84" y="18"/>
                    <a:pt x="76" y="19"/>
                    <a:pt x="88" y="19"/>
                  </a:cubicBezTo>
                  <a:close/>
                </a:path>
              </a:pathLst>
            </a:custGeom>
            <a:solidFill>
              <a:srgbClr val="FDD409"/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18" name="Freeform 45">
              <a:extLst>
                <a:ext uri="{FF2B5EF4-FFF2-40B4-BE49-F238E27FC236}">
                  <a16:creationId xmlns:a16="http://schemas.microsoft.com/office/drawing/2014/main" id="{1754F589-4C32-4112-A200-D5DCAE7C64CD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715" y="727"/>
              <a:ext cx="247" cy="408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26" y="32"/>
                </a:cxn>
                <a:cxn ang="0">
                  <a:pos x="18" y="76"/>
                </a:cxn>
                <a:cxn ang="0">
                  <a:pos x="2" y="100"/>
                </a:cxn>
                <a:cxn ang="0">
                  <a:pos x="18" y="128"/>
                </a:cxn>
                <a:cxn ang="0">
                  <a:pos x="26" y="152"/>
                </a:cxn>
                <a:cxn ang="0">
                  <a:pos x="6" y="184"/>
                </a:cxn>
                <a:cxn ang="0">
                  <a:pos x="34" y="208"/>
                </a:cxn>
                <a:cxn ang="0">
                  <a:pos x="38" y="220"/>
                </a:cxn>
                <a:cxn ang="0">
                  <a:pos x="70" y="232"/>
                </a:cxn>
                <a:cxn ang="0">
                  <a:pos x="98" y="248"/>
                </a:cxn>
                <a:cxn ang="0">
                  <a:pos x="110" y="276"/>
                </a:cxn>
                <a:cxn ang="0">
                  <a:pos x="134" y="292"/>
                </a:cxn>
                <a:cxn ang="0">
                  <a:pos x="102" y="316"/>
                </a:cxn>
                <a:cxn ang="0">
                  <a:pos x="94" y="384"/>
                </a:cxn>
                <a:cxn ang="0">
                  <a:pos x="122" y="408"/>
                </a:cxn>
                <a:cxn ang="0">
                  <a:pos x="182" y="404"/>
                </a:cxn>
                <a:cxn ang="0">
                  <a:pos x="226" y="436"/>
                </a:cxn>
                <a:cxn ang="0">
                  <a:pos x="262" y="432"/>
                </a:cxn>
                <a:cxn ang="0">
                  <a:pos x="278" y="396"/>
                </a:cxn>
                <a:cxn ang="0">
                  <a:pos x="266" y="356"/>
                </a:cxn>
                <a:cxn ang="0">
                  <a:pos x="276" y="328"/>
                </a:cxn>
                <a:cxn ang="0">
                  <a:pos x="265" y="307"/>
                </a:cxn>
                <a:cxn ang="0">
                  <a:pos x="254" y="296"/>
                </a:cxn>
                <a:cxn ang="0">
                  <a:pos x="246" y="284"/>
                </a:cxn>
                <a:cxn ang="0">
                  <a:pos x="234" y="280"/>
                </a:cxn>
                <a:cxn ang="0">
                  <a:pos x="230" y="268"/>
                </a:cxn>
                <a:cxn ang="0">
                  <a:pos x="218" y="260"/>
                </a:cxn>
                <a:cxn ang="0">
                  <a:pos x="190" y="228"/>
                </a:cxn>
                <a:cxn ang="0">
                  <a:pos x="190" y="210"/>
                </a:cxn>
                <a:cxn ang="0">
                  <a:pos x="170" y="166"/>
                </a:cxn>
                <a:cxn ang="0">
                  <a:pos x="154" y="148"/>
                </a:cxn>
                <a:cxn ang="0">
                  <a:pos x="136" y="122"/>
                </a:cxn>
                <a:cxn ang="0">
                  <a:pos x="106" y="120"/>
                </a:cxn>
                <a:cxn ang="0">
                  <a:pos x="82" y="71"/>
                </a:cxn>
                <a:cxn ang="0">
                  <a:pos x="58" y="38"/>
                </a:cxn>
                <a:cxn ang="0">
                  <a:pos x="46" y="0"/>
                </a:cxn>
              </a:cxnLst>
              <a:rect l="0" t="0" r="r" b="b"/>
              <a:pathLst>
                <a:path w="278" h="471">
                  <a:moveTo>
                    <a:pt x="46" y="0"/>
                  </a:moveTo>
                  <a:cubicBezTo>
                    <a:pt x="42" y="18"/>
                    <a:pt x="44" y="26"/>
                    <a:pt x="26" y="32"/>
                  </a:cubicBezTo>
                  <a:cubicBezTo>
                    <a:pt x="21" y="46"/>
                    <a:pt x="23" y="62"/>
                    <a:pt x="18" y="76"/>
                  </a:cubicBezTo>
                  <a:cubicBezTo>
                    <a:pt x="15" y="85"/>
                    <a:pt x="2" y="100"/>
                    <a:pt x="2" y="100"/>
                  </a:cubicBezTo>
                  <a:cubicBezTo>
                    <a:pt x="7" y="110"/>
                    <a:pt x="14" y="118"/>
                    <a:pt x="18" y="128"/>
                  </a:cubicBezTo>
                  <a:cubicBezTo>
                    <a:pt x="21" y="136"/>
                    <a:pt x="26" y="152"/>
                    <a:pt x="26" y="152"/>
                  </a:cubicBezTo>
                  <a:cubicBezTo>
                    <a:pt x="21" y="167"/>
                    <a:pt x="11" y="169"/>
                    <a:pt x="6" y="184"/>
                  </a:cubicBezTo>
                  <a:cubicBezTo>
                    <a:pt x="14" y="224"/>
                    <a:pt x="0" y="189"/>
                    <a:pt x="34" y="208"/>
                  </a:cubicBezTo>
                  <a:cubicBezTo>
                    <a:pt x="38" y="210"/>
                    <a:pt x="35" y="217"/>
                    <a:pt x="38" y="220"/>
                  </a:cubicBezTo>
                  <a:cubicBezTo>
                    <a:pt x="46" y="230"/>
                    <a:pt x="59" y="230"/>
                    <a:pt x="70" y="232"/>
                  </a:cubicBezTo>
                  <a:cubicBezTo>
                    <a:pt x="76" y="249"/>
                    <a:pt x="81" y="254"/>
                    <a:pt x="98" y="248"/>
                  </a:cubicBezTo>
                  <a:cubicBezTo>
                    <a:pt x="104" y="256"/>
                    <a:pt x="103" y="268"/>
                    <a:pt x="110" y="276"/>
                  </a:cubicBezTo>
                  <a:cubicBezTo>
                    <a:pt x="116" y="283"/>
                    <a:pt x="134" y="292"/>
                    <a:pt x="134" y="292"/>
                  </a:cubicBezTo>
                  <a:cubicBezTo>
                    <a:pt x="120" y="301"/>
                    <a:pt x="112" y="302"/>
                    <a:pt x="102" y="316"/>
                  </a:cubicBezTo>
                  <a:cubicBezTo>
                    <a:pt x="72" y="286"/>
                    <a:pt x="86" y="295"/>
                    <a:pt x="94" y="384"/>
                  </a:cubicBezTo>
                  <a:cubicBezTo>
                    <a:pt x="95" y="400"/>
                    <a:pt x="109" y="404"/>
                    <a:pt x="122" y="408"/>
                  </a:cubicBezTo>
                  <a:cubicBezTo>
                    <a:pt x="148" y="447"/>
                    <a:pt x="152" y="414"/>
                    <a:pt x="182" y="404"/>
                  </a:cubicBezTo>
                  <a:cubicBezTo>
                    <a:pt x="195" y="413"/>
                    <a:pt x="212" y="431"/>
                    <a:pt x="226" y="436"/>
                  </a:cubicBezTo>
                  <a:cubicBezTo>
                    <a:pt x="235" y="471"/>
                    <a:pt x="242" y="439"/>
                    <a:pt x="262" y="432"/>
                  </a:cubicBezTo>
                  <a:cubicBezTo>
                    <a:pt x="269" y="421"/>
                    <a:pt x="278" y="396"/>
                    <a:pt x="278" y="396"/>
                  </a:cubicBezTo>
                  <a:cubicBezTo>
                    <a:pt x="275" y="382"/>
                    <a:pt x="266" y="356"/>
                    <a:pt x="266" y="356"/>
                  </a:cubicBezTo>
                  <a:cubicBezTo>
                    <a:pt x="265" y="345"/>
                    <a:pt x="278" y="338"/>
                    <a:pt x="276" y="328"/>
                  </a:cubicBezTo>
                  <a:cubicBezTo>
                    <a:pt x="276" y="320"/>
                    <a:pt x="269" y="312"/>
                    <a:pt x="265" y="307"/>
                  </a:cubicBezTo>
                  <a:cubicBezTo>
                    <a:pt x="261" y="302"/>
                    <a:pt x="257" y="300"/>
                    <a:pt x="254" y="296"/>
                  </a:cubicBezTo>
                  <a:cubicBezTo>
                    <a:pt x="251" y="292"/>
                    <a:pt x="250" y="287"/>
                    <a:pt x="246" y="284"/>
                  </a:cubicBezTo>
                  <a:cubicBezTo>
                    <a:pt x="243" y="281"/>
                    <a:pt x="237" y="283"/>
                    <a:pt x="234" y="280"/>
                  </a:cubicBezTo>
                  <a:cubicBezTo>
                    <a:pt x="231" y="277"/>
                    <a:pt x="233" y="271"/>
                    <a:pt x="230" y="268"/>
                  </a:cubicBezTo>
                  <a:cubicBezTo>
                    <a:pt x="227" y="264"/>
                    <a:pt x="222" y="263"/>
                    <a:pt x="218" y="260"/>
                  </a:cubicBezTo>
                  <a:cubicBezTo>
                    <a:pt x="209" y="247"/>
                    <a:pt x="199" y="241"/>
                    <a:pt x="190" y="228"/>
                  </a:cubicBezTo>
                  <a:cubicBezTo>
                    <a:pt x="185" y="220"/>
                    <a:pt x="196" y="223"/>
                    <a:pt x="190" y="210"/>
                  </a:cubicBezTo>
                  <a:cubicBezTo>
                    <a:pt x="187" y="200"/>
                    <a:pt x="176" y="176"/>
                    <a:pt x="170" y="166"/>
                  </a:cubicBezTo>
                  <a:cubicBezTo>
                    <a:pt x="164" y="156"/>
                    <a:pt x="160" y="155"/>
                    <a:pt x="154" y="148"/>
                  </a:cubicBezTo>
                  <a:cubicBezTo>
                    <a:pt x="142" y="131"/>
                    <a:pt x="151" y="137"/>
                    <a:pt x="136" y="122"/>
                  </a:cubicBezTo>
                  <a:cubicBezTo>
                    <a:pt x="123" y="124"/>
                    <a:pt x="126" y="127"/>
                    <a:pt x="106" y="120"/>
                  </a:cubicBezTo>
                  <a:cubicBezTo>
                    <a:pt x="74" y="131"/>
                    <a:pt x="114" y="82"/>
                    <a:pt x="82" y="71"/>
                  </a:cubicBezTo>
                  <a:cubicBezTo>
                    <a:pt x="88" y="49"/>
                    <a:pt x="80" y="44"/>
                    <a:pt x="58" y="38"/>
                  </a:cubicBezTo>
                  <a:cubicBezTo>
                    <a:pt x="54" y="3"/>
                    <a:pt x="46" y="19"/>
                    <a:pt x="46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19" name="Freeform 46">
              <a:extLst>
                <a:ext uri="{FF2B5EF4-FFF2-40B4-BE49-F238E27FC236}">
                  <a16:creationId xmlns:a16="http://schemas.microsoft.com/office/drawing/2014/main" id="{B45C70B2-19A6-4DB9-9CD3-41BF93D98EA3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544" y="869"/>
              <a:ext cx="377" cy="448"/>
            </a:xfrm>
            <a:custGeom>
              <a:avLst/>
              <a:gdLst/>
              <a:ahLst/>
              <a:cxnLst>
                <a:cxn ang="0">
                  <a:pos x="200" y="9"/>
                </a:cxn>
                <a:cxn ang="0">
                  <a:pos x="186" y="0"/>
                </a:cxn>
                <a:cxn ang="0">
                  <a:pos x="165" y="0"/>
                </a:cxn>
                <a:cxn ang="0">
                  <a:pos x="146" y="6"/>
                </a:cxn>
                <a:cxn ang="0">
                  <a:pos x="122" y="12"/>
                </a:cxn>
                <a:cxn ang="0">
                  <a:pos x="96" y="27"/>
                </a:cxn>
                <a:cxn ang="0">
                  <a:pos x="86" y="47"/>
                </a:cxn>
                <a:cxn ang="0">
                  <a:pos x="68" y="98"/>
                </a:cxn>
                <a:cxn ang="0">
                  <a:pos x="51" y="114"/>
                </a:cxn>
                <a:cxn ang="0">
                  <a:pos x="36" y="122"/>
                </a:cxn>
                <a:cxn ang="0">
                  <a:pos x="20" y="140"/>
                </a:cxn>
                <a:cxn ang="0">
                  <a:pos x="23" y="159"/>
                </a:cxn>
                <a:cxn ang="0">
                  <a:pos x="29" y="182"/>
                </a:cxn>
                <a:cxn ang="0">
                  <a:pos x="38" y="212"/>
                </a:cxn>
                <a:cxn ang="0">
                  <a:pos x="60" y="207"/>
                </a:cxn>
                <a:cxn ang="0">
                  <a:pos x="71" y="224"/>
                </a:cxn>
                <a:cxn ang="0">
                  <a:pos x="47" y="288"/>
                </a:cxn>
                <a:cxn ang="0">
                  <a:pos x="44" y="293"/>
                </a:cxn>
                <a:cxn ang="0">
                  <a:pos x="39" y="297"/>
                </a:cxn>
                <a:cxn ang="0">
                  <a:pos x="30" y="317"/>
                </a:cxn>
                <a:cxn ang="0">
                  <a:pos x="18" y="365"/>
                </a:cxn>
                <a:cxn ang="0">
                  <a:pos x="12" y="381"/>
                </a:cxn>
                <a:cxn ang="0">
                  <a:pos x="0" y="420"/>
                </a:cxn>
                <a:cxn ang="0">
                  <a:pos x="11" y="456"/>
                </a:cxn>
                <a:cxn ang="0">
                  <a:pos x="74" y="513"/>
                </a:cxn>
                <a:cxn ang="0">
                  <a:pos x="96" y="510"/>
                </a:cxn>
                <a:cxn ang="0">
                  <a:pos x="137" y="518"/>
                </a:cxn>
                <a:cxn ang="0">
                  <a:pos x="167" y="512"/>
                </a:cxn>
                <a:cxn ang="0">
                  <a:pos x="194" y="485"/>
                </a:cxn>
                <a:cxn ang="0">
                  <a:pos x="209" y="462"/>
                </a:cxn>
                <a:cxn ang="0">
                  <a:pos x="219" y="425"/>
                </a:cxn>
                <a:cxn ang="0">
                  <a:pos x="242" y="422"/>
                </a:cxn>
                <a:cxn ang="0">
                  <a:pos x="263" y="410"/>
                </a:cxn>
                <a:cxn ang="0">
                  <a:pos x="278" y="390"/>
                </a:cxn>
                <a:cxn ang="0">
                  <a:pos x="296" y="380"/>
                </a:cxn>
                <a:cxn ang="0">
                  <a:pos x="305" y="365"/>
                </a:cxn>
                <a:cxn ang="0">
                  <a:pos x="317" y="348"/>
                </a:cxn>
                <a:cxn ang="0">
                  <a:pos x="333" y="344"/>
                </a:cxn>
                <a:cxn ang="0">
                  <a:pos x="398" y="330"/>
                </a:cxn>
                <a:cxn ang="0">
                  <a:pos x="411" y="315"/>
                </a:cxn>
                <a:cxn ang="0">
                  <a:pos x="416" y="293"/>
                </a:cxn>
                <a:cxn ang="0">
                  <a:pos x="417" y="278"/>
                </a:cxn>
                <a:cxn ang="0">
                  <a:pos x="372" y="242"/>
                </a:cxn>
                <a:cxn ang="0">
                  <a:pos x="330" y="258"/>
                </a:cxn>
                <a:cxn ang="0">
                  <a:pos x="306" y="245"/>
                </a:cxn>
                <a:cxn ang="0">
                  <a:pos x="285" y="228"/>
                </a:cxn>
                <a:cxn ang="0">
                  <a:pos x="279" y="162"/>
                </a:cxn>
                <a:cxn ang="0">
                  <a:pos x="276" y="146"/>
                </a:cxn>
                <a:cxn ang="0">
                  <a:pos x="293" y="155"/>
                </a:cxn>
                <a:cxn ang="0">
                  <a:pos x="311" y="144"/>
                </a:cxn>
                <a:cxn ang="0">
                  <a:pos x="320" y="135"/>
                </a:cxn>
                <a:cxn ang="0">
                  <a:pos x="299" y="110"/>
                </a:cxn>
                <a:cxn ang="0">
                  <a:pos x="288" y="92"/>
                </a:cxn>
                <a:cxn ang="0">
                  <a:pos x="266" y="84"/>
                </a:cxn>
                <a:cxn ang="0">
                  <a:pos x="248" y="63"/>
                </a:cxn>
                <a:cxn ang="0">
                  <a:pos x="233" y="60"/>
                </a:cxn>
                <a:cxn ang="0">
                  <a:pos x="207" y="41"/>
                </a:cxn>
                <a:cxn ang="0">
                  <a:pos x="200" y="9"/>
                </a:cxn>
              </a:cxnLst>
              <a:rect l="0" t="0" r="r" b="b"/>
              <a:pathLst>
                <a:path w="423" h="518">
                  <a:moveTo>
                    <a:pt x="200" y="9"/>
                  </a:moveTo>
                  <a:cubicBezTo>
                    <a:pt x="193" y="8"/>
                    <a:pt x="193" y="3"/>
                    <a:pt x="186" y="0"/>
                  </a:cubicBezTo>
                  <a:cubicBezTo>
                    <a:pt x="174" y="3"/>
                    <a:pt x="176" y="4"/>
                    <a:pt x="165" y="0"/>
                  </a:cubicBezTo>
                  <a:cubicBezTo>
                    <a:pt x="158" y="2"/>
                    <a:pt x="153" y="5"/>
                    <a:pt x="146" y="6"/>
                  </a:cubicBezTo>
                  <a:cubicBezTo>
                    <a:pt x="138" y="9"/>
                    <a:pt x="130" y="11"/>
                    <a:pt x="122" y="12"/>
                  </a:cubicBezTo>
                  <a:cubicBezTo>
                    <a:pt x="118" y="25"/>
                    <a:pt x="109" y="24"/>
                    <a:pt x="96" y="27"/>
                  </a:cubicBezTo>
                  <a:cubicBezTo>
                    <a:pt x="91" y="36"/>
                    <a:pt x="96" y="42"/>
                    <a:pt x="86" y="47"/>
                  </a:cubicBezTo>
                  <a:cubicBezTo>
                    <a:pt x="73" y="64"/>
                    <a:pt x="96" y="92"/>
                    <a:pt x="68" y="98"/>
                  </a:cubicBezTo>
                  <a:cubicBezTo>
                    <a:pt x="62" y="105"/>
                    <a:pt x="60" y="112"/>
                    <a:pt x="51" y="114"/>
                  </a:cubicBezTo>
                  <a:cubicBezTo>
                    <a:pt x="46" y="120"/>
                    <a:pt x="43" y="120"/>
                    <a:pt x="36" y="122"/>
                  </a:cubicBezTo>
                  <a:cubicBezTo>
                    <a:pt x="30" y="127"/>
                    <a:pt x="24" y="133"/>
                    <a:pt x="20" y="140"/>
                  </a:cubicBezTo>
                  <a:cubicBezTo>
                    <a:pt x="18" y="148"/>
                    <a:pt x="18" y="152"/>
                    <a:pt x="23" y="159"/>
                  </a:cubicBezTo>
                  <a:cubicBezTo>
                    <a:pt x="26" y="167"/>
                    <a:pt x="29" y="182"/>
                    <a:pt x="29" y="182"/>
                  </a:cubicBezTo>
                  <a:cubicBezTo>
                    <a:pt x="30" y="194"/>
                    <a:pt x="33" y="201"/>
                    <a:pt x="38" y="212"/>
                  </a:cubicBezTo>
                  <a:cubicBezTo>
                    <a:pt x="47" y="205"/>
                    <a:pt x="47" y="206"/>
                    <a:pt x="60" y="207"/>
                  </a:cubicBezTo>
                  <a:cubicBezTo>
                    <a:pt x="64" y="213"/>
                    <a:pt x="66" y="219"/>
                    <a:pt x="71" y="224"/>
                  </a:cubicBezTo>
                  <a:cubicBezTo>
                    <a:pt x="75" y="250"/>
                    <a:pt x="69" y="272"/>
                    <a:pt x="47" y="288"/>
                  </a:cubicBezTo>
                  <a:cubicBezTo>
                    <a:pt x="46" y="290"/>
                    <a:pt x="45" y="292"/>
                    <a:pt x="44" y="293"/>
                  </a:cubicBezTo>
                  <a:cubicBezTo>
                    <a:pt x="43" y="295"/>
                    <a:pt x="40" y="295"/>
                    <a:pt x="39" y="297"/>
                  </a:cubicBezTo>
                  <a:cubicBezTo>
                    <a:pt x="35" y="302"/>
                    <a:pt x="34" y="311"/>
                    <a:pt x="30" y="317"/>
                  </a:cubicBezTo>
                  <a:cubicBezTo>
                    <a:pt x="28" y="333"/>
                    <a:pt x="26" y="351"/>
                    <a:pt x="18" y="365"/>
                  </a:cubicBezTo>
                  <a:cubicBezTo>
                    <a:pt x="17" y="371"/>
                    <a:pt x="16" y="376"/>
                    <a:pt x="12" y="381"/>
                  </a:cubicBezTo>
                  <a:cubicBezTo>
                    <a:pt x="9" y="394"/>
                    <a:pt x="6" y="408"/>
                    <a:pt x="0" y="420"/>
                  </a:cubicBezTo>
                  <a:cubicBezTo>
                    <a:pt x="3" y="438"/>
                    <a:pt x="4" y="442"/>
                    <a:pt x="11" y="456"/>
                  </a:cubicBezTo>
                  <a:cubicBezTo>
                    <a:pt x="20" y="499"/>
                    <a:pt x="31" y="508"/>
                    <a:pt x="74" y="513"/>
                  </a:cubicBezTo>
                  <a:cubicBezTo>
                    <a:pt x="82" y="517"/>
                    <a:pt x="89" y="513"/>
                    <a:pt x="96" y="510"/>
                  </a:cubicBezTo>
                  <a:cubicBezTo>
                    <a:pt x="110" y="512"/>
                    <a:pt x="124" y="514"/>
                    <a:pt x="137" y="518"/>
                  </a:cubicBezTo>
                  <a:cubicBezTo>
                    <a:pt x="147" y="516"/>
                    <a:pt x="158" y="517"/>
                    <a:pt x="167" y="512"/>
                  </a:cubicBezTo>
                  <a:cubicBezTo>
                    <a:pt x="170" y="497"/>
                    <a:pt x="182" y="492"/>
                    <a:pt x="194" y="485"/>
                  </a:cubicBezTo>
                  <a:cubicBezTo>
                    <a:pt x="200" y="475"/>
                    <a:pt x="197" y="467"/>
                    <a:pt x="209" y="462"/>
                  </a:cubicBezTo>
                  <a:cubicBezTo>
                    <a:pt x="211" y="449"/>
                    <a:pt x="211" y="436"/>
                    <a:pt x="219" y="425"/>
                  </a:cubicBezTo>
                  <a:cubicBezTo>
                    <a:pt x="223" y="411"/>
                    <a:pt x="232" y="419"/>
                    <a:pt x="242" y="422"/>
                  </a:cubicBezTo>
                  <a:cubicBezTo>
                    <a:pt x="259" y="419"/>
                    <a:pt x="252" y="419"/>
                    <a:pt x="263" y="410"/>
                  </a:cubicBezTo>
                  <a:cubicBezTo>
                    <a:pt x="267" y="403"/>
                    <a:pt x="271" y="394"/>
                    <a:pt x="278" y="390"/>
                  </a:cubicBezTo>
                  <a:cubicBezTo>
                    <a:pt x="289" y="393"/>
                    <a:pt x="290" y="388"/>
                    <a:pt x="296" y="380"/>
                  </a:cubicBezTo>
                  <a:cubicBezTo>
                    <a:pt x="297" y="373"/>
                    <a:pt x="298" y="366"/>
                    <a:pt x="305" y="365"/>
                  </a:cubicBezTo>
                  <a:cubicBezTo>
                    <a:pt x="317" y="367"/>
                    <a:pt x="309" y="355"/>
                    <a:pt x="317" y="348"/>
                  </a:cubicBezTo>
                  <a:cubicBezTo>
                    <a:pt x="322" y="344"/>
                    <a:pt x="327" y="345"/>
                    <a:pt x="333" y="344"/>
                  </a:cubicBezTo>
                  <a:cubicBezTo>
                    <a:pt x="353" y="334"/>
                    <a:pt x="377" y="340"/>
                    <a:pt x="398" y="330"/>
                  </a:cubicBezTo>
                  <a:cubicBezTo>
                    <a:pt x="403" y="323"/>
                    <a:pt x="403" y="319"/>
                    <a:pt x="411" y="315"/>
                  </a:cubicBezTo>
                  <a:cubicBezTo>
                    <a:pt x="410" y="305"/>
                    <a:pt x="404" y="295"/>
                    <a:pt x="416" y="293"/>
                  </a:cubicBezTo>
                  <a:cubicBezTo>
                    <a:pt x="423" y="289"/>
                    <a:pt x="420" y="284"/>
                    <a:pt x="417" y="278"/>
                  </a:cubicBezTo>
                  <a:cubicBezTo>
                    <a:pt x="415" y="267"/>
                    <a:pt x="384" y="244"/>
                    <a:pt x="372" y="242"/>
                  </a:cubicBezTo>
                  <a:cubicBezTo>
                    <a:pt x="354" y="243"/>
                    <a:pt x="346" y="255"/>
                    <a:pt x="330" y="258"/>
                  </a:cubicBezTo>
                  <a:cubicBezTo>
                    <a:pt x="317" y="256"/>
                    <a:pt x="319" y="247"/>
                    <a:pt x="306" y="245"/>
                  </a:cubicBezTo>
                  <a:cubicBezTo>
                    <a:pt x="298" y="241"/>
                    <a:pt x="293" y="233"/>
                    <a:pt x="285" y="228"/>
                  </a:cubicBezTo>
                  <a:cubicBezTo>
                    <a:pt x="276" y="217"/>
                    <a:pt x="287" y="181"/>
                    <a:pt x="279" y="162"/>
                  </a:cubicBezTo>
                  <a:cubicBezTo>
                    <a:pt x="278" y="155"/>
                    <a:pt x="275" y="153"/>
                    <a:pt x="276" y="146"/>
                  </a:cubicBezTo>
                  <a:cubicBezTo>
                    <a:pt x="286" y="147"/>
                    <a:pt x="285" y="150"/>
                    <a:pt x="293" y="155"/>
                  </a:cubicBezTo>
                  <a:cubicBezTo>
                    <a:pt x="299" y="152"/>
                    <a:pt x="306" y="148"/>
                    <a:pt x="311" y="144"/>
                  </a:cubicBezTo>
                  <a:cubicBezTo>
                    <a:pt x="314" y="141"/>
                    <a:pt x="320" y="135"/>
                    <a:pt x="320" y="135"/>
                  </a:cubicBezTo>
                  <a:cubicBezTo>
                    <a:pt x="317" y="121"/>
                    <a:pt x="309" y="120"/>
                    <a:pt x="299" y="110"/>
                  </a:cubicBezTo>
                  <a:cubicBezTo>
                    <a:pt x="296" y="103"/>
                    <a:pt x="292" y="98"/>
                    <a:pt x="288" y="92"/>
                  </a:cubicBezTo>
                  <a:cubicBezTo>
                    <a:pt x="286" y="83"/>
                    <a:pt x="275" y="85"/>
                    <a:pt x="266" y="84"/>
                  </a:cubicBezTo>
                  <a:cubicBezTo>
                    <a:pt x="261" y="78"/>
                    <a:pt x="256" y="66"/>
                    <a:pt x="248" y="63"/>
                  </a:cubicBezTo>
                  <a:cubicBezTo>
                    <a:pt x="243" y="61"/>
                    <a:pt x="233" y="60"/>
                    <a:pt x="233" y="60"/>
                  </a:cubicBezTo>
                  <a:cubicBezTo>
                    <a:pt x="222" y="53"/>
                    <a:pt x="221" y="43"/>
                    <a:pt x="207" y="41"/>
                  </a:cubicBezTo>
                  <a:cubicBezTo>
                    <a:pt x="192" y="34"/>
                    <a:pt x="195" y="23"/>
                    <a:pt x="200" y="9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20" name="Freeform 47">
              <a:hlinkClick r:id="" action="ppaction://noaction"/>
              <a:extLst>
                <a:ext uri="{FF2B5EF4-FFF2-40B4-BE49-F238E27FC236}">
                  <a16:creationId xmlns:a16="http://schemas.microsoft.com/office/drawing/2014/main" id="{D654B16C-A347-439D-8A1D-8F0FDA880B2B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409" y="996"/>
              <a:ext cx="704" cy="715"/>
            </a:xfrm>
            <a:custGeom>
              <a:avLst/>
              <a:gdLst/>
              <a:ahLst/>
              <a:cxnLst>
                <a:cxn ang="0">
                  <a:pos x="140" y="11"/>
                </a:cxn>
                <a:cxn ang="0">
                  <a:pos x="56" y="47"/>
                </a:cxn>
                <a:cxn ang="0">
                  <a:pos x="89" y="111"/>
                </a:cxn>
                <a:cxn ang="0">
                  <a:pos x="101" y="195"/>
                </a:cxn>
                <a:cxn ang="0">
                  <a:pos x="56" y="209"/>
                </a:cxn>
                <a:cxn ang="0">
                  <a:pos x="58" y="182"/>
                </a:cxn>
                <a:cxn ang="0">
                  <a:pos x="17" y="251"/>
                </a:cxn>
                <a:cxn ang="0">
                  <a:pos x="31" y="285"/>
                </a:cxn>
                <a:cxn ang="0">
                  <a:pos x="109" y="357"/>
                </a:cxn>
                <a:cxn ang="0">
                  <a:pos x="145" y="390"/>
                </a:cxn>
                <a:cxn ang="0">
                  <a:pos x="124" y="443"/>
                </a:cxn>
                <a:cxn ang="0">
                  <a:pos x="47" y="485"/>
                </a:cxn>
                <a:cxn ang="0">
                  <a:pos x="70" y="557"/>
                </a:cxn>
                <a:cxn ang="0">
                  <a:pos x="113" y="662"/>
                </a:cxn>
                <a:cxn ang="0">
                  <a:pos x="238" y="708"/>
                </a:cxn>
                <a:cxn ang="0">
                  <a:pos x="302" y="818"/>
                </a:cxn>
                <a:cxn ang="0">
                  <a:pos x="349" y="810"/>
                </a:cxn>
                <a:cxn ang="0">
                  <a:pos x="385" y="753"/>
                </a:cxn>
                <a:cxn ang="0">
                  <a:pos x="463" y="818"/>
                </a:cxn>
                <a:cxn ang="0">
                  <a:pos x="547" y="758"/>
                </a:cxn>
                <a:cxn ang="0">
                  <a:pos x="619" y="725"/>
                </a:cxn>
                <a:cxn ang="0">
                  <a:pos x="620" y="660"/>
                </a:cxn>
                <a:cxn ang="0">
                  <a:pos x="668" y="564"/>
                </a:cxn>
                <a:cxn ang="0">
                  <a:pos x="736" y="507"/>
                </a:cxn>
                <a:cxn ang="0">
                  <a:pos x="784" y="458"/>
                </a:cxn>
                <a:cxn ang="0">
                  <a:pos x="781" y="404"/>
                </a:cxn>
                <a:cxn ang="0">
                  <a:pos x="776" y="381"/>
                </a:cxn>
                <a:cxn ang="0">
                  <a:pos x="728" y="423"/>
                </a:cxn>
                <a:cxn ang="0">
                  <a:pos x="668" y="440"/>
                </a:cxn>
                <a:cxn ang="0">
                  <a:pos x="638" y="380"/>
                </a:cxn>
                <a:cxn ang="0">
                  <a:pos x="638" y="269"/>
                </a:cxn>
                <a:cxn ang="0">
                  <a:pos x="605" y="197"/>
                </a:cxn>
                <a:cxn ang="0">
                  <a:pos x="526" y="189"/>
                </a:cxn>
                <a:cxn ang="0">
                  <a:pos x="455" y="221"/>
                </a:cxn>
                <a:cxn ang="0">
                  <a:pos x="403" y="278"/>
                </a:cxn>
                <a:cxn ang="0">
                  <a:pos x="356" y="315"/>
                </a:cxn>
                <a:cxn ang="0">
                  <a:pos x="320" y="363"/>
                </a:cxn>
                <a:cxn ang="0">
                  <a:pos x="190" y="357"/>
                </a:cxn>
                <a:cxn ang="0">
                  <a:pos x="164" y="305"/>
                </a:cxn>
                <a:cxn ang="0">
                  <a:pos x="181" y="198"/>
                </a:cxn>
                <a:cxn ang="0">
                  <a:pos x="211" y="123"/>
                </a:cxn>
                <a:cxn ang="0">
                  <a:pos x="212" y="60"/>
                </a:cxn>
                <a:cxn ang="0">
                  <a:pos x="170" y="14"/>
                </a:cxn>
              </a:cxnLst>
              <a:rect l="0" t="0" r="r" b="b"/>
              <a:pathLst>
                <a:path w="790" h="826">
                  <a:moveTo>
                    <a:pt x="166" y="0"/>
                  </a:moveTo>
                  <a:cubicBezTo>
                    <a:pt x="160" y="2"/>
                    <a:pt x="152" y="0"/>
                    <a:pt x="146" y="3"/>
                  </a:cubicBezTo>
                  <a:cubicBezTo>
                    <a:pt x="143" y="4"/>
                    <a:pt x="143" y="9"/>
                    <a:pt x="140" y="11"/>
                  </a:cubicBezTo>
                  <a:cubicBezTo>
                    <a:pt x="139" y="21"/>
                    <a:pt x="135" y="21"/>
                    <a:pt x="125" y="23"/>
                  </a:cubicBezTo>
                  <a:cubicBezTo>
                    <a:pt x="115" y="33"/>
                    <a:pt x="107" y="40"/>
                    <a:pt x="95" y="47"/>
                  </a:cubicBezTo>
                  <a:cubicBezTo>
                    <a:pt x="88" y="46"/>
                    <a:pt x="65" y="43"/>
                    <a:pt x="56" y="47"/>
                  </a:cubicBezTo>
                  <a:cubicBezTo>
                    <a:pt x="55" y="47"/>
                    <a:pt x="51" y="67"/>
                    <a:pt x="50" y="69"/>
                  </a:cubicBezTo>
                  <a:cubicBezTo>
                    <a:pt x="55" y="88"/>
                    <a:pt x="63" y="82"/>
                    <a:pt x="77" y="92"/>
                  </a:cubicBezTo>
                  <a:cubicBezTo>
                    <a:pt x="79" y="103"/>
                    <a:pt x="82" y="104"/>
                    <a:pt x="89" y="111"/>
                  </a:cubicBezTo>
                  <a:cubicBezTo>
                    <a:pt x="92" y="121"/>
                    <a:pt x="87" y="126"/>
                    <a:pt x="83" y="135"/>
                  </a:cubicBezTo>
                  <a:cubicBezTo>
                    <a:pt x="81" y="147"/>
                    <a:pt x="75" y="154"/>
                    <a:pt x="89" y="161"/>
                  </a:cubicBezTo>
                  <a:cubicBezTo>
                    <a:pt x="95" y="173"/>
                    <a:pt x="92" y="184"/>
                    <a:pt x="101" y="195"/>
                  </a:cubicBezTo>
                  <a:cubicBezTo>
                    <a:pt x="100" y="202"/>
                    <a:pt x="96" y="202"/>
                    <a:pt x="91" y="207"/>
                  </a:cubicBezTo>
                  <a:cubicBezTo>
                    <a:pt x="86" y="221"/>
                    <a:pt x="92" y="225"/>
                    <a:pt x="74" y="224"/>
                  </a:cubicBezTo>
                  <a:cubicBezTo>
                    <a:pt x="64" y="221"/>
                    <a:pt x="61" y="218"/>
                    <a:pt x="56" y="209"/>
                  </a:cubicBezTo>
                  <a:cubicBezTo>
                    <a:pt x="54" y="198"/>
                    <a:pt x="57" y="194"/>
                    <a:pt x="67" y="189"/>
                  </a:cubicBezTo>
                  <a:cubicBezTo>
                    <a:pt x="69" y="179"/>
                    <a:pt x="77" y="176"/>
                    <a:pt x="67" y="168"/>
                  </a:cubicBezTo>
                  <a:cubicBezTo>
                    <a:pt x="58" y="172"/>
                    <a:pt x="62" y="176"/>
                    <a:pt x="58" y="182"/>
                  </a:cubicBezTo>
                  <a:cubicBezTo>
                    <a:pt x="53" y="190"/>
                    <a:pt x="38" y="191"/>
                    <a:pt x="32" y="204"/>
                  </a:cubicBezTo>
                  <a:cubicBezTo>
                    <a:pt x="30" y="216"/>
                    <a:pt x="28" y="225"/>
                    <a:pt x="23" y="236"/>
                  </a:cubicBezTo>
                  <a:cubicBezTo>
                    <a:pt x="22" y="242"/>
                    <a:pt x="19" y="245"/>
                    <a:pt x="17" y="251"/>
                  </a:cubicBezTo>
                  <a:cubicBezTo>
                    <a:pt x="13" y="249"/>
                    <a:pt x="8" y="248"/>
                    <a:pt x="4" y="246"/>
                  </a:cubicBezTo>
                  <a:cubicBezTo>
                    <a:pt x="0" y="255"/>
                    <a:pt x="2" y="247"/>
                    <a:pt x="4" y="257"/>
                  </a:cubicBezTo>
                  <a:cubicBezTo>
                    <a:pt x="8" y="281"/>
                    <a:pt x="13" y="273"/>
                    <a:pt x="31" y="285"/>
                  </a:cubicBezTo>
                  <a:cubicBezTo>
                    <a:pt x="38" y="296"/>
                    <a:pt x="46" y="301"/>
                    <a:pt x="58" y="305"/>
                  </a:cubicBezTo>
                  <a:cubicBezTo>
                    <a:pt x="71" y="315"/>
                    <a:pt x="79" y="334"/>
                    <a:pt x="94" y="341"/>
                  </a:cubicBezTo>
                  <a:cubicBezTo>
                    <a:pt x="98" y="349"/>
                    <a:pt x="101" y="352"/>
                    <a:pt x="109" y="357"/>
                  </a:cubicBezTo>
                  <a:cubicBezTo>
                    <a:pt x="110" y="364"/>
                    <a:pt x="109" y="370"/>
                    <a:pt x="110" y="377"/>
                  </a:cubicBezTo>
                  <a:cubicBezTo>
                    <a:pt x="118" y="376"/>
                    <a:pt x="123" y="371"/>
                    <a:pt x="130" y="374"/>
                  </a:cubicBezTo>
                  <a:cubicBezTo>
                    <a:pt x="135" y="381"/>
                    <a:pt x="139" y="384"/>
                    <a:pt x="145" y="390"/>
                  </a:cubicBezTo>
                  <a:cubicBezTo>
                    <a:pt x="148" y="393"/>
                    <a:pt x="152" y="399"/>
                    <a:pt x="152" y="399"/>
                  </a:cubicBezTo>
                  <a:cubicBezTo>
                    <a:pt x="150" y="413"/>
                    <a:pt x="148" y="427"/>
                    <a:pt x="143" y="440"/>
                  </a:cubicBezTo>
                  <a:cubicBezTo>
                    <a:pt x="141" y="452"/>
                    <a:pt x="133" y="444"/>
                    <a:pt x="124" y="443"/>
                  </a:cubicBezTo>
                  <a:cubicBezTo>
                    <a:pt x="114" y="439"/>
                    <a:pt x="96" y="443"/>
                    <a:pt x="86" y="444"/>
                  </a:cubicBezTo>
                  <a:cubicBezTo>
                    <a:pt x="78" y="446"/>
                    <a:pt x="74" y="446"/>
                    <a:pt x="73" y="455"/>
                  </a:cubicBezTo>
                  <a:cubicBezTo>
                    <a:pt x="101" y="483"/>
                    <a:pt x="70" y="483"/>
                    <a:pt x="47" y="485"/>
                  </a:cubicBezTo>
                  <a:cubicBezTo>
                    <a:pt x="41" y="491"/>
                    <a:pt x="40" y="498"/>
                    <a:pt x="38" y="507"/>
                  </a:cubicBezTo>
                  <a:cubicBezTo>
                    <a:pt x="40" y="517"/>
                    <a:pt x="40" y="526"/>
                    <a:pt x="52" y="528"/>
                  </a:cubicBezTo>
                  <a:cubicBezTo>
                    <a:pt x="58" y="539"/>
                    <a:pt x="58" y="550"/>
                    <a:pt x="70" y="557"/>
                  </a:cubicBezTo>
                  <a:cubicBezTo>
                    <a:pt x="71" y="568"/>
                    <a:pt x="76" y="569"/>
                    <a:pt x="79" y="579"/>
                  </a:cubicBezTo>
                  <a:cubicBezTo>
                    <a:pt x="77" y="608"/>
                    <a:pt x="71" y="616"/>
                    <a:pt x="92" y="632"/>
                  </a:cubicBezTo>
                  <a:cubicBezTo>
                    <a:pt x="100" y="648"/>
                    <a:pt x="99" y="650"/>
                    <a:pt x="113" y="662"/>
                  </a:cubicBezTo>
                  <a:cubicBezTo>
                    <a:pt x="129" y="657"/>
                    <a:pt x="147" y="657"/>
                    <a:pt x="164" y="656"/>
                  </a:cubicBezTo>
                  <a:cubicBezTo>
                    <a:pt x="174" y="640"/>
                    <a:pt x="201" y="649"/>
                    <a:pt x="215" y="650"/>
                  </a:cubicBezTo>
                  <a:cubicBezTo>
                    <a:pt x="223" y="675"/>
                    <a:pt x="213" y="693"/>
                    <a:pt x="238" y="708"/>
                  </a:cubicBezTo>
                  <a:cubicBezTo>
                    <a:pt x="246" y="722"/>
                    <a:pt x="238" y="706"/>
                    <a:pt x="244" y="741"/>
                  </a:cubicBezTo>
                  <a:cubicBezTo>
                    <a:pt x="246" y="751"/>
                    <a:pt x="255" y="760"/>
                    <a:pt x="259" y="770"/>
                  </a:cubicBezTo>
                  <a:cubicBezTo>
                    <a:pt x="260" y="806"/>
                    <a:pt x="269" y="813"/>
                    <a:pt x="302" y="818"/>
                  </a:cubicBezTo>
                  <a:cubicBezTo>
                    <a:pt x="303" y="819"/>
                    <a:pt x="305" y="826"/>
                    <a:pt x="308" y="825"/>
                  </a:cubicBezTo>
                  <a:cubicBezTo>
                    <a:pt x="319" y="822"/>
                    <a:pt x="321" y="814"/>
                    <a:pt x="334" y="812"/>
                  </a:cubicBezTo>
                  <a:cubicBezTo>
                    <a:pt x="339" y="804"/>
                    <a:pt x="342" y="805"/>
                    <a:pt x="349" y="810"/>
                  </a:cubicBezTo>
                  <a:cubicBezTo>
                    <a:pt x="353" y="817"/>
                    <a:pt x="358" y="814"/>
                    <a:pt x="365" y="818"/>
                  </a:cubicBezTo>
                  <a:cubicBezTo>
                    <a:pt x="382" y="811"/>
                    <a:pt x="372" y="787"/>
                    <a:pt x="379" y="773"/>
                  </a:cubicBezTo>
                  <a:cubicBezTo>
                    <a:pt x="380" y="764"/>
                    <a:pt x="381" y="760"/>
                    <a:pt x="385" y="753"/>
                  </a:cubicBezTo>
                  <a:cubicBezTo>
                    <a:pt x="400" y="758"/>
                    <a:pt x="390" y="778"/>
                    <a:pt x="407" y="780"/>
                  </a:cubicBezTo>
                  <a:cubicBezTo>
                    <a:pt x="423" y="770"/>
                    <a:pt x="429" y="801"/>
                    <a:pt x="446" y="804"/>
                  </a:cubicBezTo>
                  <a:cubicBezTo>
                    <a:pt x="454" y="807"/>
                    <a:pt x="455" y="814"/>
                    <a:pt x="463" y="818"/>
                  </a:cubicBezTo>
                  <a:cubicBezTo>
                    <a:pt x="477" y="816"/>
                    <a:pt x="479" y="810"/>
                    <a:pt x="491" y="804"/>
                  </a:cubicBezTo>
                  <a:cubicBezTo>
                    <a:pt x="497" y="797"/>
                    <a:pt x="499" y="789"/>
                    <a:pt x="503" y="780"/>
                  </a:cubicBezTo>
                  <a:cubicBezTo>
                    <a:pt x="506" y="773"/>
                    <a:pt x="539" y="759"/>
                    <a:pt x="547" y="758"/>
                  </a:cubicBezTo>
                  <a:cubicBezTo>
                    <a:pt x="555" y="759"/>
                    <a:pt x="558" y="762"/>
                    <a:pt x="565" y="767"/>
                  </a:cubicBezTo>
                  <a:cubicBezTo>
                    <a:pt x="575" y="766"/>
                    <a:pt x="586" y="767"/>
                    <a:pt x="596" y="765"/>
                  </a:cubicBezTo>
                  <a:cubicBezTo>
                    <a:pt x="609" y="763"/>
                    <a:pt x="602" y="728"/>
                    <a:pt x="619" y="725"/>
                  </a:cubicBezTo>
                  <a:cubicBezTo>
                    <a:pt x="624" y="715"/>
                    <a:pt x="622" y="702"/>
                    <a:pt x="631" y="695"/>
                  </a:cubicBezTo>
                  <a:cubicBezTo>
                    <a:pt x="632" y="688"/>
                    <a:pt x="637" y="676"/>
                    <a:pt x="631" y="669"/>
                  </a:cubicBezTo>
                  <a:cubicBezTo>
                    <a:pt x="628" y="665"/>
                    <a:pt x="620" y="660"/>
                    <a:pt x="620" y="660"/>
                  </a:cubicBezTo>
                  <a:cubicBezTo>
                    <a:pt x="617" y="640"/>
                    <a:pt x="645" y="618"/>
                    <a:pt x="661" y="608"/>
                  </a:cubicBezTo>
                  <a:cubicBezTo>
                    <a:pt x="666" y="602"/>
                    <a:pt x="669" y="600"/>
                    <a:pt x="676" y="597"/>
                  </a:cubicBezTo>
                  <a:cubicBezTo>
                    <a:pt x="679" y="579"/>
                    <a:pt x="676" y="580"/>
                    <a:pt x="668" y="564"/>
                  </a:cubicBezTo>
                  <a:cubicBezTo>
                    <a:pt x="665" y="547"/>
                    <a:pt x="685" y="544"/>
                    <a:pt x="697" y="534"/>
                  </a:cubicBezTo>
                  <a:cubicBezTo>
                    <a:pt x="701" y="531"/>
                    <a:pt x="707" y="524"/>
                    <a:pt x="707" y="524"/>
                  </a:cubicBezTo>
                  <a:cubicBezTo>
                    <a:pt x="712" y="512"/>
                    <a:pt x="725" y="511"/>
                    <a:pt x="736" y="507"/>
                  </a:cubicBezTo>
                  <a:cubicBezTo>
                    <a:pt x="742" y="496"/>
                    <a:pt x="743" y="482"/>
                    <a:pt x="757" y="479"/>
                  </a:cubicBezTo>
                  <a:cubicBezTo>
                    <a:pt x="762" y="475"/>
                    <a:pt x="768" y="471"/>
                    <a:pt x="773" y="467"/>
                  </a:cubicBezTo>
                  <a:cubicBezTo>
                    <a:pt x="777" y="464"/>
                    <a:pt x="784" y="458"/>
                    <a:pt x="784" y="458"/>
                  </a:cubicBezTo>
                  <a:cubicBezTo>
                    <a:pt x="787" y="453"/>
                    <a:pt x="787" y="448"/>
                    <a:pt x="790" y="443"/>
                  </a:cubicBezTo>
                  <a:cubicBezTo>
                    <a:pt x="788" y="436"/>
                    <a:pt x="788" y="429"/>
                    <a:pt x="785" y="423"/>
                  </a:cubicBezTo>
                  <a:cubicBezTo>
                    <a:pt x="784" y="416"/>
                    <a:pt x="782" y="411"/>
                    <a:pt x="781" y="404"/>
                  </a:cubicBezTo>
                  <a:cubicBezTo>
                    <a:pt x="780" y="393"/>
                    <a:pt x="780" y="382"/>
                    <a:pt x="779" y="371"/>
                  </a:cubicBezTo>
                  <a:cubicBezTo>
                    <a:pt x="779" y="369"/>
                    <a:pt x="779" y="375"/>
                    <a:pt x="778" y="377"/>
                  </a:cubicBezTo>
                  <a:cubicBezTo>
                    <a:pt x="778" y="378"/>
                    <a:pt x="777" y="380"/>
                    <a:pt x="776" y="381"/>
                  </a:cubicBezTo>
                  <a:cubicBezTo>
                    <a:pt x="774" y="382"/>
                    <a:pt x="772" y="383"/>
                    <a:pt x="770" y="384"/>
                  </a:cubicBezTo>
                  <a:cubicBezTo>
                    <a:pt x="762" y="396"/>
                    <a:pt x="758" y="408"/>
                    <a:pt x="743" y="411"/>
                  </a:cubicBezTo>
                  <a:cubicBezTo>
                    <a:pt x="737" y="414"/>
                    <a:pt x="734" y="419"/>
                    <a:pt x="728" y="423"/>
                  </a:cubicBezTo>
                  <a:cubicBezTo>
                    <a:pt x="721" y="435"/>
                    <a:pt x="713" y="444"/>
                    <a:pt x="698" y="447"/>
                  </a:cubicBezTo>
                  <a:cubicBezTo>
                    <a:pt x="692" y="450"/>
                    <a:pt x="686" y="453"/>
                    <a:pt x="680" y="455"/>
                  </a:cubicBezTo>
                  <a:cubicBezTo>
                    <a:pt x="668" y="452"/>
                    <a:pt x="671" y="451"/>
                    <a:pt x="668" y="440"/>
                  </a:cubicBezTo>
                  <a:cubicBezTo>
                    <a:pt x="667" y="420"/>
                    <a:pt x="664" y="397"/>
                    <a:pt x="670" y="377"/>
                  </a:cubicBezTo>
                  <a:cubicBezTo>
                    <a:pt x="668" y="365"/>
                    <a:pt x="667" y="362"/>
                    <a:pt x="656" y="368"/>
                  </a:cubicBezTo>
                  <a:cubicBezTo>
                    <a:pt x="651" y="374"/>
                    <a:pt x="646" y="377"/>
                    <a:pt x="638" y="380"/>
                  </a:cubicBezTo>
                  <a:cubicBezTo>
                    <a:pt x="627" y="374"/>
                    <a:pt x="628" y="369"/>
                    <a:pt x="623" y="359"/>
                  </a:cubicBezTo>
                  <a:cubicBezTo>
                    <a:pt x="624" y="350"/>
                    <a:pt x="624" y="338"/>
                    <a:pt x="628" y="329"/>
                  </a:cubicBezTo>
                  <a:cubicBezTo>
                    <a:pt x="631" y="309"/>
                    <a:pt x="635" y="289"/>
                    <a:pt x="638" y="269"/>
                  </a:cubicBezTo>
                  <a:cubicBezTo>
                    <a:pt x="637" y="256"/>
                    <a:pt x="642" y="250"/>
                    <a:pt x="637" y="239"/>
                  </a:cubicBezTo>
                  <a:cubicBezTo>
                    <a:pt x="635" y="231"/>
                    <a:pt x="634" y="223"/>
                    <a:pt x="631" y="216"/>
                  </a:cubicBezTo>
                  <a:cubicBezTo>
                    <a:pt x="629" y="205"/>
                    <a:pt x="616" y="199"/>
                    <a:pt x="605" y="197"/>
                  </a:cubicBezTo>
                  <a:cubicBezTo>
                    <a:pt x="595" y="199"/>
                    <a:pt x="592" y="190"/>
                    <a:pt x="583" y="185"/>
                  </a:cubicBezTo>
                  <a:cubicBezTo>
                    <a:pt x="576" y="181"/>
                    <a:pt x="568" y="180"/>
                    <a:pt x="560" y="179"/>
                  </a:cubicBezTo>
                  <a:cubicBezTo>
                    <a:pt x="548" y="181"/>
                    <a:pt x="540" y="188"/>
                    <a:pt x="526" y="189"/>
                  </a:cubicBezTo>
                  <a:cubicBezTo>
                    <a:pt x="508" y="193"/>
                    <a:pt x="491" y="195"/>
                    <a:pt x="473" y="198"/>
                  </a:cubicBezTo>
                  <a:cubicBezTo>
                    <a:pt x="468" y="201"/>
                    <a:pt x="466" y="203"/>
                    <a:pt x="464" y="209"/>
                  </a:cubicBezTo>
                  <a:cubicBezTo>
                    <a:pt x="463" y="217"/>
                    <a:pt x="463" y="218"/>
                    <a:pt x="455" y="221"/>
                  </a:cubicBezTo>
                  <a:cubicBezTo>
                    <a:pt x="446" y="233"/>
                    <a:pt x="440" y="250"/>
                    <a:pt x="424" y="252"/>
                  </a:cubicBezTo>
                  <a:cubicBezTo>
                    <a:pt x="421" y="257"/>
                    <a:pt x="419" y="261"/>
                    <a:pt x="416" y="266"/>
                  </a:cubicBezTo>
                  <a:cubicBezTo>
                    <a:pt x="414" y="275"/>
                    <a:pt x="410" y="273"/>
                    <a:pt x="403" y="278"/>
                  </a:cubicBezTo>
                  <a:cubicBezTo>
                    <a:pt x="397" y="280"/>
                    <a:pt x="384" y="269"/>
                    <a:pt x="377" y="272"/>
                  </a:cubicBezTo>
                  <a:cubicBezTo>
                    <a:pt x="370" y="275"/>
                    <a:pt x="365" y="290"/>
                    <a:pt x="362" y="297"/>
                  </a:cubicBezTo>
                  <a:cubicBezTo>
                    <a:pt x="361" y="303"/>
                    <a:pt x="356" y="315"/>
                    <a:pt x="356" y="315"/>
                  </a:cubicBezTo>
                  <a:cubicBezTo>
                    <a:pt x="355" y="321"/>
                    <a:pt x="354" y="323"/>
                    <a:pt x="349" y="327"/>
                  </a:cubicBezTo>
                  <a:cubicBezTo>
                    <a:pt x="345" y="333"/>
                    <a:pt x="333" y="344"/>
                    <a:pt x="328" y="350"/>
                  </a:cubicBezTo>
                  <a:cubicBezTo>
                    <a:pt x="323" y="356"/>
                    <a:pt x="325" y="360"/>
                    <a:pt x="320" y="363"/>
                  </a:cubicBezTo>
                  <a:cubicBezTo>
                    <a:pt x="313" y="371"/>
                    <a:pt x="308" y="369"/>
                    <a:pt x="296" y="371"/>
                  </a:cubicBezTo>
                  <a:cubicBezTo>
                    <a:pt x="266" y="367"/>
                    <a:pt x="240" y="364"/>
                    <a:pt x="208" y="363"/>
                  </a:cubicBezTo>
                  <a:cubicBezTo>
                    <a:pt x="202" y="362"/>
                    <a:pt x="190" y="357"/>
                    <a:pt x="190" y="357"/>
                  </a:cubicBezTo>
                  <a:cubicBezTo>
                    <a:pt x="185" y="350"/>
                    <a:pt x="182" y="344"/>
                    <a:pt x="178" y="336"/>
                  </a:cubicBezTo>
                  <a:cubicBezTo>
                    <a:pt x="177" y="335"/>
                    <a:pt x="176" y="332"/>
                    <a:pt x="176" y="332"/>
                  </a:cubicBezTo>
                  <a:cubicBezTo>
                    <a:pt x="174" y="323"/>
                    <a:pt x="168" y="313"/>
                    <a:pt x="164" y="305"/>
                  </a:cubicBezTo>
                  <a:cubicBezTo>
                    <a:pt x="163" y="296"/>
                    <a:pt x="162" y="286"/>
                    <a:pt x="158" y="278"/>
                  </a:cubicBezTo>
                  <a:cubicBezTo>
                    <a:pt x="155" y="251"/>
                    <a:pt x="163" y="248"/>
                    <a:pt x="173" y="227"/>
                  </a:cubicBezTo>
                  <a:cubicBezTo>
                    <a:pt x="177" y="218"/>
                    <a:pt x="178" y="207"/>
                    <a:pt x="181" y="198"/>
                  </a:cubicBezTo>
                  <a:cubicBezTo>
                    <a:pt x="182" y="191"/>
                    <a:pt x="184" y="185"/>
                    <a:pt x="187" y="179"/>
                  </a:cubicBezTo>
                  <a:cubicBezTo>
                    <a:pt x="189" y="170"/>
                    <a:pt x="190" y="160"/>
                    <a:pt x="196" y="152"/>
                  </a:cubicBezTo>
                  <a:cubicBezTo>
                    <a:pt x="198" y="141"/>
                    <a:pt x="206" y="137"/>
                    <a:pt x="211" y="123"/>
                  </a:cubicBezTo>
                  <a:cubicBezTo>
                    <a:pt x="212" y="117"/>
                    <a:pt x="218" y="116"/>
                    <a:pt x="221" y="110"/>
                  </a:cubicBezTo>
                  <a:cubicBezTo>
                    <a:pt x="222" y="103"/>
                    <a:pt x="220" y="96"/>
                    <a:pt x="221" y="89"/>
                  </a:cubicBezTo>
                  <a:cubicBezTo>
                    <a:pt x="220" y="82"/>
                    <a:pt x="217" y="64"/>
                    <a:pt x="212" y="60"/>
                  </a:cubicBezTo>
                  <a:cubicBezTo>
                    <a:pt x="207" y="56"/>
                    <a:pt x="193" y="64"/>
                    <a:pt x="188" y="62"/>
                  </a:cubicBezTo>
                  <a:cubicBezTo>
                    <a:pt x="187" y="57"/>
                    <a:pt x="182" y="47"/>
                    <a:pt x="182" y="47"/>
                  </a:cubicBezTo>
                  <a:cubicBezTo>
                    <a:pt x="180" y="34"/>
                    <a:pt x="178" y="24"/>
                    <a:pt x="170" y="14"/>
                  </a:cubicBezTo>
                  <a:cubicBezTo>
                    <a:pt x="167" y="0"/>
                    <a:pt x="172" y="0"/>
                    <a:pt x="166" y="0"/>
                  </a:cubicBezTo>
                  <a:close/>
                </a:path>
              </a:pathLst>
            </a:custGeom>
            <a:solidFill>
              <a:srgbClr val="FDD409"/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21" name="Freeform 48">
              <a:hlinkClick r:id="" action="ppaction://noaction"/>
              <a:extLst>
                <a:ext uri="{FF2B5EF4-FFF2-40B4-BE49-F238E27FC236}">
                  <a16:creationId xmlns:a16="http://schemas.microsoft.com/office/drawing/2014/main" id="{B43B54DC-40D0-4553-81B8-9071DF247699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243" y="1034"/>
              <a:ext cx="407" cy="982"/>
            </a:xfrm>
            <a:custGeom>
              <a:avLst/>
              <a:gdLst/>
              <a:ahLst/>
              <a:cxnLst>
                <a:cxn ang="0">
                  <a:pos x="247" y="108"/>
                </a:cxn>
                <a:cxn ang="0">
                  <a:pos x="233" y="106"/>
                </a:cxn>
                <a:cxn ang="0">
                  <a:pos x="199" y="62"/>
                </a:cxn>
                <a:cxn ang="0">
                  <a:pos x="189" y="50"/>
                </a:cxn>
                <a:cxn ang="0">
                  <a:pos x="151" y="16"/>
                </a:cxn>
                <a:cxn ang="0">
                  <a:pos x="105" y="34"/>
                </a:cxn>
                <a:cxn ang="0">
                  <a:pos x="133" y="76"/>
                </a:cxn>
                <a:cxn ang="0">
                  <a:pos x="165" y="148"/>
                </a:cxn>
                <a:cxn ang="0">
                  <a:pos x="145" y="196"/>
                </a:cxn>
                <a:cxn ang="0">
                  <a:pos x="103" y="254"/>
                </a:cxn>
                <a:cxn ang="0">
                  <a:pos x="73" y="258"/>
                </a:cxn>
                <a:cxn ang="0">
                  <a:pos x="41" y="242"/>
                </a:cxn>
                <a:cxn ang="0">
                  <a:pos x="27" y="294"/>
                </a:cxn>
                <a:cxn ang="0">
                  <a:pos x="1" y="332"/>
                </a:cxn>
                <a:cxn ang="0">
                  <a:pos x="33" y="384"/>
                </a:cxn>
                <a:cxn ang="0">
                  <a:pos x="51" y="404"/>
                </a:cxn>
                <a:cxn ang="0">
                  <a:pos x="47" y="430"/>
                </a:cxn>
                <a:cxn ang="0">
                  <a:pos x="93" y="496"/>
                </a:cxn>
                <a:cxn ang="0">
                  <a:pos x="121" y="494"/>
                </a:cxn>
                <a:cxn ang="0">
                  <a:pos x="119" y="552"/>
                </a:cxn>
                <a:cxn ang="0">
                  <a:pos x="105" y="568"/>
                </a:cxn>
                <a:cxn ang="0">
                  <a:pos x="105" y="620"/>
                </a:cxn>
                <a:cxn ang="0">
                  <a:pos x="135" y="660"/>
                </a:cxn>
                <a:cxn ang="0">
                  <a:pos x="129" y="746"/>
                </a:cxn>
                <a:cxn ang="0">
                  <a:pos x="107" y="778"/>
                </a:cxn>
                <a:cxn ang="0">
                  <a:pos x="117" y="878"/>
                </a:cxn>
                <a:cxn ang="0">
                  <a:pos x="127" y="934"/>
                </a:cxn>
                <a:cxn ang="0">
                  <a:pos x="131" y="1002"/>
                </a:cxn>
                <a:cxn ang="0">
                  <a:pos x="115" y="1040"/>
                </a:cxn>
                <a:cxn ang="0">
                  <a:pos x="89" y="1064"/>
                </a:cxn>
                <a:cxn ang="0">
                  <a:pos x="117" y="1112"/>
                </a:cxn>
                <a:cxn ang="0">
                  <a:pos x="151" y="1084"/>
                </a:cxn>
                <a:cxn ang="0">
                  <a:pos x="257" y="1116"/>
                </a:cxn>
                <a:cxn ang="0">
                  <a:pos x="307" y="1132"/>
                </a:cxn>
                <a:cxn ang="0">
                  <a:pos x="333" y="1116"/>
                </a:cxn>
                <a:cxn ang="0">
                  <a:pos x="361" y="1072"/>
                </a:cxn>
                <a:cxn ang="0">
                  <a:pos x="327" y="1036"/>
                </a:cxn>
                <a:cxn ang="0">
                  <a:pos x="385" y="958"/>
                </a:cxn>
                <a:cxn ang="0">
                  <a:pos x="429" y="916"/>
                </a:cxn>
                <a:cxn ang="0">
                  <a:pos x="399" y="844"/>
                </a:cxn>
                <a:cxn ang="0">
                  <a:pos x="457" y="774"/>
                </a:cxn>
                <a:cxn ang="0">
                  <a:pos x="423" y="670"/>
                </a:cxn>
                <a:cxn ang="0">
                  <a:pos x="401" y="608"/>
                </a:cxn>
                <a:cxn ang="0">
                  <a:pos x="333" y="616"/>
                </a:cxn>
                <a:cxn ang="0">
                  <a:pos x="267" y="590"/>
                </a:cxn>
                <a:cxn ang="0">
                  <a:pos x="245" y="504"/>
                </a:cxn>
                <a:cxn ang="0">
                  <a:pos x="265" y="444"/>
                </a:cxn>
                <a:cxn ang="0">
                  <a:pos x="325" y="404"/>
                </a:cxn>
                <a:cxn ang="0">
                  <a:pos x="333" y="362"/>
                </a:cxn>
                <a:cxn ang="0">
                  <a:pos x="291" y="322"/>
                </a:cxn>
                <a:cxn ang="0">
                  <a:pos x="215" y="246"/>
                </a:cxn>
                <a:cxn ang="0">
                  <a:pos x="195" y="222"/>
                </a:cxn>
                <a:cxn ang="0">
                  <a:pos x="209" y="182"/>
                </a:cxn>
                <a:cxn ang="0">
                  <a:pos x="225" y="152"/>
                </a:cxn>
                <a:cxn ang="0">
                  <a:pos x="253" y="128"/>
                </a:cxn>
              </a:cxnLst>
              <a:rect l="0" t="0" r="r" b="b"/>
              <a:pathLst>
                <a:path w="457" h="1136">
                  <a:moveTo>
                    <a:pt x="253" y="128"/>
                  </a:moveTo>
                  <a:cubicBezTo>
                    <a:pt x="242" y="124"/>
                    <a:pt x="245" y="119"/>
                    <a:pt x="247" y="108"/>
                  </a:cubicBezTo>
                  <a:cubicBezTo>
                    <a:pt x="246" y="106"/>
                    <a:pt x="247" y="102"/>
                    <a:pt x="245" y="102"/>
                  </a:cubicBezTo>
                  <a:cubicBezTo>
                    <a:pt x="241" y="101"/>
                    <a:pt x="233" y="106"/>
                    <a:pt x="233" y="106"/>
                  </a:cubicBezTo>
                  <a:cubicBezTo>
                    <a:pt x="220" y="103"/>
                    <a:pt x="225" y="95"/>
                    <a:pt x="217" y="86"/>
                  </a:cubicBezTo>
                  <a:cubicBezTo>
                    <a:pt x="210" y="78"/>
                    <a:pt x="203" y="73"/>
                    <a:pt x="199" y="62"/>
                  </a:cubicBezTo>
                  <a:cubicBezTo>
                    <a:pt x="200" y="59"/>
                    <a:pt x="203" y="56"/>
                    <a:pt x="201" y="54"/>
                  </a:cubicBezTo>
                  <a:cubicBezTo>
                    <a:pt x="198" y="51"/>
                    <a:pt x="189" y="50"/>
                    <a:pt x="189" y="50"/>
                  </a:cubicBezTo>
                  <a:cubicBezTo>
                    <a:pt x="179" y="40"/>
                    <a:pt x="176" y="35"/>
                    <a:pt x="163" y="32"/>
                  </a:cubicBezTo>
                  <a:cubicBezTo>
                    <a:pt x="160" y="24"/>
                    <a:pt x="158" y="21"/>
                    <a:pt x="151" y="16"/>
                  </a:cubicBezTo>
                  <a:cubicBezTo>
                    <a:pt x="148" y="8"/>
                    <a:pt x="144" y="8"/>
                    <a:pt x="141" y="0"/>
                  </a:cubicBezTo>
                  <a:cubicBezTo>
                    <a:pt x="113" y="6"/>
                    <a:pt x="122" y="22"/>
                    <a:pt x="105" y="34"/>
                  </a:cubicBezTo>
                  <a:cubicBezTo>
                    <a:pt x="107" y="43"/>
                    <a:pt x="107" y="47"/>
                    <a:pt x="115" y="52"/>
                  </a:cubicBezTo>
                  <a:cubicBezTo>
                    <a:pt x="121" y="61"/>
                    <a:pt x="122" y="72"/>
                    <a:pt x="133" y="76"/>
                  </a:cubicBezTo>
                  <a:cubicBezTo>
                    <a:pt x="144" y="92"/>
                    <a:pt x="136" y="121"/>
                    <a:pt x="157" y="128"/>
                  </a:cubicBezTo>
                  <a:cubicBezTo>
                    <a:pt x="162" y="135"/>
                    <a:pt x="163" y="140"/>
                    <a:pt x="165" y="148"/>
                  </a:cubicBezTo>
                  <a:cubicBezTo>
                    <a:pt x="166" y="152"/>
                    <a:pt x="169" y="160"/>
                    <a:pt x="169" y="160"/>
                  </a:cubicBezTo>
                  <a:cubicBezTo>
                    <a:pt x="167" y="182"/>
                    <a:pt x="168" y="192"/>
                    <a:pt x="145" y="196"/>
                  </a:cubicBezTo>
                  <a:cubicBezTo>
                    <a:pt x="133" y="204"/>
                    <a:pt x="121" y="218"/>
                    <a:pt x="113" y="230"/>
                  </a:cubicBezTo>
                  <a:cubicBezTo>
                    <a:pt x="110" y="240"/>
                    <a:pt x="111" y="246"/>
                    <a:pt x="103" y="254"/>
                  </a:cubicBezTo>
                  <a:cubicBezTo>
                    <a:pt x="100" y="263"/>
                    <a:pt x="93" y="271"/>
                    <a:pt x="85" y="274"/>
                  </a:cubicBezTo>
                  <a:cubicBezTo>
                    <a:pt x="75" y="271"/>
                    <a:pt x="77" y="267"/>
                    <a:pt x="73" y="258"/>
                  </a:cubicBezTo>
                  <a:cubicBezTo>
                    <a:pt x="71" y="254"/>
                    <a:pt x="65" y="246"/>
                    <a:pt x="65" y="246"/>
                  </a:cubicBezTo>
                  <a:cubicBezTo>
                    <a:pt x="61" y="226"/>
                    <a:pt x="54" y="238"/>
                    <a:pt x="41" y="242"/>
                  </a:cubicBezTo>
                  <a:cubicBezTo>
                    <a:pt x="38" y="256"/>
                    <a:pt x="39" y="263"/>
                    <a:pt x="41" y="278"/>
                  </a:cubicBezTo>
                  <a:cubicBezTo>
                    <a:pt x="38" y="290"/>
                    <a:pt x="40" y="291"/>
                    <a:pt x="27" y="294"/>
                  </a:cubicBezTo>
                  <a:cubicBezTo>
                    <a:pt x="22" y="301"/>
                    <a:pt x="18" y="301"/>
                    <a:pt x="13" y="308"/>
                  </a:cubicBezTo>
                  <a:cubicBezTo>
                    <a:pt x="11" y="321"/>
                    <a:pt x="10" y="323"/>
                    <a:pt x="1" y="332"/>
                  </a:cubicBezTo>
                  <a:cubicBezTo>
                    <a:pt x="1" y="337"/>
                    <a:pt x="0" y="365"/>
                    <a:pt x="9" y="370"/>
                  </a:cubicBezTo>
                  <a:cubicBezTo>
                    <a:pt x="20" y="377"/>
                    <a:pt x="23" y="374"/>
                    <a:pt x="33" y="384"/>
                  </a:cubicBezTo>
                  <a:cubicBezTo>
                    <a:pt x="34" y="388"/>
                    <a:pt x="35" y="393"/>
                    <a:pt x="39" y="396"/>
                  </a:cubicBezTo>
                  <a:cubicBezTo>
                    <a:pt x="43" y="399"/>
                    <a:pt x="51" y="404"/>
                    <a:pt x="51" y="404"/>
                  </a:cubicBezTo>
                  <a:cubicBezTo>
                    <a:pt x="54" y="412"/>
                    <a:pt x="54" y="409"/>
                    <a:pt x="51" y="418"/>
                  </a:cubicBezTo>
                  <a:cubicBezTo>
                    <a:pt x="50" y="422"/>
                    <a:pt x="47" y="430"/>
                    <a:pt x="47" y="430"/>
                  </a:cubicBezTo>
                  <a:cubicBezTo>
                    <a:pt x="51" y="445"/>
                    <a:pt x="69" y="452"/>
                    <a:pt x="81" y="460"/>
                  </a:cubicBezTo>
                  <a:cubicBezTo>
                    <a:pt x="84" y="473"/>
                    <a:pt x="81" y="488"/>
                    <a:pt x="93" y="496"/>
                  </a:cubicBezTo>
                  <a:cubicBezTo>
                    <a:pt x="102" y="482"/>
                    <a:pt x="96" y="486"/>
                    <a:pt x="107" y="482"/>
                  </a:cubicBezTo>
                  <a:cubicBezTo>
                    <a:pt x="116" y="487"/>
                    <a:pt x="117" y="486"/>
                    <a:pt x="121" y="494"/>
                  </a:cubicBezTo>
                  <a:cubicBezTo>
                    <a:pt x="126" y="504"/>
                    <a:pt x="121" y="514"/>
                    <a:pt x="133" y="518"/>
                  </a:cubicBezTo>
                  <a:cubicBezTo>
                    <a:pt x="129" y="531"/>
                    <a:pt x="132" y="545"/>
                    <a:pt x="119" y="552"/>
                  </a:cubicBezTo>
                  <a:cubicBezTo>
                    <a:pt x="116" y="560"/>
                    <a:pt x="121" y="565"/>
                    <a:pt x="123" y="574"/>
                  </a:cubicBezTo>
                  <a:cubicBezTo>
                    <a:pt x="119" y="590"/>
                    <a:pt x="111" y="576"/>
                    <a:pt x="105" y="568"/>
                  </a:cubicBezTo>
                  <a:cubicBezTo>
                    <a:pt x="102" y="578"/>
                    <a:pt x="97" y="584"/>
                    <a:pt x="95" y="594"/>
                  </a:cubicBezTo>
                  <a:cubicBezTo>
                    <a:pt x="96" y="606"/>
                    <a:pt x="93" y="616"/>
                    <a:pt x="105" y="620"/>
                  </a:cubicBezTo>
                  <a:cubicBezTo>
                    <a:pt x="114" y="627"/>
                    <a:pt x="118" y="636"/>
                    <a:pt x="127" y="642"/>
                  </a:cubicBezTo>
                  <a:cubicBezTo>
                    <a:pt x="129" y="649"/>
                    <a:pt x="133" y="653"/>
                    <a:pt x="135" y="660"/>
                  </a:cubicBezTo>
                  <a:cubicBezTo>
                    <a:pt x="137" y="673"/>
                    <a:pt x="134" y="685"/>
                    <a:pt x="147" y="688"/>
                  </a:cubicBezTo>
                  <a:cubicBezTo>
                    <a:pt x="157" y="702"/>
                    <a:pt x="138" y="732"/>
                    <a:pt x="129" y="746"/>
                  </a:cubicBezTo>
                  <a:cubicBezTo>
                    <a:pt x="115" y="741"/>
                    <a:pt x="108" y="742"/>
                    <a:pt x="93" y="744"/>
                  </a:cubicBezTo>
                  <a:cubicBezTo>
                    <a:pt x="83" y="764"/>
                    <a:pt x="88" y="774"/>
                    <a:pt x="107" y="778"/>
                  </a:cubicBezTo>
                  <a:cubicBezTo>
                    <a:pt x="115" y="795"/>
                    <a:pt x="113" y="812"/>
                    <a:pt x="127" y="826"/>
                  </a:cubicBezTo>
                  <a:cubicBezTo>
                    <a:pt x="130" y="841"/>
                    <a:pt x="116" y="865"/>
                    <a:pt x="117" y="878"/>
                  </a:cubicBezTo>
                  <a:cubicBezTo>
                    <a:pt x="118" y="891"/>
                    <a:pt x="131" y="897"/>
                    <a:pt x="133" y="906"/>
                  </a:cubicBezTo>
                  <a:cubicBezTo>
                    <a:pt x="135" y="915"/>
                    <a:pt x="126" y="928"/>
                    <a:pt x="127" y="934"/>
                  </a:cubicBezTo>
                  <a:cubicBezTo>
                    <a:pt x="128" y="940"/>
                    <a:pt x="136" y="931"/>
                    <a:pt x="137" y="942"/>
                  </a:cubicBezTo>
                  <a:cubicBezTo>
                    <a:pt x="134" y="962"/>
                    <a:pt x="136" y="982"/>
                    <a:pt x="131" y="1002"/>
                  </a:cubicBezTo>
                  <a:cubicBezTo>
                    <a:pt x="130" y="1014"/>
                    <a:pt x="134" y="1027"/>
                    <a:pt x="129" y="1038"/>
                  </a:cubicBezTo>
                  <a:cubicBezTo>
                    <a:pt x="127" y="1042"/>
                    <a:pt x="119" y="1038"/>
                    <a:pt x="115" y="1040"/>
                  </a:cubicBezTo>
                  <a:cubicBezTo>
                    <a:pt x="111" y="1042"/>
                    <a:pt x="107" y="1057"/>
                    <a:pt x="107" y="1058"/>
                  </a:cubicBezTo>
                  <a:cubicBezTo>
                    <a:pt x="105" y="1064"/>
                    <a:pt x="89" y="1064"/>
                    <a:pt x="89" y="1064"/>
                  </a:cubicBezTo>
                  <a:cubicBezTo>
                    <a:pt x="84" y="1080"/>
                    <a:pt x="82" y="1104"/>
                    <a:pt x="97" y="1114"/>
                  </a:cubicBezTo>
                  <a:cubicBezTo>
                    <a:pt x="104" y="1113"/>
                    <a:pt x="111" y="1114"/>
                    <a:pt x="117" y="1112"/>
                  </a:cubicBezTo>
                  <a:cubicBezTo>
                    <a:pt x="119" y="1111"/>
                    <a:pt x="118" y="1108"/>
                    <a:pt x="119" y="1106"/>
                  </a:cubicBezTo>
                  <a:cubicBezTo>
                    <a:pt x="126" y="1098"/>
                    <a:pt x="141" y="1087"/>
                    <a:pt x="151" y="1084"/>
                  </a:cubicBezTo>
                  <a:cubicBezTo>
                    <a:pt x="170" y="1094"/>
                    <a:pt x="196" y="1106"/>
                    <a:pt x="217" y="1110"/>
                  </a:cubicBezTo>
                  <a:cubicBezTo>
                    <a:pt x="231" y="1113"/>
                    <a:pt x="244" y="1112"/>
                    <a:pt x="257" y="1116"/>
                  </a:cubicBezTo>
                  <a:cubicBezTo>
                    <a:pt x="263" y="1125"/>
                    <a:pt x="261" y="1133"/>
                    <a:pt x="271" y="1136"/>
                  </a:cubicBezTo>
                  <a:cubicBezTo>
                    <a:pt x="283" y="1134"/>
                    <a:pt x="295" y="1135"/>
                    <a:pt x="307" y="1132"/>
                  </a:cubicBezTo>
                  <a:cubicBezTo>
                    <a:pt x="312" y="1131"/>
                    <a:pt x="313" y="1123"/>
                    <a:pt x="317" y="1120"/>
                  </a:cubicBezTo>
                  <a:cubicBezTo>
                    <a:pt x="320" y="1118"/>
                    <a:pt x="332" y="1116"/>
                    <a:pt x="333" y="1116"/>
                  </a:cubicBezTo>
                  <a:cubicBezTo>
                    <a:pt x="342" y="1103"/>
                    <a:pt x="340" y="1102"/>
                    <a:pt x="357" y="1100"/>
                  </a:cubicBezTo>
                  <a:cubicBezTo>
                    <a:pt x="360" y="1093"/>
                    <a:pt x="365" y="1078"/>
                    <a:pt x="361" y="1072"/>
                  </a:cubicBezTo>
                  <a:cubicBezTo>
                    <a:pt x="357" y="1066"/>
                    <a:pt x="339" y="1068"/>
                    <a:pt x="333" y="1062"/>
                  </a:cubicBezTo>
                  <a:cubicBezTo>
                    <a:pt x="336" y="1052"/>
                    <a:pt x="339" y="1040"/>
                    <a:pt x="327" y="1036"/>
                  </a:cubicBezTo>
                  <a:cubicBezTo>
                    <a:pt x="331" y="1021"/>
                    <a:pt x="341" y="1022"/>
                    <a:pt x="355" y="1020"/>
                  </a:cubicBezTo>
                  <a:cubicBezTo>
                    <a:pt x="369" y="1000"/>
                    <a:pt x="366" y="977"/>
                    <a:pt x="385" y="958"/>
                  </a:cubicBezTo>
                  <a:cubicBezTo>
                    <a:pt x="389" y="946"/>
                    <a:pt x="404" y="939"/>
                    <a:pt x="415" y="934"/>
                  </a:cubicBezTo>
                  <a:cubicBezTo>
                    <a:pt x="420" y="929"/>
                    <a:pt x="429" y="916"/>
                    <a:pt x="429" y="916"/>
                  </a:cubicBezTo>
                  <a:cubicBezTo>
                    <a:pt x="427" y="883"/>
                    <a:pt x="434" y="884"/>
                    <a:pt x="409" y="878"/>
                  </a:cubicBezTo>
                  <a:cubicBezTo>
                    <a:pt x="407" y="852"/>
                    <a:pt x="405" y="861"/>
                    <a:pt x="399" y="844"/>
                  </a:cubicBezTo>
                  <a:cubicBezTo>
                    <a:pt x="402" y="805"/>
                    <a:pt x="404" y="803"/>
                    <a:pt x="441" y="798"/>
                  </a:cubicBezTo>
                  <a:cubicBezTo>
                    <a:pt x="447" y="789"/>
                    <a:pt x="453" y="785"/>
                    <a:pt x="457" y="774"/>
                  </a:cubicBezTo>
                  <a:cubicBezTo>
                    <a:pt x="453" y="750"/>
                    <a:pt x="445" y="722"/>
                    <a:pt x="431" y="702"/>
                  </a:cubicBezTo>
                  <a:cubicBezTo>
                    <a:pt x="429" y="693"/>
                    <a:pt x="428" y="677"/>
                    <a:pt x="423" y="670"/>
                  </a:cubicBezTo>
                  <a:cubicBezTo>
                    <a:pt x="415" y="660"/>
                    <a:pt x="405" y="655"/>
                    <a:pt x="401" y="642"/>
                  </a:cubicBezTo>
                  <a:cubicBezTo>
                    <a:pt x="397" y="633"/>
                    <a:pt x="406" y="614"/>
                    <a:pt x="401" y="608"/>
                  </a:cubicBezTo>
                  <a:cubicBezTo>
                    <a:pt x="396" y="602"/>
                    <a:pt x="380" y="605"/>
                    <a:pt x="369" y="606"/>
                  </a:cubicBezTo>
                  <a:cubicBezTo>
                    <a:pt x="352" y="608"/>
                    <a:pt x="347" y="611"/>
                    <a:pt x="333" y="616"/>
                  </a:cubicBezTo>
                  <a:cubicBezTo>
                    <a:pt x="316" y="614"/>
                    <a:pt x="300" y="616"/>
                    <a:pt x="283" y="614"/>
                  </a:cubicBezTo>
                  <a:cubicBezTo>
                    <a:pt x="279" y="602"/>
                    <a:pt x="277" y="597"/>
                    <a:pt x="267" y="590"/>
                  </a:cubicBezTo>
                  <a:cubicBezTo>
                    <a:pt x="260" y="568"/>
                    <a:pt x="263" y="582"/>
                    <a:pt x="265" y="546"/>
                  </a:cubicBezTo>
                  <a:cubicBezTo>
                    <a:pt x="263" y="532"/>
                    <a:pt x="253" y="516"/>
                    <a:pt x="245" y="504"/>
                  </a:cubicBezTo>
                  <a:cubicBezTo>
                    <a:pt x="243" y="492"/>
                    <a:pt x="241" y="485"/>
                    <a:pt x="231" y="478"/>
                  </a:cubicBezTo>
                  <a:cubicBezTo>
                    <a:pt x="221" y="447"/>
                    <a:pt x="233" y="446"/>
                    <a:pt x="265" y="444"/>
                  </a:cubicBezTo>
                  <a:cubicBezTo>
                    <a:pt x="269" y="431"/>
                    <a:pt x="257" y="407"/>
                    <a:pt x="273" y="402"/>
                  </a:cubicBezTo>
                  <a:cubicBezTo>
                    <a:pt x="296" y="404"/>
                    <a:pt x="301" y="406"/>
                    <a:pt x="325" y="404"/>
                  </a:cubicBezTo>
                  <a:cubicBezTo>
                    <a:pt x="326" y="402"/>
                    <a:pt x="327" y="400"/>
                    <a:pt x="327" y="398"/>
                  </a:cubicBezTo>
                  <a:cubicBezTo>
                    <a:pt x="327" y="392"/>
                    <a:pt x="333" y="371"/>
                    <a:pt x="333" y="362"/>
                  </a:cubicBezTo>
                  <a:cubicBezTo>
                    <a:pt x="333" y="353"/>
                    <a:pt x="332" y="349"/>
                    <a:pt x="325" y="342"/>
                  </a:cubicBezTo>
                  <a:cubicBezTo>
                    <a:pt x="324" y="329"/>
                    <a:pt x="300" y="328"/>
                    <a:pt x="291" y="322"/>
                  </a:cubicBezTo>
                  <a:cubicBezTo>
                    <a:pt x="284" y="301"/>
                    <a:pt x="265" y="288"/>
                    <a:pt x="249" y="274"/>
                  </a:cubicBezTo>
                  <a:cubicBezTo>
                    <a:pt x="237" y="264"/>
                    <a:pt x="230" y="251"/>
                    <a:pt x="215" y="246"/>
                  </a:cubicBezTo>
                  <a:cubicBezTo>
                    <a:pt x="202" y="226"/>
                    <a:pt x="223" y="256"/>
                    <a:pt x="203" y="234"/>
                  </a:cubicBezTo>
                  <a:cubicBezTo>
                    <a:pt x="200" y="230"/>
                    <a:pt x="195" y="222"/>
                    <a:pt x="195" y="222"/>
                  </a:cubicBezTo>
                  <a:cubicBezTo>
                    <a:pt x="192" y="208"/>
                    <a:pt x="188" y="205"/>
                    <a:pt x="203" y="200"/>
                  </a:cubicBezTo>
                  <a:cubicBezTo>
                    <a:pt x="205" y="194"/>
                    <a:pt x="209" y="182"/>
                    <a:pt x="209" y="182"/>
                  </a:cubicBezTo>
                  <a:cubicBezTo>
                    <a:pt x="210" y="175"/>
                    <a:pt x="212" y="173"/>
                    <a:pt x="217" y="168"/>
                  </a:cubicBezTo>
                  <a:cubicBezTo>
                    <a:pt x="220" y="165"/>
                    <a:pt x="225" y="152"/>
                    <a:pt x="225" y="152"/>
                  </a:cubicBezTo>
                  <a:cubicBezTo>
                    <a:pt x="230" y="145"/>
                    <a:pt x="234" y="141"/>
                    <a:pt x="241" y="136"/>
                  </a:cubicBezTo>
                  <a:cubicBezTo>
                    <a:pt x="247" y="128"/>
                    <a:pt x="243" y="131"/>
                    <a:pt x="253" y="128"/>
                  </a:cubicBezTo>
                  <a:close/>
                </a:path>
              </a:pathLst>
            </a:custGeom>
            <a:solidFill>
              <a:srgbClr val="E3E4E4"/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22" name="Freeform 49">
              <a:extLst>
                <a:ext uri="{FF2B5EF4-FFF2-40B4-BE49-F238E27FC236}">
                  <a16:creationId xmlns:a16="http://schemas.microsoft.com/office/drawing/2014/main" id="{F352EE83-12FA-4E96-96B3-7F3BB659EE47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1190" y="903"/>
              <a:ext cx="316" cy="499"/>
            </a:xfrm>
            <a:custGeom>
              <a:avLst/>
              <a:gdLst/>
              <a:ahLst/>
              <a:cxnLst>
                <a:cxn ang="0">
                  <a:pos x="58" y="27"/>
                </a:cxn>
                <a:cxn ang="0">
                  <a:pos x="80" y="23"/>
                </a:cxn>
                <a:cxn ang="0">
                  <a:pos x="82" y="17"/>
                </a:cxn>
                <a:cxn ang="0">
                  <a:pos x="98" y="13"/>
                </a:cxn>
                <a:cxn ang="0">
                  <a:pos x="122" y="7"/>
                </a:cxn>
                <a:cxn ang="0">
                  <a:pos x="134" y="35"/>
                </a:cxn>
                <a:cxn ang="0">
                  <a:pos x="148" y="41"/>
                </a:cxn>
                <a:cxn ang="0">
                  <a:pos x="182" y="49"/>
                </a:cxn>
                <a:cxn ang="0">
                  <a:pos x="192" y="85"/>
                </a:cxn>
                <a:cxn ang="0">
                  <a:pos x="204" y="97"/>
                </a:cxn>
                <a:cxn ang="0">
                  <a:pos x="236" y="183"/>
                </a:cxn>
                <a:cxn ang="0">
                  <a:pos x="264" y="209"/>
                </a:cxn>
                <a:cxn ang="0">
                  <a:pos x="276" y="235"/>
                </a:cxn>
                <a:cxn ang="0">
                  <a:pos x="260" y="331"/>
                </a:cxn>
                <a:cxn ang="0">
                  <a:pos x="256" y="371"/>
                </a:cxn>
                <a:cxn ang="0">
                  <a:pos x="248" y="389"/>
                </a:cxn>
                <a:cxn ang="0">
                  <a:pos x="264" y="435"/>
                </a:cxn>
                <a:cxn ang="0">
                  <a:pos x="274" y="455"/>
                </a:cxn>
                <a:cxn ang="0">
                  <a:pos x="328" y="463"/>
                </a:cxn>
                <a:cxn ang="0">
                  <a:pos x="344" y="501"/>
                </a:cxn>
                <a:cxn ang="0">
                  <a:pos x="354" y="529"/>
                </a:cxn>
                <a:cxn ang="0">
                  <a:pos x="308" y="545"/>
                </a:cxn>
                <a:cxn ang="0">
                  <a:pos x="288" y="557"/>
                </a:cxn>
                <a:cxn ang="0">
                  <a:pos x="272" y="577"/>
                </a:cxn>
                <a:cxn ang="0">
                  <a:pos x="240" y="569"/>
                </a:cxn>
                <a:cxn ang="0">
                  <a:pos x="192" y="549"/>
                </a:cxn>
                <a:cxn ang="0">
                  <a:pos x="170" y="535"/>
                </a:cxn>
                <a:cxn ang="0">
                  <a:pos x="172" y="511"/>
                </a:cxn>
                <a:cxn ang="0">
                  <a:pos x="164" y="457"/>
                </a:cxn>
                <a:cxn ang="0">
                  <a:pos x="154" y="435"/>
                </a:cxn>
                <a:cxn ang="0">
                  <a:pos x="152" y="423"/>
                </a:cxn>
                <a:cxn ang="0">
                  <a:pos x="140" y="421"/>
                </a:cxn>
                <a:cxn ang="0">
                  <a:pos x="128" y="397"/>
                </a:cxn>
                <a:cxn ang="0">
                  <a:pos x="62" y="405"/>
                </a:cxn>
                <a:cxn ang="0">
                  <a:pos x="50" y="421"/>
                </a:cxn>
                <a:cxn ang="0">
                  <a:pos x="12" y="403"/>
                </a:cxn>
                <a:cxn ang="0">
                  <a:pos x="26" y="383"/>
                </a:cxn>
                <a:cxn ang="0">
                  <a:pos x="42" y="353"/>
                </a:cxn>
                <a:cxn ang="0">
                  <a:pos x="54" y="345"/>
                </a:cxn>
                <a:cxn ang="0">
                  <a:pos x="64" y="327"/>
                </a:cxn>
                <a:cxn ang="0">
                  <a:pos x="68" y="315"/>
                </a:cxn>
                <a:cxn ang="0">
                  <a:pos x="40" y="289"/>
                </a:cxn>
                <a:cxn ang="0">
                  <a:pos x="34" y="271"/>
                </a:cxn>
                <a:cxn ang="0">
                  <a:pos x="48" y="257"/>
                </a:cxn>
                <a:cxn ang="0">
                  <a:pos x="54" y="239"/>
                </a:cxn>
                <a:cxn ang="0">
                  <a:pos x="18" y="213"/>
                </a:cxn>
                <a:cxn ang="0">
                  <a:pos x="0" y="171"/>
                </a:cxn>
                <a:cxn ang="0">
                  <a:pos x="28" y="131"/>
                </a:cxn>
                <a:cxn ang="0">
                  <a:pos x="34" y="101"/>
                </a:cxn>
                <a:cxn ang="0">
                  <a:pos x="36" y="49"/>
                </a:cxn>
                <a:cxn ang="0">
                  <a:pos x="48" y="41"/>
                </a:cxn>
                <a:cxn ang="0">
                  <a:pos x="58" y="27"/>
                </a:cxn>
              </a:cxnLst>
              <a:rect l="0" t="0" r="r" b="b"/>
              <a:pathLst>
                <a:path w="354" h="577">
                  <a:moveTo>
                    <a:pt x="58" y="27"/>
                  </a:moveTo>
                  <a:cubicBezTo>
                    <a:pt x="65" y="26"/>
                    <a:pt x="74" y="28"/>
                    <a:pt x="80" y="23"/>
                  </a:cubicBezTo>
                  <a:cubicBezTo>
                    <a:pt x="82" y="22"/>
                    <a:pt x="81" y="18"/>
                    <a:pt x="82" y="17"/>
                  </a:cubicBezTo>
                  <a:cubicBezTo>
                    <a:pt x="86" y="13"/>
                    <a:pt x="93" y="14"/>
                    <a:pt x="98" y="13"/>
                  </a:cubicBezTo>
                  <a:cubicBezTo>
                    <a:pt x="102" y="0"/>
                    <a:pt x="110" y="4"/>
                    <a:pt x="122" y="7"/>
                  </a:cubicBezTo>
                  <a:cubicBezTo>
                    <a:pt x="129" y="17"/>
                    <a:pt x="125" y="26"/>
                    <a:pt x="134" y="35"/>
                  </a:cubicBezTo>
                  <a:cubicBezTo>
                    <a:pt x="137" y="53"/>
                    <a:pt x="136" y="45"/>
                    <a:pt x="148" y="41"/>
                  </a:cubicBezTo>
                  <a:cubicBezTo>
                    <a:pt x="160" y="43"/>
                    <a:pt x="172" y="42"/>
                    <a:pt x="182" y="49"/>
                  </a:cubicBezTo>
                  <a:cubicBezTo>
                    <a:pt x="184" y="56"/>
                    <a:pt x="187" y="81"/>
                    <a:pt x="192" y="85"/>
                  </a:cubicBezTo>
                  <a:cubicBezTo>
                    <a:pt x="202" y="92"/>
                    <a:pt x="198" y="88"/>
                    <a:pt x="204" y="97"/>
                  </a:cubicBezTo>
                  <a:cubicBezTo>
                    <a:pt x="199" y="133"/>
                    <a:pt x="206" y="163"/>
                    <a:pt x="236" y="183"/>
                  </a:cubicBezTo>
                  <a:cubicBezTo>
                    <a:pt x="242" y="192"/>
                    <a:pt x="255" y="203"/>
                    <a:pt x="264" y="209"/>
                  </a:cubicBezTo>
                  <a:cubicBezTo>
                    <a:pt x="267" y="218"/>
                    <a:pt x="273" y="225"/>
                    <a:pt x="276" y="235"/>
                  </a:cubicBezTo>
                  <a:cubicBezTo>
                    <a:pt x="277" y="261"/>
                    <a:pt x="288" y="317"/>
                    <a:pt x="260" y="331"/>
                  </a:cubicBezTo>
                  <a:cubicBezTo>
                    <a:pt x="261" y="345"/>
                    <a:pt x="263" y="358"/>
                    <a:pt x="256" y="371"/>
                  </a:cubicBezTo>
                  <a:cubicBezTo>
                    <a:pt x="253" y="377"/>
                    <a:pt x="248" y="389"/>
                    <a:pt x="248" y="389"/>
                  </a:cubicBezTo>
                  <a:cubicBezTo>
                    <a:pt x="251" y="406"/>
                    <a:pt x="260" y="419"/>
                    <a:pt x="264" y="435"/>
                  </a:cubicBezTo>
                  <a:cubicBezTo>
                    <a:pt x="265" y="440"/>
                    <a:pt x="267" y="453"/>
                    <a:pt x="274" y="455"/>
                  </a:cubicBezTo>
                  <a:cubicBezTo>
                    <a:pt x="292" y="460"/>
                    <a:pt x="310" y="457"/>
                    <a:pt x="328" y="463"/>
                  </a:cubicBezTo>
                  <a:cubicBezTo>
                    <a:pt x="330" y="485"/>
                    <a:pt x="333" y="484"/>
                    <a:pt x="344" y="501"/>
                  </a:cubicBezTo>
                  <a:cubicBezTo>
                    <a:pt x="347" y="513"/>
                    <a:pt x="350" y="518"/>
                    <a:pt x="354" y="529"/>
                  </a:cubicBezTo>
                  <a:cubicBezTo>
                    <a:pt x="349" y="545"/>
                    <a:pt x="321" y="544"/>
                    <a:pt x="308" y="545"/>
                  </a:cubicBezTo>
                  <a:cubicBezTo>
                    <a:pt x="302" y="554"/>
                    <a:pt x="299" y="555"/>
                    <a:pt x="288" y="557"/>
                  </a:cubicBezTo>
                  <a:cubicBezTo>
                    <a:pt x="285" y="569"/>
                    <a:pt x="284" y="573"/>
                    <a:pt x="272" y="577"/>
                  </a:cubicBezTo>
                  <a:cubicBezTo>
                    <a:pt x="259" y="575"/>
                    <a:pt x="251" y="575"/>
                    <a:pt x="240" y="569"/>
                  </a:cubicBezTo>
                  <a:cubicBezTo>
                    <a:pt x="221" y="541"/>
                    <a:pt x="250" y="552"/>
                    <a:pt x="192" y="549"/>
                  </a:cubicBezTo>
                  <a:cubicBezTo>
                    <a:pt x="186" y="541"/>
                    <a:pt x="178" y="540"/>
                    <a:pt x="170" y="535"/>
                  </a:cubicBezTo>
                  <a:cubicBezTo>
                    <a:pt x="173" y="525"/>
                    <a:pt x="174" y="522"/>
                    <a:pt x="172" y="511"/>
                  </a:cubicBezTo>
                  <a:cubicBezTo>
                    <a:pt x="174" y="492"/>
                    <a:pt x="178" y="471"/>
                    <a:pt x="164" y="457"/>
                  </a:cubicBezTo>
                  <a:cubicBezTo>
                    <a:pt x="162" y="445"/>
                    <a:pt x="156" y="446"/>
                    <a:pt x="154" y="435"/>
                  </a:cubicBezTo>
                  <a:cubicBezTo>
                    <a:pt x="153" y="431"/>
                    <a:pt x="155" y="426"/>
                    <a:pt x="152" y="423"/>
                  </a:cubicBezTo>
                  <a:cubicBezTo>
                    <a:pt x="149" y="420"/>
                    <a:pt x="144" y="422"/>
                    <a:pt x="140" y="421"/>
                  </a:cubicBezTo>
                  <a:cubicBezTo>
                    <a:pt x="136" y="409"/>
                    <a:pt x="142" y="400"/>
                    <a:pt x="128" y="397"/>
                  </a:cubicBezTo>
                  <a:cubicBezTo>
                    <a:pt x="66" y="401"/>
                    <a:pt x="85" y="390"/>
                    <a:pt x="62" y="405"/>
                  </a:cubicBezTo>
                  <a:cubicBezTo>
                    <a:pt x="57" y="412"/>
                    <a:pt x="57" y="416"/>
                    <a:pt x="50" y="421"/>
                  </a:cubicBezTo>
                  <a:cubicBezTo>
                    <a:pt x="40" y="411"/>
                    <a:pt x="26" y="405"/>
                    <a:pt x="12" y="403"/>
                  </a:cubicBezTo>
                  <a:cubicBezTo>
                    <a:pt x="14" y="388"/>
                    <a:pt x="13" y="387"/>
                    <a:pt x="26" y="383"/>
                  </a:cubicBezTo>
                  <a:cubicBezTo>
                    <a:pt x="29" y="375"/>
                    <a:pt x="36" y="357"/>
                    <a:pt x="42" y="353"/>
                  </a:cubicBezTo>
                  <a:cubicBezTo>
                    <a:pt x="46" y="350"/>
                    <a:pt x="54" y="345"/>
                    <a:pt x="54" y="345"/>
                  </a:cubicBezTo>
                  <a:cubicBezTo>
                    <a:pt x="58" y="334"/>
                    <a:pt x="58" y="344"/>
                    <a:pt x="64" y="327"/>
                  </a:cubicBezTo>
                  <a:cubicBezTo>
                    <a:pt x="65" y="323"/>
                    <a:pt x="68" y="315"/>
                    <a:pt x="68" y="315"/>
                  </a:cubicBezTo>
                  <a:cubicBezTo>
                    <a:pt x="64" y="303"/>
                    <a:pt x="49" y="298"/>
                    <a:pt x="40" y="289"/>
                  </a:cubicBezTo>
                  <a:cubicBezTo>
                    <a:pt x="38" y="283"/>
                    <a:pt x="34" y="271"/>
                    <a:pt x="34" y="271"/>
                  </a:cubicBezTo>
                  <a:cubicBezTo>
                    <a:pt x="37" y="263"/>
                    <a:pt x="42" y="263"/>
                    <a:pt x="48" y="257"/>
                  </a:cubicBezTo>
                  <a:cubicBezTo>
                    <a:pt x="50" y="251"/>
                    <a:pt x="54" y="239"/>
                    <a:pt x="54" y="239"/>
                  </a:cubicBezTo>
                  <a:cubicBezTo>
                    <a:pt x="51" y="212"/>
                    <a:pt x="45" y="215"/>
                    <a:pt x="18" y="213"/>
                  </a:cubicBezTo>
                  <a:cubicBezTo>
                    <a:pt x="2" y="208"/>
                    <a:pt x="5" y="185"/>
                    <a:pt x="0" y="171"/>
                  </a:cubicBezTo>
                  <a:cubicBezTo>
                    <a:pt x="4" y="155"/>
                    <a:pt x="19" y="144"/>
                    <a:pt x="28" y="131"/>
                  </a:cubicBezTo>
                  <a:cubicBezTo>
                    <a:pt x="30" y="121"/>
                    <a:pt x="32" y="111"/>
                    <a:pt x="34" y="101"/>
                  </a:cubicBezTo>
                  <a:cubicBezTo>
                    <a:pt x="35" y="84"/>
                    <a:pt x="32" y="66"/>
                    <a:pt x="36" y="49"/>
                  </a:cubicBezTo>
                  <a:cubicBezTo>
                    <a:pt x="37" y="44"/>
                    <a:pt x="48" y="41"/>
                    <a:pt x="48" y="41"/>
                  </a:cubicBezTo>
                  <a:cubicBezTo>
                    <a:pt x="51" y="37"/>
                    <a:pt x="58" y="31"/>
                    <a:pt x="58" y="27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23" name="Freeform 50">
              <a:extLst>
                <a:ext uri="{FF2B5EF4-FFF2-40B4-BE49-F238E27FC236}">
                  <a16:creationId xmlns:a16="http://schemas.microsoft.com/office/drawing/2014/main" id="{8D8DF0BE-6720-43FC-B124-9211217D7CFA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976" y="1149"/>
              <a:ext cx="434" cy="499"/>
            </a:xfrm>
            <a:custGeom>
              <a:avLst/>
              <a:gdLst/>
              <a:ahLst/>
              <a:cxnLst>
                <a:cxn ang="0">
                  <a:pos x="195" y="10"/>
                </a:cxn>
                <a:cxn ang="0">
                  <a:pos x="207" y="68"/>
                </a:cxn>
                <a:cxn ang="0">
                  <a:pos x="233" y="88"/>
                </a:cxn>
                <a:cxn ang="0">
                  <a:pos x="255" y="118"/>
                </a:cxn>
                <a:cxn ang="0">
                  <a:pos x="291" y="134"/>
                </a:cxn>
                <a:cxn ang="0">
                  <a:pos x="363" y="116"/>
                </a:cxn>
                <a:cxn ang="0">
                  <a:pos x="395" y="150"/>
                </a:cxn>
                <a:cxn ang="0">
                  <a:pos x="413" y="198"/>
                </a:cxn>
                <a:cxn ang="0">
                  <a:pos x="467" y="266"/>
                </a:cxn>
                <a:cxn ang="0">
                  <a:pos x="481" y="362"/>
                </a:cxn>
                <a:cxn ang="0">
                  <a:pos x="467" y="396"/>
                </a:cxn>
                <a:cxn ang="0">
                  <a:pos x="443" y="406"/>
                </a:cxn>
                <a:cxn ang="0">
                  <a:pos x="413" y="384"/>
                </a:cxn>
                <a:cxn ang="0">
                  <a:pos x="409" y="460"/>
                </a:cxn>
                <a:cxn ang="0">
                  <a:pos x="357" y="518"/>
                </a:cxn>
                <a:cxn ang="0">
                  <a:pos x="333" y="510"/>
                </a:cxn>
                <a:cxn ang="0">
                  <a:pos x="295" y="536"/>
                </a:cxn>
                <a:cxn ang="0">
                  <a:pos x="267" y="540"/>
                </a:cxn>
                <a:cxn ang="0">
                  <a:pos x="277" y="494"/>
                </a:cxn>
                <a:cxn ang="0">
                  <a:pos x="223" y="494"/>
                </a:cxn>
                <a:cxn ang="0">
                  <a:pos x="175" y="562"/>
                </a:cxn>
                <a:cxn ang="0">
                  <a:pos x="131" y="562"/>
                </a:cxn>
                <a:cxn ang="0">
                  <a:pos x="85" y="530"/>
                </a:cxn>
                <a:cxn ang="0">
                  <a:pos x="57" y="480"/>
                </a:cxn>
                <a:cxn ang="0">
                  <a:pos x="19" y="466"/>
                </a:cxn>
                <a:cxn ang="0">
                  <a:pos x="39" y="422"/>
                </a:cxn>
                <a:cxn ang="0">
                  <a:pos x="33" y="380"/>
                </a:cxn>
                <a:cxn ang="0">
                  <a:pos x="47" y="364"/>
                </a:cxn>
                <a:cxn ang="0">
                  <a:pos x="83" y="336"/>
                </a:cxn>
                <a:cxn ang="0">
                  <a:pos x="117" y="298"/>
                </a:cxn>
                <a:cxn ang="0">
                  <a:pos x="151" y="250"/>
                </a:cxn>
                <a:cxn ang="0">
                  <a:pos x="153" y="144"/>
                </a:cxn>
                <a:cxn ang="0">
                  <a:pos x="169" y="74"/>
                </a:cxn>
              </a:cxnLst>
              <a:rect l="0" t="0" r="r" b="b"/>
              <a:pathLst>
                <a:path w="487" h="576">
                  <a:moveTo>
                    <a:pt x="177" y="0"/>
                  </a:moveTo>
                  <a:cubicBezTo>
                    <a:pt x="187" y="3"/>
                    <a:pt x="180" y="5"/>
                    <a:pt x="195" y="10"/>
                  </a:cubicBezTo>
                  <a:cubicBezTo>
                    <a:pt x="199" y="11"/>
                    <a:pt x="207" y="14"/>
                    <a:pt x="207" y="14"/>
                  </a:cubicBezTo>
                  <a:cubicBezTo>
                    <a:pt x="216" y="28"/>
                    <a:pt x="210" y="52"/>
                    <a:pt x="207" y="68"/>
                  </a:cubicBezTo>
                  <a:cubicBezTo>
                    <a:pt x="206" y="72"/>
                    <a:pt x="203" y="80"/>
                    <a:pt x="203" y="80"/>
                  </a:cubicBezTo>
                  <a:cubicBezTo>
                    <a:pt x="222" y="94"/>
                    <a:pt x="197" y="78"/>
                    <a:pt x="233" y="88"/>
                  </a:cubicBezTo>
                  <a:cubicBezTo>
                    <a:pt x="249" y="93"/>
                    <a:pt x="228" y="98"/>
                    <a:pt x="259" y="102"/>
                  </a:cubicBezTo>
                  <a:cubicBezTo>
                    <a:pt x="258" y="107"/>
                    <a:pt x="252" y="114"/>
                    <a:pt x="255" y="118"/>
                  </a:cubicBezTo>
                  <a:cubicBezTo>
                    <a:pt x="260" y="125"/>
                    <a:pt x="272" y="128"/>
                    <a:pt x="279" y="130"/>
                  </a:cubicBezTo>
                  <a:cubicBezTo>
                    <a:pt x="283" y="131"/>
                    <a:pt x="291" y="134"/>
                    <a:pt x="291" y="134"/>
                  </a:cubicBezTo>
                  <a:cubicBezTo>
                    <a:pt x="308" y="117"/>
                    <a:pt x="309" y="116"/>
                    <a:pt x="335" y="114"/>
                  </a:cubicBezTo>
                  <a:cubicBezTo>
                    <a:pt x="344" y="115"/>
                    <a:pt x="354" y="114"/>
                    <a:pt x="363" y="116"/>
                  </a:cubicBezTo>
                  <a:cubicBezTo>
                    <a:pt x="370" y="119"/>
                    <a:pt x="374" y="114"/>
                    <a:pt x="379" y="120"/>
                  </a:cubicBezTo>
                  <a:cubicBezTo>
                    <a:pt x="384" y="126"/>
                    <a:pt x="390" y="140"/>
                    <a:pt x="395" y="150"/>
                  </a:cubicBezTo>
                  <a:cubicBezTo>
                    <a:pt x="399" y="161"/>
                    <a:pt x="403" y="170"/>
                    <a:pt x="407" y="180"/>
                  </a:cubicBezTo>
                  <a:cubicBezTo>
                    <a:pt x="410" y="186"/>
                    <a:pt x="413" y="198"/>
                    <a:pt x="413" y="198"/>
                  </a:cubicBezTo>
                  <a:cubicBezTo>
                    <a:pt x="415" y="214"/>
                    <a:pt x="413" y="234"/>
                    <a:pt x="419" y="248"/>
                  </a:cubicBezTo>
                  <a:cubicBezTo>
                    <a:pt x="425" y="262"/>
                    <a:pt x="454" y="264"/>
                    <a:pt x="467" y="266"/>
                  </a:cubicBezTo>
                  <a:cubicBezTo>
                    <a:pt x="472" y="273"/>
                    <a:pt x="473" y="278"/>
                    <a:pt x="479" y="284"/>
                  </a:cubicBezTo>
                  <a:cubicBezTo>
                    <a:pt x="487" y="308"/>
                    <a:pt x="482" y="340"/>
                    <a:pt x="481" y="362"/>
                  </a:cubicBezTo>
                  <a:cubicBezTo>
                    <a:pt x="481" y="369"/>
                    <a:pt x="471" y="380"/>
                    <a:pt x="471" y="380"/>
                  </a:cubicBezTo>
                  <a:cubicBezTo>
                    <a:pt x="470" y="383"/>
                    <a:pt x="469" y="393"/>
                    <a:pt x="467" y="396"/>
                  </a:cubicBezTo>
                  <a:cubicBezTo>
                    <a:pt x="465" y="400"/>
                    <a:pt x="459" y="408"/>
                    <a:pt x="459" y="408"/>
                  </a:cubicBezTo>
                  <a:cubicBezTo>
                    <a:pt x="454" y="407"/>
                    <a:pt x="446" y="411"/>
                    <a:pt x="443" y="406"/>
                  </a:cubicBezTo>
                  <a:cubicBezTo>
                    <a:pt x="422" y="370"/>
                    <a:pt x="456" y="382"/>
                    <a:pt x="433" y="376"/>
                  </a:cubicBezTo>
                  <a:cubicBezTo>
                    <a:pt x="428" y="377"/>
                    <a:pt x="414" y="374"/>
                    <a:pt x="413" y="384"/>
                  </a:cubicBezTo>
                  <a:cubicBezTo>
                    <a:pt x="412" y="394"/>
                    <a:pt x="419" y="412"/>
                    <a:pt x="419" y="412"/>
                  </a:cubicBezTo>
                  <a:cubicBezTo>
                    <a:pt x="418" y="425"/>
                    <a:pt x="421" y="452"/>
                    <a:pt x="409" y="460"/>
                  </a:cubicBezTo>
                  <a:cubicBezTo>
                    <a:pt x="400" y="486"/>
                    <a:pt x="388" y="481"/>
                    <a:pt x="371" y="498"/>
                  </a:cubicBezTo>
                  <a:cubicBezTo>
                    <a:pt x="368" y="506"/>
                    <a:pt x="365" y="515"/>
                    <a:pt x="357" y="518"/>
                  </a:cubicBezTo>
                  <a:cubicBezTo>
                    <a:pt x="351" y="516"/>
                    <a:pt x="345" y="514"/>
                    <a:pt x="339" y="512"/>
                  </a:cubicBezTo>
                  <a:cubicBezTo>
                    <a:pt x="337" y="511"/>
                    <a:pt x="333" y="510"/>
                    <a:pt x="333" y="510"/>
                  </a:cubicBezTo>
                  <a:cubicBezTo>
                    <a:pt x="324" y="511"/>
                    <a:pt x="315" y="510"/>
                    <a:pt x="307" y="512"/>
                  </a:cubicBezTo>
                  <a:cubicBezTo>
                    <a:pt x="298" y="514"/>
                    <a:pt x="297" y="529"/>
                    <a:pt x="295" y="536"/>
                  </a:cubicBezTo>
                  <a:cubicBezTo>
                    <a:pt x="292" y="546"/>
                    <a:pt x="279" y="546"/>
                    <a:pt x="271" y="548"/>
                  </a:cubicBezTo>
                  <a:cubicBezTo>
                    <a:pt x="266" y="562"/>
                    <a:pt x="264" y="545"/>
                    <a:pt x="267" y="540"/>
                  </a:cubicBezTo>
                  <a:cubicBezTo>
                    <a:pt x="269" y="536"/>
                    <a:pt x="275" y="533"/>
                    <a:pt x="279" y="530"/>
                  </a:cubicBezTo>
                  <a:cubicBezTo>
                    <a:pt x="285" y="519"/>
                    <a:pt x="287" y="504"/>
                    <a:pt x="277" y="494"/>
                  </a:cubicBezTo>
                  <a:cubicBezTo>
                    <a:pt x="272" y="489"/>
                    <a:pt x="259" y="486"/>
                    <a:pt x="259" y="486"/>
                  </a:cubicBezTo>
                  <a:cubicBezTo>
                    <a:pt x="244" y="487"/>
                    <a:pt x="235" y="486"/>
                    <a:pt x="223" y="494"/>
                  </a:cubicBezTo>
                  <a:cubicBezTo>
                    <a:pt x="215" y="518"/>
                    <a:pt x="224" y="550"/>
                    <a:pt x="211" y="570"/>
                  </a:cubicBezTo>
                  <a:cubicBezTo>
                    <a:pt x="199" y="568"/>
                    <a:pt x="187" y="564"/>
                    <a:pt x="175" y="562"/>
                  </a:cubicBezTo>
                  <a:cubicBezTo>
                    <a:pt x="160" y="564"/>
                    <a:pt x="162" y="572"/>
                    <a:pt x="147" y="576"/>
                  </a:cubicBezTo>
                  <a:cubicBezTo>
                    <a:pt x="138" y="573"/>
                    <a:pt x="138" y="566"/>
                    <a:pt x="131" y="562"/>
                  </a:cubicBezTo>
                  <a:cubicBezTo>
                    <a:pt x="128" y="560"/>
                    <a:pt x="116" y="557"/>
                    <a:pt x="111" y="556"/>
                  </a:cubicBezTo>
                  <a:cubicBezTo>
                    <a:pt x="97" y="535"/>
                    <a:pt x="118" y="533"/>
                    <a:pt x="85" y="530"/>
                  </a:cubicBezTo>
                  <a:cubicBezTo>
                    <a:pt x="77" y="519"/>
                    <a:pt x="78" y="515"/>
                    <a:pt x="63" y="512"/>
                  </a:cubicBezTo>
                  <a:cubicBezTo>
                    <a:pt x="64" y="499"/>
                    <a:pt x="69" y="488"/>
                    <a:pt x="57" y="480"/>
                  </a:cubicBezTo>
                  <a:cubicBezTo>
                    <a:pt x="46" y="482"/>
                    <a:pt x="44" y="486"/>
                    <a:pt x="35" y="492"/>
                  </a:cubicBezTo>
                  <a:cubicBezTo>
                    <a:pt x="24" y="488"/>
                    <a:pt x="26" y="475"/>
                    <a:pt x="19" y="466"/>
                  </a:cubicBezTo>
                  <a:cubicBezTo>
                    <a:pt x="16" y="462"/>
                    <a:pt x="7" y="454"/>
                    <a:pt x="7" y="454"/>
                  </a:cubicBezTo>
                  <a:cubicBezTo>
                    <a:pt x="0" y="432"/>
                    <a:pt x="24" y="427"/>
                    <a:pt x="39" y="422"/>
                  </a:cubicBezTo>
                  <a:cubicBezTo>
                    <a:pt x="44" y="410"/>
                    <a:pt x="36" y="413"/>
                    <a:pt x="35" y="406"/>
                  </a:cubicBezTo>
                  <a:cubicBezTo>
                    <a:pt x="34" y="399"/>
                    <a:pt x="33" y="386"/>
                    <a:pt x="33" y="380"/>
                  </a:cubicBezTo>
                  <a:cubicBezTo>
                    <a:pt x="34" y="376"/>
                    <a:pt x="32" y="371"/>
                    <a:pt x="35" y="368"/>
                  </a:cubicBezTo>
                  <a:cubicBezTo>
                    <a:pt x="38" y="365"/>
                    <a:pt x="43" y="365"/>
                    <a:pt x="47" y="364"/>
                  </a:cubicBezTo>
                  <a:cubicBezTo>
                    <a:pt x="58" y="360"/>
                    <a:pt x="51" y="363"/>
                    <a:pt x="65" y="354"/>
                  </a:cubicBezTo>
                  <a:cubicBezTo>
                    <a:pt x="65" y="354"/>
                    <a:pt x="80" y="339"/>
                    <a:pt x="83" y="336"/>
                  </a:cubicBezTo>
                  <a:cubicBezTo>
                    <a:pt x="86" y="333"/>
                    <a:pt x="95" y="328"/>
                    <a:pt x="95" y="328"/>
                  </a:cubicBezTo>
                  <a:cubicBezTo>
                    <a:pt x="102" y="317"/>
                    <a:pt x="104" y="302"/>
                    <a:pt x="117" y="298"/>
                  </a:cubicBezTo>
                  <a:cubicBezTo>
                    <a:pt x="131" y="307"/>
                    <a:pt x="148" y="278"/>
                    <a:pt x="157" y="266"/>
                  </a:cubicBezTo>
                  <a:cubicBezTo>
                    <a:pt x="152" y="242"/>
                    <a:pt x="158" y="267"/>
                    <a:pt x="151" y="250"/>
                  </a:cubicBezTo>
                  <a:cubicBezTo>
                    <a:pt x="149" y="246"/>
                    <a:pt x="147" y="238"/>
                    <a:pt x="147" y="238"/>
                  </a:cubicBezTo>
                  <a:cubicBezTo>
                    <a:pt x="144" y="207"/>
                    <a:pt x="135" y="171"/>
                    <a:pt x="153" y="144"/>
                  </a:cubicBezTo>
                  <a:cubicBezTo>
                    <a:pt x="156" y="133"/>
                    <a:pt x="160" y="126"/>
                    <a:pt x="169" y="120"/>
                  </a:cubicBezTo>
                  <a:cubicBezTo>
                    <a:pt x="173" y="104"/>
                    <a:pt x="173" y="90"/>
                    <a:pt x="169" y="74"/>
                  </a:cubicBezTo>
                  <a:cubicBezTo>
                    <a:pt x="169" y="63"/>
                    <a:pt x="166" y="11"/>
                    <a:pt x="177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24" name="Freeform 51">
              <a:extLst>
                <a:ext uri="{FF2B5EF4-FFF2-40B4-BE49-F238E27FC236}">
                  <a16:creationId xmlns:a16="http://schemas.microsoft.com/office/drawing/2014/main" id="{19D532E2-2669-4CEC-A386-D85643A1AC6E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955" y="1373"/>
              <a:ext cx="567" cy="496"/>
            </a:xfrm>
            <a:custGeom>
              <a:avLst/>
              <a:gdLst/>
              <a:ahLst/>
              <a:cxnLst>
                <a:cxn ang="0">
                  <a:pos x="630" y="24"/>
                </a:cxn>
                <a:cxn ang="0">
                  <a:pos x="612" y="88"/>
                </a:cxn>
                <a:cxn ang="0">
                  <a:pos x="550" y="150"/>
                </a:cxn>
                <a:cxn ang="0">
                  <a:pos x="548" y="266"/>
                </a:cxn>
                <a:cxn ang="0">
                  <a:pos x="550" y="300"/>
                </a:cxn>
                <a:cxn ang="0">
                  <a:pos x="570" y="344"/>
                </a:cxn>
                <a:cxn ang="0">
                  <a:pos x="552" y="390"/>
                </a:cxn>
                <a:cxn ang="0">
                  <a:pos x="508" y="404"/>
                </a:cxn>
                <a:cxn ang="0">
                  <a:pos x="464" y="430"/>
                </a:cxn>
                <a:cxn ang="0">
                  <a:pos x="402" y="454"/>
                </a:cxn>
                <a:cxn ang="0">
                  <a:pos x="386" y="512"/>
                </a:cxn>
                <a:cxn ang="0">
                  <a:pos x="368" y="552"/>
                </a:cxn>
                <a:cxn ang="0">
                  <a:pos x="332" y="552"/>
                </a:cxn>
                <a:cxn ang="0">
                  <a:pos x="302" y="518"/>
                </a:cxn>
                <a:cxn ang="0">
                  <a:pos x="254" y="510"/>
                </a:cxn>
                <a:cxn ang="0">
                  <a:pos x="276" y="460"/>
                </a:cxn>
                <a:cxn ang="0">
                  <a:pos x="266" y="418"/>
                </a:cxn>
                <a:cxn ang="0">
                  <a:pos x="224" y="384"/>
                </a:cxn>
                <a:cxn ang="0">
                  <a:pos x="180" y="364"/>
                </a:cxn>
                <a:cxn ang="0">
                  <a:pos x="144" y="402"/>
                </a:cxn>
                <a:cxn ang="0">
                  <a:pos x="96" y="376"/>
                </a:cxn>
                <a:cxn ang="0">
                  <a:pos x="74" y="346"/>
                </a:cxn>
                <a:cxn ang="0">
                  <a:pos x="66" y="292"/>
                </a:cxn>
                <a:cxn ang="0">
                  <a:pos x="0" y="300"/>
                </a:cxn>
                <a:cxn ang="0">
                  <a:pos x="12" y="234"/>
                </a:cxn>
                <a:cxn ang="0">
                  <a:pos x="46" y="222"/>
                </a:cxn>
                <a:cxn ang="0">
                  <a:pos x="80" y="230"/>
                </a:cxn>
                <a:cxn ang="0">
                  <a:pos x="120" y="276"/>
                </a:cxn>
                <a:cxn ang="0">
                  <a:pos x="188" y="312"/>
                </a:cxn>
                <a:cxn ang="0">
                  <a:pos x="220" y="314"/>
                </a:cxn>
                <a:cxn ang="0">
                  <a:pos x="240" y="292"/>
                </a:cxn>
                <a:cxn ang="0">
                  <a:pos x="274" y="234"/>
                </a:cxn>
                <a:cxn ang="0">
                  <a:pos x="296" y="274"/>
                </a:cxn>
                <a:cxn ang="0">
                  <a:pos x="288" y="298"/>
                </a:cxn>
                <a:cxn ang="0">
                  <a:pos x="320" y="266"/>
                </a:cxn>
                <a:cxn ang="0">
                  <a:pos x="354" y="256"/>
                </a:cxn>
                <a:cxn ang="0">
                  <a:pos x="418" y="224"/>
                </a:cxn>
                <a:cxn ang="0">
                  <a:pos x="452" y="122"/>
                </a:cxn>
                <a:cxn ang="0">
                  <a:pos x="500" y="118"/>
                </a:cxn>
                <a:cxn ang="0">
                  <a:pos x="506" y="32"/>
                </a:cxn>
                <a:cxn ang="0">
                  <a:pos x="544" y="30"/>
                </a:cxn>
              </a:cxnLst>
              <a:rect l="0" t="0" r="r" b="b"/>
              <a:pathLst>
                <a:path w="636" h="574">
                  <a:moveTo>
                    <a:pt x="616" y="0"/>
                  </a:moveTo>
                  <a:cubicBezTo>
                    <a:pt x="620" y="8"/>
                    <a:pt x="627" y="15"/>
                    <a:pt x="630" y="24"/>
                  </a:cubicBezTo>
                  <a:cubicBezTo>
                    <a:pt x="632" y="30"/>
                    <a:pt x="636" y="42"/>
                    <a:pt x="636" y="42"/>
                  </a:cubicBezTo>
                  <a:cubicBezTo>
                    <a:pt x="627" y="55"/>
                    <a:pt x="623" y="80"/>
                    <a:pt x="612" y="88"/>
                  </a:cubicBezTo>
                  <a:cubicBezTo>
                    <a:pt x="603" y="114"/>
                    <a:pt x="603" y="142"/>
                    <a:pt x="572" y="150"/>
                  </a:cubicBezTo>
                  <a:cubicBezTo>
                    <a:pt x="554" y="145"/>
                    <a:pt x="561" y="143"/>
                    <a:pt x="550" y="150"/>
                  </a:cubicBezTo>
                  <a:cubicBezTo>
                    <a:pt x="543" y="172"/>
                    <a:pt x="546" y="176"/>
                    <a:pt x="534" y="194"/>
                  </a:cubicBezTo>
                  <a:cubicBezTo>
                    <a:pt x="531" y="218"/>
                    <a:pt x="542" y="242"/>
                    <a:pt x="548" y="266"/>
                  </a:cubicBezTo>
                  <a:cubicBezTo>
                    <a:pt x="545" y="274"/>
                    <a:pt x="539" y="279"/>
                    <a:pt x="534" y="286"/>
                  </a:cubicBezTo>
                  <a:cubicBezTo>
                    <a:pt x="531" y="296"/>
                    <a:pt x="542" y="295"/>
                    <a:pt x="550" y="300"/>
                  </a:cubicBezTo>
                  <a:cubicBezTo>
                    <a:pt x="558" y="313"/>
                    <a:pt x="562" y="316"/>
                    <a:pt x="574" y="324"/>
                  </a:cubicBezTo>
                  <a:cubicBezTo>
                    <a:pt x="574" y="326"/>
                    <a:pt x="573" y="340"/>
                    <a:pt x="570" y="344"/>
                  </a:cubicBezTo>
                  <a:cubicBezTo>
                    <a:pt x="566" y="350"/>
                    <a:pt x="558" y="360"/>
                    <a:pt x="558" y="360"/>
                  </a:cubicBezTo>
                  <a:cubicBezTo>
                    <a:pt x="552" y="378"/>
                    <a:pt x="554" y="368"/>
                    <a:pt x="552" y="390"/>
                  </a:cubicBezTo>
                  <a:cubicBezTo>
                    <a:pt x="543" y="384"/>
                    <a:pt x="540" y="377"/>
                    <a:pt x="530" y="374"/>
                  </a:cubicBezTo>
                  <a:cubicBezTo>
                    <a:pt x="514" y="377"/>
                    <a:pt x="513" y="389"/>
                    <a:pt x="508" y="404"/>
                  </a:cubicBezTo>
                  <a:cubicBezTo>
                    <a:pt x="505" y="414"/>
                    <a:pt x="487" y="405"/>
                    <a:pt x="476" y="406"/>
                  </a:cubicBezTo>
                  <a:cubicBezTo>
                    <a:pt x="471" y="414"/>
                    <a:pt x="469" y="422"/>
                    <a:pt x="464" y="430"/>
                  </a:cubicBezTo>
                  <a:cubicBezTo>
                    <a:pt x="446" y="427"/>
                    <a:pt x="450" y="420"/>
                    <a:pt x="438" y="412"/>
                  </a:cubicBezTo>
                  <a:cubicBezTo>
                    <a:pt x="410" y="416"/>
                    <a:pt x="419" y="437"/>
                    <a:pt x="402" y="454"/>
                  </a:cubicBezTo>
                  <a:cubicBezTo>
                    <a:pt x="398" y="465"/>
                    <a:pt x="402" y="472"/>
                    <a:pt x="410" y="480"/>
                  </a:cubicBezTo>
                  <a:cubicBezTo>
                    <a:pt x="415" y="502"/>
                    <a:pt x="401" y="502"/>
                    <a:pt x="386" y="512"/>
                  </a:cubicBezTo>
                  <a:cubicBezTo>
                    <a:pt x="384" y="518"/>
                    <a:pt x="380" y="530"/>
                    <a:pt x="380" y="530"/>
                  </a:cubicBezTo>
                  <a:cubicBezTo>
                    <a:pt x="378" y="543"/>
                    <a:pt x="381" y="549"/>
                    <a:pt x="368" y="552"/>
                  </a:cubicBezTo>
                  <a:cubicBezTo>
                    <a:pt x="364" y="559"/>
                    <a:pt x="362" y="565"/>
                    <a:pt x="360" y="572"/>
                  </a:cubicBezTo>
                  <a:cubicBezTo>
                    <a:pt x="341" y="568"/>
                    <a:pt x="337" y="574"/>
                    <a:pt x="332" y="552"/>
                  </a:cubicBezTo>
                  <a:cubicBezTo>
                    <a:pt x="330" y="543"/>
                    <a:pt x="313" y="551"/>
                    <a:pt x="304" y="550"/>
                  </a:cubicBezTo>
                  <a:cubicBezTo>
                    <a:pt x="301" y="540"/>
                    <a:pt x="309" y="527"/>
                    <a:pt x="302" y="518"/>
                  </a:cubicBezTo>
                  <a:cubicBezTo>
                    <a:pt x="298" y="513"/>
                    <a:pt x="289" y="514"/>
                    <a:pt x="284" y="510"/>
                  </a:cubicBezTo>
                  <a:cubicBezTo>
                    <a:pt x="283" y="510"/>
                    <a:pt x="258" y="515"/>
                    <a:pt x="254" y="510"/>
                  </a:cubicBezTo>
                  <a:cubicBezTo>
                    <a:pt x="250" y="505"/>
                    <a:pt x="269" y="476"/>
                    <a:pt x="272" y="472"/>
                  </a:cubicBezTo>
                  <a:cubicBezTo>
                    <a:pt x="273" y="468"/>
                    <a:pt x="275" y="464"/>
                    <a:pt x="276" y="460"/>
                  </a:cubicBezTo>
                  <a:cubicBezTo>
                    <a:pt x="277" y="458"/>
                    <a:pt x="268" y="433"/>
                    <a:pt x="268" y="430"/>
                  </a:cubicBezTo>
                  <a:cubicBezTo>
                    <a:pt x="267" y="426"/>
                    <a:pt x="268" y="421"/>
                    <a:pt x="266" y="418"/>
                  </a:cubicBezTo>
                  <a:cubicBezTo>
                    <a:pt x="265" y="417"/>
                    <a:pt x="249" y="412"/>
                    <a:pt x="246" y="410"/>
                  </a:cubicBezTo>
                  <a:cubicBezTo>
                    <a:pt x="234" y="392"/>
                    <a:pt x="251" y="387"/>
                    <a:pt x="224" y="384"/>
                  </a:cubicBezTo>
                  <a:cubicBezTo>
                    <a:pt x="215" y="375"/>
                    <a:pt x="213" y="371"/>
                    <a:pt x="200" y="368"/>
                  </a:cubicBezTo>
                  <a:cubicBezTo>
                    <a:pt x="197" y="342"/>
                    <a:pt x="194" y="355"/>
                    <a:pt x="180" y="364"/>
                  </a:cubicBezTo>
                  <a:cubicBezTo>
                    <a:pt x="177" y="377"/>
                    <a:pt x="170" y="376"/>
                    <a:pt x="158" y="380"/>
                  </a:cubicBezTo>
                  <a:cubicBezTo>
                    <a:pt x="154" y="391"/>
                    <a:pt x="154" y="396"/>
                    <a:pt x="144" y="402"/>
                  </a:cubicBezTo>
                  <a:cubicBezTo>
                    <a:pt x="133" y="391"/>
                    <a:pt x="136" y="379"/>
                    <a:pt x="118" y="374"/>
                  </a:cubicBezTo>
                  <a:cubicBezTo>
                    <a:pt x="103" y="379"/>
                    <a:pt x="110" y="379"/>
                    <a:pt x="96" y="376"/>
                  </a:cubicBezTo>
                  <a:cubicBezTo>
                    <a:pt x="82" y="367"/>
                    <a:pt x="96" y="364"/>
                    <a:pt x="86" y="350"/>
                  </a:cubicBezTo>
                  <a:cubicBezTo>
                    <a:pt x="84" y="347"/>
                    <a:pt x="74" y="346"/>
                    <a:pt x="74" y="346"/>
                  </a:cubicBezTo>
                  <a:cubicBezTo>
                    <a:pt x="76" y="337"/>
                    <a:pt x="80" y="320"/>
                    <a:pt x="80" y="320"/>
                  </a:cubicBezTo>
                  <a:cubicBezTo>
                    <a:pt x="78" y="308"/>
                    <a:pt x="79" y="296"/>
                    <a:pt x="66" y="292"/>
                  </a:cubicBezTo>
                  <a:cubicBezTo>
                    <a:pt x="44" y="296"/>
                    <a:pt x="59" y="302"/>
                    <a:pt x="42" y="308"/>
                  </a:cubicBezTo>
                  <a:cubicBezTo>
                    <a:pt x="28" y="303"/>
                    <a:pt x="15" y="302"/>
                    <a:pt x="0" y="300"/>
                  </a:cubicBezTo>
                  <a:cubicBezTo>
                    <a:pt x="3" y="288"/>
                    <a:pt x="9" y="267"/>
                    <a:pt x="18" y="258"/>
                  </a:cubicBezTo>
                  <a:cubicBezTo>
                    <a:pt x="20" y="246"/>
                    <a:pt x="22" y="241"/>
                    <a:pt x="12" y="234"/>
                  </a:cubicBezTo>
                  <a:cubicBezTo>
                    <a:pt x="4" y="211"/>
                    <a:pt x="16" y="211"/>
                    <a:pt x="28" y="194"/>
                  </a:cubicBezTo>
                  <a:cubicBezTo>
                    <a:pt x="36" y="199"/>
                    <a:pt x="40" y="213"/>
                    <a:pt x="46" y="222"/>
                  </a:cubicBezTo>
                  <a:cubicBezTo>
                    <a:pt x="50" y="228"/>
                    <a:pt x="62" y="236"/>
                    <a:pt x="62" y="236"/>
                  </a:cubicBezTo>
                  <a:cubicBezTo>
                    <a:pt x="68" y="234"/>
                    <a:pt x="80" y="230"/>
                    <a:pt x="80" y="230"/>
                  </a:cubicBezTo>
                  <a:cubicBezTo>
                    <a:pt x="94" y="235"/>
                    <a:pt x="83" y="248"/>
                    <a:pt x="90" y="258"/>
                  </a:cubicBezTo>
                  <a:cubicBezTo>
                    <a:pt x="97" y="269"/>
                    <a:pt x="108" y="274"/>
                    <a:pt x="120" y="276"/>
                  </a:cubicBezTo>
                  <a:cubicBezTo>
                    <a:pt x="123" y="286"/>
                    <a:pt x="145" y="308"/>
                    <a:pt x="156" y="312"/>
                  </a:cubicBezTo>
                  <a:cubicBezTo>
                    <a:pt x="167" y="323"/>
                    <a:pt x="176" y="317"/>
                    <a:pt x="188" y="312"/>
                  </a:cubicBezTo>
                  <a:cubicBezTo>
                    <a:pt x="192" y="310"/>
                    <a:pt x="200" y="308"/>
                    <a:pt x="200" y="308"/>
                  </a:cubicBezTo>
                  <a:cubicBezTo>
                    <a:pt x="207" y="310"/>
                    <a:pt x="220" y="314"/>
                    <a:pt x="220" y="314"/>
                  </a:cubicBezTo>
                  <a:cubicBezTo>
                    <a:pt x="230" y="311"/>
                    <a:pt x="232" y="313"/>
                    <a:pt x="236" y="304"/>
                  </a:cubicBezTo>
                  <a:cubicBezTo>
                    <a:pt x="238" y="300"/>
                    <a:pt x="240" y="292"/>
                    <a:pt x="240" y="292"/>
                  </a:cubicBezTo>
                  <a:cubicBezTo>
                    <a:pt x="244" y="281"/>
                    <a:pt x="244" y="248"/>
                    <a:pt x="250" y="238"/>
                  </a:cubicBezTo>
                  <a:cubicBezTo>
                    <a:pt x="256" y="228"/>
                    <a:pt x="266" y="234"/>
                    <a:pt x="274" y="234"/>
                  </a:cubicBezTo>
                  <a:cubicBezTo>
                    <a:pt x="283" y="235"/>
                    <a:pt x="300" y="240"/>
                    <a:pt x="300" y="240"/>
                  </a:cubicBezTo>
                  <a:cubicBezTo>
                    <a:pt x="305" y="255"/>
                    <a:pt x="302" y="260"/>
                    <a:pt x="296" y="274"/>
                  </a:cubicBezTo>
                  <a:cubicBezTo>
                    <a:pt x="293" y="280"/>
                    <a:pt x="292" y="286"/>
                    <a:pt x="290" y="292"/>
                  </a:cubicBezTo>
                  <a:cubicBezTo>
                    <a:pt x="289" y="294"/>
                    <a:pt x="288" y="298"/>
                    <a:pt x="288" y="298"/>
                  </a:cubicBezTo>
                  <a:cubicBezTo>
                    <a:pt x="296" y="301"/>
                    <a:pt x="298" y="297"/>
                    <a:pt x="306" y="294"/>
                  </a:cubicBezTo>
                  <a:cubicBezTo>
                    <a:pt x="314" y="286"/>
                    <a:pt x="311" y="273"/>
                    <a:pt x="320" y="266"/>
                  </a:cubicBezTo>
                  <a:cubicBezTo>
                    <a:pt x="324" y="263"/>
                    <a:pt x="332" y="258"/>
                    <a:pt x="332" y="258"/>
                  </a:cubicBezTo>
                  <a:cubicBezTo>
                    <a:pt x="338" y="257"/>
                    <a:pt x="345" y="256"/>
                    <a:pt x="354" y="256"/>
                  </a:cubicBezTo>
                  <a:cubicBezTo>
                    <a:pt x="363" y="256"/>
                    <a:pt x="377" y="263"/>
                    <a:pt x="388" y="258"/>
                  </a:cubicBezTo>
                  <a:cubicBezTo>
                    <a:pt x="393" y="244"/>
                    <a:pt x="403" y="229"/>
                    <a:pt x="418" y="224"/>
                  </a:cubicBezTo>
                  <a:cubicBezTo>
                    <a:pt x="427" y="206"/>
                    <a:pt x="436" y="192"/>
                    <a:pt x="440" y="172"/>
                  </a:cubicBezTo>
                  <a:cubicBezTo>
                    <a:pt x="439" y="154"/>
                    <a:pt x="430" y="129"/>
                    <a:pt x="452" y="122"/>
                  </a:cubicBezTo>
                  <a:cubicBezTo>
                    <a:pt x="466" y="142"/>
                    <a:pt x="452" y="137"/>
                    <a:pt x="474" y="144"/>
                  </a:cubicBezTo>
                  <a:cubicBezTo>
                    <a:pt x="484" y="141"/>
                    <a:pt x="496" y="128"/>
                    <a:pt x="500" y="118"/>
                  </a:cubicBezTo>
                  <a:cubicBezTo>
                    <a:pt x="502" y="114"/>
                    <a:pt x="504" y="106"/>
                    <a:pt x="504" y="106"/>
                  </a:cubicBezTo>
                  <a:cubicBezTo>
                    <a:pt x="506" y="81"/>
                    <a:pt x="504" y="57"/>
                    <a:pt x="506" y="32"/>
                  </a:cubicBezTo>
                  <a:cubicBezTo>
                    <a:pt x="513" y="34"/>
                    <a:pt x="517" y="38"/>
                    <a:pt x="524" y="40"/>
                  </a:cubicBezTo>
                  <a:cubicBezTo>
                    <a:pt x="538" y="30"/>
                    <a:pt x="531" y="33"/>
                    <a:pt x="544" y="30"/>
                  </a:cubicBezTo>
                  <a:cubicBezTo>
                    <a:pt x="568" y="6"/>
                    <a:pt x="581" y="2"/>
                    <a:pt x="616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25" name="Freeform 52">
              <a:extLst>
                <a:ext uri="{FF2B5EF4-FFF2-40B4-BE49-F238E27FC236}">
                  <a16:creationId xmlns:a16="http://schemas.microsoft.com/office/drawing/2014/main" id="{41C6C24F-405F-4A9E-9988-B11D970FF54A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1432" y="1350"/>
              <a:ext cx="635" cy="239"/>
            </a:xfrm>
            <a:custGeom>
              <a:avLst/>
              <a:gdLst/>
              <a:ahLst/>
              <a:cxnLst>
                <a:cxn ang="0">
                  <a:pos x="81" y="24"/>
                </a:cxn>
                <a:cxn ang="0">
                  <a:pos x="131" y="26"/>
                </a:cxn>
                <a:cxn ang="0">
                  <a:pos x="157" y="14"/>
                </a:cxn>
                <a:cxn ang="0">
                  <a:pos x="187" y="22"/>
                </a:cxn>
                <a:cxn ang="0">
                  <a:pos x="291" y="28"/>
                </a:cxn>
                <a:cxn ang="0">
                  <a:pos x="315" y="20"/>
                </a:cxn>
                <a:cxn ang="0">
                  <a:pos x="333" y="26"/>
                </a:cxn>
                <a:cxn ang="0">
                  <a:pos x="373" y="10"/>
                </a:cxn>
                <a:cxn ang="0">
                  <a:pos x="409" y="0"/>
                </a:cxn>
                <a:cxn ang="0">
                  <a:pos x="433" y="18"/>
                </a:cxn>
                <a:cxn ang="0">
                  <a:pos x="457" y="24"/>
                </a:cxn>
                <a:cxn ang="0">
                  <a:pos x="485" y="36"/>
                </a:cxn>
                <a:cxn ang="0">
                  <a:pos x="505" y="40"/>
                </a:cxn>
                <a:cxn ang="0">
                  <a:pos x="539" y="26"/>
                </a:cxn>
                <a:cxn ang="0">
                  <a:pos x="559" y="42"/>
                </a:cxn>
                <a:cxn ang="0">
                  <a:pos x="593" y="76"/>
                </a:cxn>
                <a:cxn ang="0">
                  <a:pos x="631" y="120"/>
                </a:cxn>
                <a:cxn ang="0">
                  <a:pos x="673" y="170"/>
                </a:cxn>
                <a:cxn ang="0">
                  <a:pos x="691" y="200"/>
                </a:cxn>
                <a:cxn ang="0">
                  <a:pos x="703" y="216"/>
                </a:cxn>
                <a:cxn ang="0">
                  <a:pos x="705" y="222"/>
                </a:cxn>
                <a:cxn ang="0">
                  <a:pos x="709" y="228"/>
                </a:cxn>
                <a:cxn ang="0">
                  <a:pos x="713" y="240"/>
                </a:cxn>
                <a:cxn ang="0">
                  <a:pos x="697" y="274"/>
                </a:cxn>
                <a:cxn ang="0">
                  <a:pos x="641" y="272"/>
                </a:cxn>
                <a:cxn ang="0">
                  <a:pos x="603" y="272"/>
                </a:cxn>
                <a:cxn ang="0">
                  <a:pos x="593" y="260"/>
                </a:cxn>
                <a:cxn ang="0">
                  <a:pos x="547" y="220"/>
                </a:cxn>
                <a:cxn ang="0">
                  <a:pos x="515" y="206"/>
                </a:cxn>
                <a:cxn ang="0">
                  <a:pos x="477" y="210"/>
                </a:cxn>
                <a:cxn ang="0">
                  <a:pos x="455" y="226"/>
                </a:cxn>
                <a:cxn ang="0">
                  <a:pos x="331" y="222"/>
                </a:cxn>
                <a:cxn ang="0">
                  <a:pos x="299" y="218"/>
                </a:cxn>
                <a:cxn ang="0">
                  <a:pos x="269" y="220"/>
                </a:cxn>
                <a:cxn ang="0">
                  <a:pos x="249" y="232"/>
                </a:cxn>
                <a:cxn ang="0">
                  <a:pos x="213" y="242"/>
                </a:cxn>
                <a:cxn ang="0">
                  <a:pos x="183" y="226"/>
                </a:cxn>
                <a:cxn ang="0">
                  <a:pos x="153" y="228"/>
                </a:cxn>
                <a:cxn ang="0">
                  <a:pos x="139" y="240"/>
                </a:cxn>
                <a:cxn ang="0">
                  <a:pos x="109" y="240"/>
                </a:cxn>
                <a:cxn ang="0">
                  <a:pos x="107" y="248"/>
                </a:cxn>
                <a:cxn ang="0">
                  <a:pos x="77" y="258"/>
                </a:cxn>
                <a:cxn ang="0">
                  <a:pos x="45" y="264"/>
                </a:cxn>
                <a:cxn ang="0">
                  <a:pos x="3" y="252"/>
                </a:cxn>
                <a:cxn ang="0">
                  <a:pos x="7" y="216"/>
                </a:cxn>
                <a:cxn ang="0">
                  <a:pos x="49" y="172"/>
                </a:cxn>
                <a:cxn ang="0">
                  <a:pos x="65" y="154"/>
                </a:cxn>
                <a:cxn ang="0">
                  <a:pos x="85" y="96"/>
                </a:cxn>
                <a:cxn ang="0">
                  <a:pos x="95" y="78"/>
                </a:cxn>
                <a:cxn ang="0">
                  <a:pos x="99" y="72"/>
                </a:cxn>
                <a:cxn ang="0">
                  <a:pos x="81" y="24"/>
                </a:cxn>
              </a:cxnLst>
              <a:rect l="0" t="0" r="r" b="b"/>
              <a:pathLst>
                <a:path w="713" h="276">
                  <a:moveTo>
                    <a:pt x="81" y="24"/>
                  </a:moveTo>
                  <a:cubicBezTo>
                    <a:pt x="100" y="29"/>
                    <a:pt x="108" y="27"/>
                    <a:pt x="131" y="26"/>
                  </a:cubicBezTo>
                  <a:cubicBezTo>
                    <a:pt x="142" y="19"/>
                    <a:pt x="145" y="17"/>
                    <a:pt x="157" y="14"/>
                  </a:cubicBezTo>
                  <a:cubicBezTo>
                    <a:pt x="167" y="27"/>
                    <a:pt x="169" y="24"/>
                    <a:pt x="187" y="22"/>
                  </a:cubicBezTo>
                  <a:cubicBezTo>
                    <a:pt x="225" y="24"/>
                    <a:pt x="250" y="27"/>
                    <a:pt x="291" y="28"/>
                  </a:cubicBezTo>
                  <a:cubicBezTo>
                    <a:pt x="300" y="26"/>
                    <a:pt x="306" y="22"/>
                    <a:pt x="315" y="20"/>
                  </a:cubicBezTo>
                  <a:cubicBezTo>
                    <a:pt x="322" y="27"/>
                    <a:pt x="324" y="29"/>
                    <a:pt x="333" y="26"/>
                  </a:cubicBezTo>
                  <a:cubicBezTo>
                    <a:pt x="363" y="31"/>
                    <a:pt x="353" y="20"/>
                    <a:pt x="373" y="10"/>
                  </a:cubicBezTo>
                  <a:cubicBezTo>
                    <a:pt x="384" y="5"/>
                    <a:pt x="397" y="4"/>
                    <a:pt x="409" y="0"/>
                  </a:cubicBezTo>
                  <a:cubicBezTo>
                    <a:pt x="421" y="3"/>
                    <a:pt x="422" y="14"/>
                    <a:pt x="433" y="18"/>
                  </a:cubicBezTo>
                  <a:cubicBezTo>
                    <a:pt x="441" y="21"/>
                    <a:pt x="449" y="22"/>
                    <a:pt x="457" y="24"/>
                  </a:cubicBezTo>
                  <a:cubicBezTo>
                    <a:pt x="466" y="33"/>
                    <a:pt x="472" y="34"/>
                    <a:pt x="485" y="36"/>
                  </a:cubicBezTo>
                  <a:cubicBezTo>
                    <a:pt x="493" y="40"/>
                    <a:pt x="496" y="43"/>
                    <a:pt x="505" y="40"/>
                  </a:cubicBezTo>
                  <a:cubicBezTo>
                    <a:pt x="516" y="32"/>
                    <a:pt x="527" y="32"/>
                    <a:pt x="539" y="26"/>
                  </a:cubicBezTo>
                  <a:cubicBezTo>
                    <a:pt x="545" y="34"/>
                    <a:pt x="551" y="36"/>
                    <a:pt x="559" y="42"/>
                  </a:cubicBezTo>
                  <a:cubicBezTo>
                    <a:pt x="568" y="55"/>
                    <a:pt x="586" y="62"/>
                    <a:pt x="593" y="76"/>
                  </a:cubicBezTo>
                  <a:cubicBezTo>
                    <a:pt x="601" y="91"/>
                    <a:pt x="617" y="110"/>
                    <a:pt x="631" y="120"/>
                  </a:cubicBezTo>
                  <a:cubicBezTo>
                    <a:pt x="643" y="138"/>
                    <a:pt x="660" y="153"/>
                    <a:pt x="673" y="170"/>
                  </a:cubicBezTo>
                  <a:cubicBezTo>
                    <a:pt x="681" y="180"/>
                    <a:pt x="684" y="190"/>
                    <a:pt x="691" y="200"/>
                  </a:cubicBezTo>
                  <a:cubicBezTo>
                    <a:pt x="694" y="208"/>
                    <a:pt x="696" y="211"/>
                    <a:pt x="703" y="216"/>
                  </a:cubicBezTo>
                  <a:cubicBezTo>
                    <a:pt x="704" y="218"/>
                    <a:pt x="704" y="220"/>
                    <a:pt x="705" y="222"/>
                  </a:cubicBezTo>
                  <a:cubicBezTo>
                    <a:pt x="706" y="224"/>
                    <a:pt x="708" y="226"/>
                    <a:pt x="709" y="228"/>
                  </a:cubicBezTo>
                  <a:cubicBezTo>
                    <a:pt x="711" y="232"/>
                    <a:pt x="713" y="240"/>
                    <a:pt x="713" y="240"/>
                  </a:cubicBezTo>
                  <a:cubicBezTo>
                    <a:pt x="710" y="254"/>
                    <a:pt x="711" y="267"/>
                    <a:pt x="697" y="274"/>
                  </a:cubicBezTo>
                  <a:cubicBezTo>
                    <a:pt x="678" y="272"/>
                    <a:pt x="660" y="274"/>
                    <a:pt x="641" y="272"/>
                  </a:cubicBezTo>
                  <a:cubicBezTo>
                    <a:pt x="632" y="273"/>
                    <a:pt x="613" y="276"/>
                    <a:pt x="603" y="272"/>
                  </a:cubicBezTo>
                  <a:cubicBezTo>
                    <a:pt x="598" y="270"/>
                    <a:pt x="597" y="263"/>
                    <a:pt x="593" y="260"/>
                  </a:cubicBezTo>
                  <a:cubicBezTo>
                    <a:pt x="579" y="248"/>
                    <a:pt x="563" y="228"/>
                    <a:pt x="547" y="220"/>
                  </a:cubicBezTo>
                  <a:cubicBezTo>
                    <a:pt x="529" y="224"/>
                    <a:pt x="526" y="214"/>
                    <a:pt x="515" y="206"/>
                  </a:cubicBezTo>
                  <a:cubicBezTo>
                    <a:pt x="502" y="207"/>
                    <a:pt x="487" y="202"/>
                    <a:pt x="477" y="210"/>
                  </a:cubicBezTo>
                  <a:cubicBezTo>
                    <a:pt x="470" y="216"/>
                    <a:pt x="455" y="226"/>
                    <a:pt x="455" y="226"/>
                  </a:cubicBezTo>
                  <a:cubicBezTo>
                    <a:pt x="416" y="220"/>
                    <a:pt x="369" y="224"/>
                    <a:pt x="331" y="222"/>
                  </a:cubicBezTo>
                  <a:cubicBezTo>
                    <a:pt x="320" y="216"/>
                    <a:pt x="311" y="216"/>
                    <a:pt x="299" y="218"/>
                  </a:cubicBezTo>
                  <a:cubicBezTo>
                    <a:pt x="281" y="227"/>
                    <a:pt x="303" y="218"/>
                    <a:pt x="269" y="220"/>
                  </a:cubicBezTo>
                  <a:cubicBezTo>
                    <a:pt x="261" y="221"/>
                    <a:pt x="249" y="232"/>
                    <a:pt x="249" y="232"/>
                  </a:cubicBezTo>
                  <a:cubicBezTo>
                    <a:pt x="208" y="228"/>
                    <a:pt x="235" y="235"/>
                    <a:pt x="213" y="242"/>
                  </a:cubicBezTo>
                  <a:cubicBezTo>
                    <a:pt x="191" y="238"/>
                    <a:pt x="189" y="243"/>
                    <a:pt x="183" y="226"/>
                  </a:cubicBezTo>
                  <a:cubicBezTo>
                    <a:pt x="173" y="227"/>
                    <a:pt x="163" y="226"/>
                    <a:pt x="153" y="228"/>
                  </a:cubicBezTo>
                  <a:cubicBezTo>
                    <a:pt x="145" y="229"/>
                    <a:pt x="147" y="237"/>
                    <a:pt x="139" y="240"/>
                  </a:cubicBezTo>
                  <a:cubicBezTo>
                    <a:pt x="132" y="239"/>
                    <a:pt x="116" y="236"/>
                    <a:pt x="109" y="240"/>
                  </a:cubicBezTo>
                  <a:cubicBezTo>
                    <a:pt x="107" y="241"/>
                    <a:pt x="108" y="246"/>
                    <a:pt x="107" y="248"/>
                  </a:cubicBezTo>
                  <a:cubicBezTo>
                    <a:pt x="101" y="258"/>
                    <a:pt x="86" y="257"/>
                    <a:pt x="77" y="258"/>
                  </a:cubicBezTo>
                  <a:cubicBezTo>
                    <a:pt x="69" y="271"/>
                    <a:pt x="62" y="266"/>
                    <a:pt x="45" y="264"/>
                  </a:cubicBezTo>
                  <a:cubicBezTo>
                    <a:pt x="38" y="254"/>
                    <a:pt x="13" y="260"/>
                    <a:pt x="3" y="252"/>
                  </a:cubicBezTo>
                  <a:cubicBezTo>
                    <a:pt x="0" y="243"/>
                    <a:pt x="16" y="219"/>
                    <a:pt x="7" y="216"/>
                  </a:cubicBezTo>
                  <a:cubicBezTo>
                    <a:pt x="10" y="174"/>
                    <a:pt x="9" y="177"/>
                    <a:pt x="49" y="172"/>
                  </a:cubicBezTo>
                  <a:cubicBezTo>
                    <a:pt x="56" y="167"/>
                    <a:pt x="60" y="161"/>
                    <a:pt x="65" y="154"/>
                  </a:cubicBezTo>
                  <a:cubicBezTo>
                    <a:pt x="68" y="132"/>
                    <a:pt x="78" y="117"/>
                    <a:pt x="85" y="96"/>
                  </a:cubicBezTo>
                  <a:cubicBezTo>
                    <a:pt x="89" y="85"/>
                    <a:pt x="86" y="92"/>
                    <a:pt x="95" y="78"/>
                  </a:cubicBezTo>
                  <a:cubicBezTo>
                    <a:pt x="96" y="76"/>
                    <a:pt x="99" y="72"/>
                    <a:pt x="99" y="72"/>
                  </a:cubicBezTo>
                  <a:cubicBezTo>
                    <a:pt x="97" y="50"/>
                    <a:pt x="93" y="41"/>
                    <a:pt x="81" y="24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26" name="Freeform 53">
              <a:hlinkClick r:id="" action="ppaction://noaction"/>
              <a:extLst>
                <a:ext uri="{FF2B5EF4-FFF2-40B4-BE49-F238E27FC236}">
                  <a16:creationId xmlns:a16="http://schemas.microsoft.com/office/drawing/2014/main" id="{B78FC15C-D56B-481C-8EB6-F00E0B9E234B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1284" y="1526"/>
              <a:ext cx="702" cy="435"/>
            </a:xfrm>
            <a:custGeom>
              <a:avLst/>
              <a:gdLst/>
              <a:ahLst/>
              <a:cxnLst>
                <a:cxn ang="0">
                  <a:pos x="15" y="413"/>
                </a:cxn>
                <a:cxn ang="0">
                  <a:pos x="61" y="469"/>
                </a:cxn>
                <a:cxn ang="0">
                  <a:pos x="103" y="497"/>
                </a:cxn>
                <a:cxn ang="0">
                  <a:pos x="137" y="483"/>
                </a:cxn>
                <a:cxn ang="0">
                  <a:pos x="193" y="469"/>
                </a:cxn>
                <a:cxn ang="0">
                  <a:pos x="237" y="459"/>
                </a:cxn>
                <a:cxn ang="0">
                  <a:pos x="279" y="459"/>
                </a:cxn>
                <a:cxn ang="0">
                  <a:pos x="319" y="429"/>
                </a:cxn>
                <a:cxn ang="0">
                  <a:pos x="369" y="409"/>
                </a:cxn>
                <a:cxn ang="0">
                  <a:pos x="485" y="355"/>
                </a:cxn>
                <a:cxn ang="0">
                  <a:pos x="553" y="285"/>
                </a:cxn>
                <a:cxn ang="0">
                  <a:pos x="633" y="209"/>
                </a:cxn>
                <a:cxn ang="0">
                  <a:pos x="713" y="179"/>
                </a:cxn>
                <a:cxn ang="0">
                  <a:pos x="757" y="119"/>
                </a:cxn>
                <a:cxn ang="0">
                  <a:pos x="759" y="63"/>
                </a:cxn>
                <a:cxn ang="0">
                  <a:pos x="739" y="43"/>
                </a:cxn>
                <a:cxn ang="0">
                  <a:pos x="673" y="3"/>
                </a:cxn>
                <a:cxn ang="0">
                  <a:pos x="623" y="25"/>
                </a:cxn>
                <a:cxn ang="0">
                  <a:pos x="431" y="19"/>
                </a:cxn>
                <a:cxn ang="0">
                  <a:pos x="365" y="43"/>
                </a:cxn>
                <a:cxn ang="0">
                  <a:pos x="279" y="39"/>
                </a:cxn>
                <a:cxn ang="0">
                  <a:pos x="241" y="55"/>
                </a:cxn>
                <a:cxn ang="0">
                  <a:pos x="173" y="57"/>
                </a:cxn>
                <a:cxn ang="0">
                  <a:pos x="205" y="157"/>
                </a:cxn>
                <a:cxn ang="0">
                  <a:pos x="179" y="215"/>
                </a:cxn>
                <a:cxn ang="0">
                  <a:pos x="149" y="207"/>
                </a:cxn>
                <a:cxn ang="0">
                  <a:pos x="123" y="233"/>
                </a:cxn>
                <a:cxn ang="0">
                  <a:pos x="91" y="259"/>
                </a:cxn>
                <a:cxn ang="0">
                  <a:pos x="43" y="251"/>
                </a:cxn>
                <a:cxn ang="0">
                  <a:pos x="35" y="297"/>
                </a:cxn>
                <a:cxn ang="0">
                  <a:pos x="15" y="343"/>
                </a:cxn>
                <a:cxn ang="0">
                  <a:pos x="9" y="381"/>
                </a:cxn>
              </a:cxnLst>
              <a:rect l="0" t="0" r="r" b="b"/>
              <a:pathLst>
                <a:path w="788" h="503">
                  <a:moveTo>
                    <a:pt x="9" y="381"/>
                  </a:moveTo>
                  <a:cubicBezTo>
                    <a:pt x="18" y="393"/>
                    <a:pt x="17" y="397"/>
                    <a:pt x="15" y="413"/>
                  </a:cubicBezTo>
                  <a:cubicBezTo>
                    <a:pt x="17" y="424"/>
                    <a:pt x="27" y="442"/>
                    <a:pt x="37" y="449"/>
                  </a:cubicBezTo>
                  <a:cubicBezTo>
                    <a:pt x="48" y="466"/>
                    <a:pt x="35" y="472"/>
                    <a:pt x="61" y="469"/>
                  </a:cubicBezTo>
                  <a:cubicBezTo>
                    <a:pt x="72" y="473"/>
                    <a:pt x="65" y="488"/>
                    <a:pt x="73" y="491"/>
                  </a:cubicBezTo>
                  <a:cubicBezTo>
                    <a:pt x="83" y="494"/>
                    <a:pt x="92" y="496"/>
                    <a:pt x="103" y="497"/>
                  </a:cubicBezTo>
                  <a:cubicBezTo>
                    <a:pt x="118" y="502"/>
                    <a:pt x="111" y="503"/>
                    <a:pt x="123" y="497"/>
                  </a:cubicBezTo>
                  <a:cubicBezTo>
                    <a:pt x="132" y="483"/>
                    <a:pt x="126" y="487"/>
                    <a:pt x="137" y="483"/>
                  </a:cubicBezTo>
                  <a:cubicBezTo>
                    <a:pt x="152" y="485"/>
                    <a:pt x="161" y="487"/>
                    <a:pt x="177" y="483"/>
                  </a:cubicBezTo>
                  <a:cubicBezTo>
                    <a:pt x="181" y="482"/>
                    <a:pt x="186" y="471"/>
                    <a:pt x="193" y="469"/>
                  </a:cubicBezTo>
                  <a:cubicBezTo>
                    <a:pt x="199" y="460"/>
                    <a:pt x="207" y="463"/>
                    <a:pt x="215" y="455"/>
                  </a:cubicBezTo>
                  <a:cubicBezTo>
                    <a:pt x="222" y="456"/>
                    <a:pt x="232" y="454"/>
                    <a:pt x="237" y="459"/>
                  </a:cubicBezTo>
                  <a:cubicBezTo>
                    <a:pt x="244" y="466"/>
                    <a:pt x="240" y="471"/>
                    <a:pt x="249" y="477"/>
                  </a:cubicBezTo>
                  <a:cubicBezTo>
                    <a:pt x="268" y="464"/>
                    <a:pt x="251" y="463"/>
                    <a:pt x="279" y="459"/>
                  </a:cubicBezTo>
                  <a:cubicBezTo>
                    <a:pt x="293" y="452"/>
                    <a:pt x="295" y="449"/>
                    <a:pt x="303" y="435"/>
                  </a:cubicBezTo>
                  <a:cubicBezTo>
                    <a:pt x="306" y="423"/>
                    <a:pt x="309" y="424"/>
                    <a:pt x="319" y="429"/>
                  </a:cubicBezTo>
                  <a:cubicBezTo>
                    <a:pt x="330" y="423"/>
                    <a:pt x="334" y="418"/>
                    <a:pt x="347" y="415"/>
                  </a:cubicBezTo>
                  <a:cubicBezTo>
                    <a:pt x="354" y="413"/>
                    <a:pt x="369" y="409"/>
                    <a:pt x="369" y="409"/>
                  </a:cubicBezTo>
                  <a:cubicBezTo>
                    <a:pt x="374" y="393"/>
                    <a:pt x="426" y="383"/>
                    <a:pt x="441" y="381"/>
                  </a:cubicBezTo>
                  <a:cubicBezTo>
                    <a:pt x="457" y="373"/>
                    <a:pt x="469" y="360"/>
                    <a:pt x="485" y="355"/>
                  </a:cubicBezTo>
                  <a:cubicBezTo>
                    <a:pt x="492" y="344"/>
                    <a:pt x="496" y="342"/>
                    <a:pt x="505" y="333"/>
                  </a:cubicBezTo>
                  <a:cubicBezTo>
                    <a:pt x="511" y="303"/>
                    <a:pt x="521" y="289"/>
                    <a:pt x="553" y="285"/>
                  </a:cubicBezTo>
                  <a:cubicBezTo>
                    <a:pt x="567" y="271"/>
                    <a:pt x="582" y="252"/>
                    <a:pt x="593" y="235"/>
                  </a:cubicBezTo>
                  <a:cubicBezTo>
                    <a:pt x="599" y="209"/>
                    <a:pt x="607" y="211"/>
                    <a:pt x="633" y="209"/>
                  </a:cubicBezTo>
                  <a:cubicBezTo>
                    <a:pt x="646" y="205"/>
                    <a:pt x="652" y="190"/>
                    <a:pt x="665" y="187"/>
                  </a:cubicBezTo>
                  <a:cubicBezTo>
                    <a:pt x="681" y="176"/>
                    <a:pt x="690" y="180"/>
                    <a:pt x="713" y="179"/>
                  </a:cubicBezTo>
                  <a:cubicBezTo>
                    <a:pt x="722" y="165"/>
                    <a:pt x="729" y="150"/>
                    <a:pt x="743" y="141"/>
                  </a:cubicBezTo>
                  <a:cubicBezTo>
                    <a:pt x="748" y="134"/>
                    <a:pt x="752" y="126"/>
                    <a:pt x="757" y="119"/>
                  </a:cubicBezTo>
                  <a:cubicBezTo>
                    <a:pt x="761" y="107"/>
                    <a:pt x="766" y="96"/>
                    <a:pt x="777" y="89"/>
                  </a:cubicBezTo>
                  <a:cubicBezTo>
                    <a:pt x="788" y="72"/>
                    <a:pt x="771" y="69"/>
                    <a:pt x="759" y="63"/>
                  </a:cubicBezTo>
                  <a:cubicBezTo>
                    <a:pt x="756" y="59"/>
                    <a:pt x="754" y="55"/>
                    <a:pt x="751" y="51"/>
                  </a:cubicBezTo>
                  <a:cubicBezTo>
                    <a:pt x="748" y="47"/>
                    <a:pt x="739" y="43"/>
                    <a:pt x="739" y="43"/>
                  </a:cubicBezTo>
                  <a:cubicBezTo>
                    <a:pt x="727" y="25"/>
                    <a:pt x="717" y="20"/>
                    <a:pt x="697" y="17"/>
                  </a:cubicBezTo>
                  <a:cubicBezTo>
                    <a:pt x="689" y="11"/>
                    <a:pt x="682" y="6"/>
                    <a:pt x="673" y="3"/>
                  </a:cubicBezTo>
                  <a:cubicBezTo>
                    <a:pt x="662" y="4"/>
                    <a:pt x="648" y="0"/>
                    <a:pt x="639" y="7"/>
                  </a:cubicBezTo>
                  <a:cubicBezTo>
                    <a:pt x="633" y="12"/>
                    <a:pt x="623" y="25"/>
                    <a:pt x="623" y="25"/>
                  </a:cubicBezTo>
                  <a:cubicBezTo>
                    <a:pt x="575" y="23"/>
                    <a:pt x="535" y="16"/>
                    <a:pt x="485" y="15"/>
                  </a:cubicBezTo>
                  <a:cubicBezTo>
                    <a:pt x="473" y="11"/>
                    <a:pt x="442" y="18"/>
                    <a:pt x="431" y="19"/>
                  </a:cubicBezTo>
                  <a:cubicBezTo>
                    <a:pt x="415" y="24"/>
                    <a:pt x="409" y="31"/>
                    <a:pt x="391" y="33"/>
                  </a:cubicBezTo>
                  <a:cubicBezTo>
                    <a:pt x="383" y="45"/>
                    <a:pt x="380" y="45"/>
                    <a:pt x="365" y="43"/>
                  </a:cubicBezTo>
                  <a:cubicBezTo>
                    <a:pt x="351" y="27"/>
                    <a:pt x="356" y="27"/>
                    <a:pt x="335" y="23"/>
                  </a:cubicBezTo>
                  <a:cubicBezTo>
                    <a:pt x="313" y="26"/>
                    <a:pt x="302" y="37"/>
                    <a:pt x="279" y="39"/>
                  </a:cubicBezTo>
                  <a:cubicBezTo>
                    <a:pt x="270" y="45"/>
                    <a:pt x="263" y="48"/>
                    <a:pt x="253" y="51"/>
                  </a:cubicBezTo>
                  <a:cubicBezTo>
                    <a:pt x="249" y="52"/>
                    <a:pt x="241" y="55"/>
                    <a:pt x="241" y="55"/>
                  </a:cubicBezTo>
                  <a:cubicBezTo>
                    <a:pt x="235" y="73"/>
                    <a:pt x="208" y="56"/>
                    <a:pt x="195" y="55"/>
                  </a:cubicBezTo>
                  <a:cubicBezTo>
                    <a:pt x="186" y="52"/>
                    <a:pt x="183" y="54"/>
                    <a:pt x="173" y="57"/>
                  </a:cubicBezTo>
                  <a:cubicBezTo>
                    <a:pt x="167" y="75"/>
                    <a:pt x="175" y="94"/>
                    <a:pt x="169" y="113"/>
                  </a:cubicBezTo>
                  <a:cubicBezTo>
                    <a:pt x="174" y="132"/>
                    <a:pt x="197" y="134"/>
                    <a:pt x="205" y="157"/>
                  </a:cubicBezTo>
                  <a:cubicBezTo>
                    <a:pt x="202" y="169"/>
                    <a:pt x="197" y="177"/>
                    <a:pt x="189" y="185"/>
                  </a:cubicBezTo>
                  <a:cubicBezTo>
                    <a:pt x="185" y="196"/>
                    <a:pt x="181" y="203"/>
                    <a:pt x="179" y="215"/>
                  </a:cubicBezTo>
                  <a:cubicBezTo>
                    <a:pt x="168" y="212"/>
                    <a:pt x="173" y="208"/>
                    <a:pt x="163" y="205"/>
                  </a:cubicBezTo>
                  <a:cubicBezTo>
                    <a:pt x="158" y="206"/>
                    <a:pt x="153" y="204"/>
                    <a:pt x="149" y="207"/>
                  </a:cubicBezTo>
                  <a:cubicBezTo>
                    <a:pt x="138" y="214"/>
                    <a:pt x="142" y="228"/>
                    <a:pt x="131" y="235"/>
                  </a:cubicBezTo>
                  <a:cubicBezTo>
                    <a:pt x="128" y="234"/>
                    <a:pt x="126" y="233"/>
                    <a:pt x="123" y="233"/>
                  </a:cubicBezTo>
                  <a:cubicBezTo>
                    <a:pt x="117" y="233"/>
                    <a:pt x="110" y="233"/>
                    <a:pt x="105" y="235"/>
                  </a:cubicBezTo>
                  <a:cubicBezTo>
                    <a:pt x="95" y="240"/>
                    <a:pt x="103" y="255"/>
                    <a:pt x="91" y="259"/>
                  </a:cubicBezTo>
                  <a:cubicBezTo>
                    <a:pt x="81" y="256"/>
                    <a:pt x="74" y="247"/>
                    <a:pt x="65" y="241"/>
                  </a:cubicBezTo>
                  <a:cubicBezTo>
                    <a:pt x="56" y="243"/>
                    <a:pt x="51" y="247"/>
                    <a:pt x="43" y="251"/>
                  </a:cubicBezTo>
                  <a:cubicBezTo>
                    <a:pt x="38" y="261"/>
                    <a:pt x="35" y="265"/>
                    <a:pt x="33" y="277"/>
                  </a:cubicBezTo>
                  <a:cubicBezTo>
                    <a:pt x="34" y="284"/>
                    <a:pt x="34" y="290"/>
                    <a:pt x="35" y="297"/>
                  </a:cubicBezTo>
                  <a:cubicBezTo>
                    <a:pt x="36" y="301"/>
                    <a:pt x="39" y="309"/>
                    <a:pt x="39" y="309"/>
                  </a:cubicBezTo>
                  <a:cubicBezTo>
                    <a:pt x="36" y="325"/>
                    <a:pt x="29" y="334"/>
                    <a:pt x="15" y="343"/>
                  </a:cubicBezTo>
                  <a:cubicBezTo>
                    <a:pt x="11" y="349"/>
                    <a:pt x="7" y="365"/>
                    <a:pt x="7" y="365"/>
                  </a:cubicBezTo>
                  <a:cubicBezTo>
                    <a:pt x="5" y="384"/>
                    <a:pt x="0" y="386"/>
                    <a:pt x="9" y="381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27" name="Freeform 54">
              <a:extLst>
                <a:ext uri="{FF2B5EF4-FFF2-40B4-BE49-F238E27FC236}">
                  <a16:creationId xmlns:a16="http://schemas.microsoft.com/office/drawing/2014/main" id="{744EAEF1-D387-424E-9A04-74903442E6DC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1717" y="1516"/>
              <a:ext cx="788" cy="747"/>
            </a:xfrm>
            <a:custGeom>
              <a:avLst/>
              <a:gdLst/>
              <a:ahLst/>
              <a:cxnLst>
                <a:cxn ang="0">
                  <a:pos x="441" y="40"/>
                </a:cxn>
                <a:cxn ang="0">
                  <a:pos x="473" y="24"/>
                </a:cxn>
                <a:cxn ang="0">
                  <a:pos x="525" y="32"/>
                </a:cxn>
                <a:cxn ang="0">
                  <a:pos x="543" y="34"/>
                </a:cxn>
                <a:cxn ang="0">
                  <a:pos x="619" y="36"/>
                </a:cxn>
                <a:cxn ang="0">
                  <a:pos x="659" y="34"/>
                </a:cxn>
                <a:cxn ang="0">
                  <a:pos x="763" y="16"/>
                </a:cxn>
                <a:cxn ang="0">
                  <a:pos x="811" y="0"/>
                </a:cxn>
                <a:cxn ang="0">
                  <a:pos x="875" y="58"/>
                </a:cxn>
                <a:cxn ang="0">
                  <a:pos x="877" y="96"/>
                </a:cxn>
                <a:cxn ang="0">
                  <a:pos x="851" y="122"/>
                </a:cxn>
                <a:cxn ang="0">
                  <a:pos x="811" y="230"/>
                </a:cxn>
                <a:cxn ang="0">
                  <a:pos x="787" y="308"/>
                </a:cxn>
                <a:cxn ang="0">
                  <a:pos x="779" y="430"/>
                </a:cxn>
                <a:cxn ang="0">
                  <a:pos x="803" y="474"/>
                </a:cxn>
                <a:cxn ang="0">
                  <a:pos x="807" y="526"/>
                </a:cxn>
                <a:cxn ang="0">
                  <a:pos x="791" y="568"/>
                </a:cxn>
                <a:cxn ang="0">
                  <a:pos x="749" y="576"/>
                </a:cxn>
                <a:cxn ang="0">
                  <a:pos x="709" y="568"/>
                </a:cxn>
                <a:cxn ang="0">
                  <a:pos x="643" y="588"/>
                </a:cxn>
                <a:cxn ang="0">
                  <a:pos x="547" y="622"/>
                </a:cxn>
                <a:cxn ang="0">
                  <a:pos x="481" y="636"/>
                </a:cxn>
                <a:cxn ang="0">
                  <a:pos x="441" y="640"/>
                </a:cxn>
                <a:cxn ang="0">
                  <a:pos x="423" y="644"/>
                </a:cxn>
                <a:cxn ang="0">
                  <a:pos x="379" y="640"/>
                </a:cxn>
                <a:cxn ang="0">
                  <a:pos x="325" y="672"/>
                </a:cxn>
                <a:cxn ang="0">
                  <a:pos x="295" y="682"/>
                </a:cxn>
                <a:cxn ang="0">
                  <a:pos x="243" y="708"/>
                </a:cxn>
                <a:cxn ang="0">
                  <a:pos x="221" y="748"/>
                </a:cxn>
                <a:cxn ang="0">
                  <a:pos x="199" y="770"/>
                </a:cxn>
                <a:cxn ang="0">
                  <a:pos x="169" y="846"/>
                </a:cxn>
                <a:cxn ang="0">
                  <a:pos x="97" y="848"/>
                </a:cxn>
                <a:cxn ang="0">
                  <a:pos x="49" y="842"/>
                </a:cxn>
                <a:cxn ang="0">
                  <a:pos x="11" y="838"/>
                </a:cxn>
                <a:cxn ang="0">
                  <a:pos x="3" y="368"/>
                </a:cxn>
                <a:cxn ang="0">
                  <a:pos x="33" y="308"/>
                </a:cxn>
                <a:cxn ang="0">
                  <a:pos x="85" y="278"/>
                </a:cxn>
                <a:cxn ang="0">
                  <a:pos x="149" y="218"/>
                </a:cxn>
                <a:cxn ang="0">
                  <a:pos x="201" y="190"/>
                </a:cxn>
                <a:cxn ang="0">
                  <a:pos x="237" y="176"/>
                </a:cxn>
                <a:cxn ang="0">
                  <a:pos x="287" y="108"/>
                </a:cxn>
                <a:cxn ang="0">
                  <a:pos x="371" y="82"/>
                </a:cxn>
                <a:cxn ang="0">
                  <a:pos x="395" y="48"/>
                </a:cxn>
              </a:cxnLst>
              <a:rect l="0" t="0" r="r" b="b"/>
              <a:pathLst>
                <a:path w="884" h="863">
                  <a:moveTo>
                    <a:pt x="395" y="48"/>
                  </a:moveTo>
                  <a:cubicBezTo>
                    <a:pt x="423" y="40"/>
                    <a:pt x="411" y="36"/>
                    <a:pt x="441" y="40"/>
                  </a:cubicBezTo>
                  <a:cubicBezTo>
                    <a:pt x="453" y="65"/>
                    <a:pt x="447" y="54"/>
                    <a:pt x="459" y="42"/>
                  </a:cubicBezTo>
                  <a:cubicBezTo>
                    <a:pt x="461" y="35"/>
                    <a:pt x="473" y="24"/>
                    <a:pt x="473" y="24"/>
                  </a:cubicBezTo>
                  <a:cubicBezTo>
                    <a:pt x="491" y="30"/>
                    <a:pt x="467" y="22"/>
                    <a:pt x="509" y="28"/>
                  </a:cubicBezTo>
                  <a:cubicBezTo>
                    <a:pt x="514" y="29"/>
                    <a:pt x="525" y="32"/>
                    <a:pt x="525" y="32"/>
                  </a:cubicBezTo>
                  <a:cubicBezTo>
                    <a:pt x="526" y="34"/>
                    <a:pt x="525" y="38"/>
                    <a:pt x="527" y="38"/>
                  </a:cubicBezTo>
                  <a:cubicBezTo>
                    <a:pt x="532" y="39"/>
                    <a:pt x="543" y="34"/>
                    <a:pt x="543" y="34"/>
                  </a:cubicBezTo>
                  <a:cubicBezTo>
                    <a:pt x="564" y="41"/>
                    <a:pt x="567" y="42"/>
                    <a:pt x="595" y="44"/>
                  </a:cubicBezTo>
                  <a:cubicBezTo>
                    <a:pt x="612" y="47"/>
                    <a:pt x="606" y="43"/>
                    <a:pt x="619" y="36"/>
                  </a:cubicBezTo>
                  <a:cubicBezTo>
                    <a:pt x="632" y="40"/>
                    <a:pt x="631" y="29"/>
                    <a:pt x="641" y="26"/>
                  </a:cubicBezTo>
                  <a:cubicBezTo>
                    <a:pt x="655" y="31"/>
                    <a:pt x="649" y="28"/>
                    <a:pt x="659" y="34"/>
                  </a:cubicBezTo>
                  <a:cubicBezTo>
                    <a:pt x="693" y="31"/>
                    <a:pt x="676" y="30"/>
                    <a:pt x="697" y="16"/>
                  </a:cubicBezTo>
                  <a:cubicBezTo>
                    <a:pt x="714" y="17"/>
                    <a:pt x="744" y="20"/>
                    <a:pt x="763" y="16"/>
                  </a:cubicBezTo>
                  <a:cubicBezTo>
                    <a:pt x="770" y="15"/>
                    <a:pt x="776" y="6"/>
                    <a:pt x="783" y="4"/>
                  </a:cubicBezTo>
                  <a:cubicBezTo>
                    <a:pt x="788" y="2"/>
                    <a:pt x="808" y="0"/>
                    <a:pt x="811" y="0"/>
                  </a:cubicBezTo>
                  <a:cubicBezTo>
                    <a:pt x="871" y="4"/>
                    <a:pt x="833" y="0"/>
                    <a:pt x="865" y="24"/>
                  </a:cubicBezTo>
                  <a:cubicBezTo>
                    <a:pt x="870" y="35"/>
                    <a:pt x="869" y="48"/>
                    <a:pt x="875" y="58"/>
                  </a:cubicBezTo>
                  <a:cubicBezTo>
                    <a:pt x="877" y="62"/>
                    <a:pt x="883" y="70"/>
                    <a:pt x="883" y="70"/>
                  </a:cubicBezTo>
                  <a:cubicBezTo>
                    <a:pt x="882" y="82"/>
                    <a:pt x="884" y="88"/>
                    <a:pt x="877" y="96"/>
                  </a:cubicBezTo>
                  <a:cubicBezTo>
                    <a:pt x="871" y="103"/>
                    <a:pt x="864" y="109"/>
                    <a:pt x="857" y="116"/>
                  </a:cubicBezTo>
                  <a:cubicBezTo>
                    <a:pt x="855" y="118"/>
                    <a:pt x="851" y="122"/>
                    <a:pt x="851" y="122"/>
                  </a:cubicBezTo>
                  <a:cubicBezTo>
                    <a:pt x="849" y="129"/>
                    <a:pt x="845" y="135"/>
                    <a:pt x="843" y="142"/>
                  </a:cubicBezTo>
                  <a:cubicBezTo>
                    <a:pt x="842" y="181"/>
                    <a:pt x="853" y="220"/>
                    <a:pt x="811" y="230"/>
                  </a:cubicBezTo>
                  <a:cubicBezTo>
                    <a:pt x="804" y="235"/>
                    <a:pt x="798" y="237"/>
                    <a:pt x="793" y="244"/>
                  </a:cubicBezTo>
                  <a:cubicBezTo>
                    <a:pt x="792" y="265"/>
                    <a:pt x="792" y="287"/>
                    <a:pt x="787" y="308"/>
                  </a:cubicBezTo>
                  <a:cubicBezTo>
                    <a:pt x="789" y="354"/>
                    <a:pt x="790" y="348"/>
                    <a:pt x="787" y="398"/>
                  </a:cubicBezTo>
                  <a:cubicBezTo>
                    <a:pt x="786" y="409"/>
                    <a:pt x="779" y="430"/>
                    <a:pt x="779" y="430"/>
                  </a:cubicBezTo>
                  <a:cubicBezTo>
                    <a:pt x="782" y="443"/>
                    <a:pt x="788" y="451"/>
                    <a:pt x="797" y="460"/>
                  </a:cubicBezTo>
                  <a:cubicBezTo>
                    <a:pt x="802" y="481"/>
                    <a:pt x="795" y="456"/>
                    <a:pt x="803" y="474"/>
                  </a:cubicBezTo>
                  <a:cubicBezTo>
                    <a:pt x="805" y="478"/>
                    <a:pt x="807" y="486"/>
                    <a:pt x="807" y="486"/>
                  </a:cubicBezTo>
                  <a:cubicBezTo>
                    <a:pt x="806" y="505"/>
                    <a:pt x="803" y="510"/>
                    <a:pt x="807" y="526"/>
                  </a:cubicBezTo>
                  <a:cubicBezTo>
                    <a:pt x="808" y="530"/>
                    <a:pt x="811" y="538"/>
                    <a:pt x="811" y="538"/>
                  </a:cubicBezTo>
                  <a:cubicBezTo>
                    <a:pt x="808" y="571"/>
                    <a:pt x="811" y="555"/>
                    <a:pt x="791" y="568"/>
                  </a:cubicBezTo>
                  <a:cubicBezTo>
                    <a:pt x="784" y="579"/>
                    <a:pt x="783" y="582"/>
                    <a:pt x="771" y="586"/>
                  </a:cubicBezTo>
                  <a:cubicBezTo>
                    <a:pt x="762" y="584"/>
                    <a:pt x="757" y="579"/>
                    <a:pt x="749" y="576"/>
                  </a:cubicBezTo>
                  <a:cubicBezTo>
                    <a:pt x="744" y="569"/>
                    <a:pt x="741" y="567"/>
                    <a:pt x="733" y="564"/>
                  </a:cubicBezTo>
                  <a:cubicBezTo>
                    <a:pt x="725" y="565"/>
                    <a:pt x="717" y="568"/>
                    <a:pt x="709" y="568"/>
                  </a:cubicBezTo>
                  <a:cubicBezTo>
                    <a:pt x="700" y="567"/>
                    <a:pt x="681" y="564"/>
                    <a:pt x="681" y="564"/>
                  </a:cubicBezTo>
                  <a:cubicBezTo>
                    <a:pt x="660" y="567"/>
                    <a:pt x="665" y="583"/>
                    <a:pt x="643" y="588"/>
                  </a:cubicBezTo>
                  <a:cubicBezTo>
                    <a:pt x="632" y="599"/>
                    <a:pt x="634" y="610"/>
                    <a:pt x="617" y="614"/>
                  </a:cubicBezTo>
                  <a:cubicBezTo>
                    <a:pt x="600" y="625"/>
                    <a:pt x="561" y="621"/>
                    <a:pt x="547" y="622"/>
                  </a:cubicBezTo>
                  <a:cubicBezTo>
                    <a:pt x="535" y="630"/>
                    <a:pt x="527" y="635"/>
                    <a:pt x="513" y="638"/>
                  </a:cubicBezTo>
                  <a:cubicBezTo>
                    <a:pt x="500" y="634"/>
                    <a:pt x="496" y="634"/>
                    <a:pt x="481" y="636"/>
                  </a:cubicBezTo>
                  <a:cubicBezTo>
                    <a:pt x="474" y="638"/>
                    <a:pt x="468" y="640"/>
                    <a:pt x="461" y="642"/>
                  </a:cubicBezTo>
                  <a:cubicBezTo>
                    <a:pt x="454" y="641"/>
                    <a:pt x="448" y="642"/>
                    <a:pt x="441" y="640"/>
                  </a:cubicBezTo>
                  <a:cubicBezTo>
                    <a:pt x="439" y="639"/>
                    <a:pt x="437" y="636"/>
                    <a:pt x="435" y="636"/>
                  </a:cubicBezTo>
                  <a:cubicBezTo>
                    <a:pt x="430" y="637"/>
                    <a:pt x="428" y="643"/>
                    <a:pt x="423" y="644"/>
                  </a:cubicBezTo>
                  <a:cubicBezTo>
                    <a:pt x="415" y="641"/>
                    <a:pt x="401" y="632"/>
                    <a:pt x="401" y="632"/>
                  </a:cubicBezTo>
                  <a:cubicBezTo>
                    <a:pt x="393" y="634"/>
                    <a:pt x="387" y="638"/>
                    <a:pt x="379" y="640"/>
                  </a:cubicBezTo>
                  <a:cubicBezTo>
                    <a:pt x="370" y="654"/>
                    <a:pt x="359" y="642"/>
                    <a:pt x="347" y="660"/>
                  </a:cubicBezTo>
                  <a:cubicBezTo>
                    <a:pt x="344" y="672"/>
                    <a:pt x="337" y="670"/>
                    <a:pt x="325" y="672"/>
                  </a:cubicBezTo>
                  <a:cubicBezTo>
                    <a:pt x="314" y="679"/>
                    <a:pt x="324" y="674"/>
                    <a:pt x="307" y="678"/>
                  </a:cubicBezTo>
                  <a:cubicBezTo>
                    <a:pt x="303" y="679"/>
                    <a:pt x="295" y="682"/>
                    <a:pt x="295" y="682"/>
                  </a:cubicBezTo>
                  <a:cubicBezTo>
                    <a:pt x="283" y="694"/>
                    <a:pt x="288" y="700"/>
                    <a:pt x="271" y="706"/>
                  </a:cubicBezTo>
                  <a:cubicBezTo>
                    <a:pt x="261" y="716"/>
                    <a:pt x="255" y="714"/>
                    <a:pt x="243" y="708"/>
                  </a:cubicBezTo>
                  <a:cubicBezTo>
                    <a:pt x="228" y="713"/>
                    <a:pt x="239" y="718"/>
                    <a:pt x="215" y="722"/>
                  </a:cubicBezTo>
                  <a:cubicBezTo>
                    <a:pt x="208" y="733"/>
                    <a:pt x="214" y="738"/>
                    <a:pt x="221" y="748"/>
                  </a:cubicBezTo>
                  <a:cubicBezTo>
                    <a:pt x="222" y="750"/>
                    <a:pt x="225" y="754"/>
                    <a:pt x="225" y="754"/>
                  </a:cubicBezTo>
                  <a:cubicBezTo>
                    <a:pt x="218" y="764"/>
                    <a:pt x="211" y="767"/>
                    <a:pt x="199" y="770"/>
                  </a:cubicBezTo>
                  <a:cubicBezTo>
                    <a:pt x="192" y="790"/>
                    <a:pt x="189" y="814"/>
                    <a:pt x="177" y="832"/>
                  </a:cubicBezTo>
                  <a:cubicBezTo>
                    <a:pt x="175" y="841"/>
                    <a:pt x="177" y="842"/>
                    <a:pt x="169" y="846"/>
                  </a:cubicBezTo>
                  <a:cubicBezTo>
                    <a:pt x="165" y="848"/>
                    <a:pt x="157" y="850"/>
                    <a:pt x="157" y="850"/>
                  </a:cubicBezTo>
                  <a:cubicBezTo>
                    <a:pt x="137" y="849"/>
                    <a:pt x="116" y="842"/>
                    <a:pt x="97" y="848"/>
                  </a:cubicBezTo>
                  <a:cubicBezTo>
                    <a:pt x="92" y="863"/>
                    <a:pt x="75" y="855"/>
                    <a:pt x="61" y="854"/>
                  </a:cubicBezTo>
                  <a:cubicBezTo>
                    <a:pt x="44" y="850"/>
                    <a:pt x="61" y="856"/>
                    <a:pt x="49" y="842"/>
                  </a:cubicBezTo>
                  <a:cubicBezTo>
                    <a:pt x="44" y="836"/>
                    <a:pt x="34" y="839"/>
                    <a:pt x="27" y="838"/>
                  </a:cubicBezTo>
                  <a:cubicBezTo>
                    <a:pt x="22" y="840"/>
                    <a:pt x="17" y="843"/>
                    <a:pt x="11" y="838"/>
                  </a:cubicBezTo>
                  <a:cubicBezTo>
                    <a:pt x="7" y="835"/>
                    <a:pt x="3" y="826"/>
                    <a:pt x="3" y="826"/>
                  </a:cubicBezTo>
                  <a:cubicBezTo>
                    <a:pt x="2" y="748"/>
                    <a:pt x="0" y="454"/>
                    <a:pt x="3" y="368"/>
                  </a:cubicBezTo>
                  <a:cubicBezTo>
                    <a:pt x="5" y="280"/>
                    <a:pt x="24" y="338"/>
                    <a:pt x="29" y="328"/>
                  </a:cubicBezTo>
                  <a:cubicBezTo>
                    <a:pt x="34" y="318"/>
                    <a:pt x="26" y="314"/>
                    <a:pt x="33" y="308"/>
                  </a:cubicBezTo>
                  <a:cubicBezTo>
                    <a:pt x="43" y="300"/>
                    <a:pt x="58" y="301"/>
                    <a:pt x="69" y="294"/>
                  </a:cubicBezTo>
                  <a:cubicBezTo>
                    <a:pt x="74" y="287"/>
                    <a:pt x="78" y="283"/>
                    <a:pt x="85" y="278"/>
                  </a:cubicBezTo>
                  <a:cubicBezTo>
                    <a:pt x="91" y="269"/>
                    <a:pt x="96" y="260"/>
                    <a:pt x="105" y="254"/>
                  </a:cubicBezTo>
                  <a:cubicBezTo>
                    <a:pt x="112" y="228"/>
                    <a:pt x="122" y="221"/>
                    <a:pt x="149" y="218"/>
                  </a:cubicBezTo>
                  <a:cubicBezTo>
                    <a:pt x="160" y="214"/>
                    <a:pt x="168" y="208"/>
                    <a:pt x="179" y="204"/>
                  </a:cubicBezTo>
                  <a:cubicBezTo>
                    <a:pt x="185" y="196"/>
                    <a:pt x="193" y="195"/>
                    <a:pt x="201" y="190"/>
                  </a:cubicBezTo>
                  <a:cubicBezTo>
                    <a:pt x="208" y="191"/>
                    <a:pt x="223" y="188"/>
                    <a:pt x="223" y="188"/>
                  </a:cubicBezTo>
                  <a:cubicBezTo>
                    <a:pt x="227" y="184"/>
                    <a:pt x="233" y="180"/>
                    <a:pt x="237" y="176"/>
                  </a:cubicBezTo>
                  <a:cubicBezTo>
                    <a:pt x="247" y="166"/>
                    <a:pt x="250" y="151"/>
                    <a:pt x="263" y="142"/>
                  </a:cubicBezTo>
                  <a:cubicBezTo>
                    <a:pt x="268" y="132"/>
                    <a:pt x="276" y="112"/>
                    <a:pt x="287" y="108"/>
                  </a:cubicBezTo>
                  <a:cubicBezTo>
                    <a:pt x="296" y="99"/>
                    <a:pt x="292" y="87"/>
                    <a:pt x="303" y="80"/>
                  </a:cubicBezTo>
                  <a:cubicBezTo>
                    <a:pt x="326" y="83"/>
                    <a:pt x="348" y="80"/>
                    <a:pt x="371" y="82"/>
                  </a:cubicBezTo>
                  <a:cubicBezTo>
                    <a:pt x="375" y="81"/>
                    <a:pt x="382" y="80"/>
                    <a:pt x="385" y="76"/>
                  </a:cubicBezTo>
                  <a:cubicBezTo>
                    <a:pt x="389" y="70"/>
                    <a:pt x="398" y="53"/>
                    <a:pt x="395" y="48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28" name="Freeform 55">
              <a:extLst>
                <a:ext uri="{FF2B5EF4-FFF2-40B4-BE49-F238E27FC236}">
                  <a16:creationId xmlns:a16="http://schemas.microsoft.com/office/drawing/2014/main" id="{480B8462-7BE2-4C03-AF17-A61A930F8397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1784" y="1992"/>
              <a:ext cx="861" cy="626"/>
            </a:xfrm>
            <a:custGeom>
              <a:avLst/>
              <a:gdLst/>
              <a:ahLst/>
              <a:cxnLst>
                <a:cxn ang="0">
                  <a:pos x="744" y="6"/>
                </a:cxn>
                <a:cxn ang="0">
                  <a:pos x="760" y="48"/>
                </a:cxn>
                <a:cxn ang="0">
                  <a:pos x="796" y="76"/>
                </a:cxn>
                <a:cxn ang="0">
                  <a:pos x="814" y="126"/>
                </a:cxn>
                <a:cxn ang="0">
                  <a:pos x="854" y="174"/>
                </a:cxn>
                <a:cxn ang="0">
                  <a:pos x="780" y="236"/>
                </a:cxn>
                <a:cxn ang="0">
                  <a:pos x="732" y="296"/>
                </a:cxn>
                <a:cxn ang="0">
                  <a:pos x="822" y="358"/>
                </a:cxn>
                <a:cxn ang="0">
                  <a:pos x="858" y="408"/>
                </a:cxn>
                <a:cxn ang="0">
                  <a:pos x="868" y="452"/>
                </a:cxn>
                <a:cxn ang="0">
                  <a:pos x="886" y="486"/>
                </a:cxn>
                <a:cxn ang="0">
                  <a:pos x="896" y="510"/>
                </a:cxn>
                <a:cxn ang="0">
                  <a:pos x="918" y="564"/>
                </a:cxn>
                <a:cxn ang="0">
                  <a:pos x="942" y="608"/>
                </a:cxn>
                <a:cxn ang="0">
                  <a:pos x="966" y="670"/>
                </a:cxn>
                <a:cxn ang="0">
                  <a:pos x="924" y="722"/>
                </a:cxn>
                <a:cxn ang="0">
                  <a:pos x="896" y="692"/>
                </a:cxn>
                <a:cxn ang="0">
                  <a:pos x="872" y="562"/>
                </a:cxn>
                <a:cxn ang="0">
                  <a:pos x="832" y="536"/>
                </a:cxn>
                <a:cxn ang="0">
                  <a:pos x="780" y="496"/>
                </a:cxn>
                <a:cxn ang="0">
                  <a:pos x="732" y="522"/>
                </a:cxn>
                <a:cxn ang="0">
                  <a:pos x="710" y="560"/>
                </a:cxn>
                <a:cxn ang="0">
                  <a:pos x="652" y="548"/>
                </a:cxn>
                <a:cxn ang="0">
                  <a:pos x="612" y="536"/>
                </a:cxn>
                <a:cxn ang="0">
                  <a:pos x="582" y="582"/>
                </a:cxn>
                <a:cxn ang="0">
                  <a:pos x="544" y="576"/>
                </a:cxn>
                <a:cxn ang="0">
                  <a:pos x="400" y="574"/>
                </a:cxn>
                <a:cxn ang="0">
                  <a:pos x="304" y="560"/>
                </a:cxn>
                <a:cxn ang="0">
                  <a:pos x="220" y="562"/>
                </a:cxn>
                <a:cxn ang="0">
                  <a:pos x="188" y="550"/>
                </a:cxn>
                <a:cxn ang="0">
                  <a:pos x="152" y="528"/>
                </a:cxn>
                <a:cxn ang="0">
                  <a:pos x="182" y="440"/>
                </a:cxn>
                <a:cxn ang="0">
                  <a:pos x="108" y="438"/>
                </a:cxn>
                <a:cxn ang="0">
                  <a:pos x="62" y="430"/>
                </a:cxn>
                <a:cxn ang="0">
                  <a:pos x="18" y="390"/>
                </a:cxn>
                <a:cxn ang="0">
                  <a:pos x="58" y="336"/>
                </a:cxn>
                <a:cxn ang="0">
                  <a:pos x="86" y="300"/>
                </a:cxn>
                <a:cxn ang="0">
                  <a:pos x="112" y="274"/>
                </a:cxn>
                <a:cxn ang="0">
                  <a:pos x="140" y="218"/>
                </a:cxn>
                <a:cxn ang="0">
                  <a:pos x="148" y="178"/>
                </a:cxn>
                <a:cxn ang="0">
                  <a:pos x="188" y="160"/>
                </a:cxn>
                <a:cxn ang="0">
                  <a:pos x="238" y="126"/>
                </a:cxn>
                <a:cxn ang="0">
                  <a:pos x="270" y="114"/>
                </a:cxn>
                <a:cxn ang="0">
                  <a:pos x="340" y="94"/>
                </a:cxn>
                <a:cxn ang="0">
                  <a:pos x="392" y="94"/>
                </a:cxn>
                <a:cxn ang="0">
                  <a:pos x="410" y="86"/>
                </a:cxn>
                <a:cxn ang="0">
                  <a:pos x="488" y="70"/>
                </a:cxn>
                <a:cxn ang="0">
                  <a:pos x="574" y="46"/>
                </a:cxn>
                <a:cxn ang="0">
                  <a:pos x="618" y="24"/>
                </a:cxn>
                <a:cxn ang="0">
                  <a:pos x="698" y="42"/>
                </a:cxn>
                <a:cxn ang="0">
                  <a:pos x="748" y="0"/>
                </a:cxn>
              </a:cxnLst>
              <a:rect l="0" t="0" r="r" b="b"/>
              <a:pathLst>
                <a:path w="966" h="724">
                  <a:moveTo>
                    <a:pt x="748" y="0"/>
                  </a:moveTo>
                  <a:cubicBezTo>
                    <a:pt x="747" y="2"/>
                    <a:pt x="743" y="4"/>
                    <a:pt x="744" y="6"/>
                  </a:cubicBezTo>
                  <a:cubicBezTo>
                    <a:pt x="745" y="11"/>
                    <a:pt x="750" y="13"/>
                    <a:pt x="752" y="18"/>
                  </a:cubicBezTo>
                  <a:cubicBezTo>
                    <a:pt x="755" y="28"/>
                    <a:pt x="757" y="38"/>
                    <a:pt x="760" y="48"/>
                  </a:cubicBezTo>
                  <a:cubicBezTo>
                    <a:pt x="761" y="60"/>
                    <a:pt x="767" y="80"/>
                    <a:pt x="780" y="84"/>
                  </a:cubicBezTo>
                  <a:cubicBezTo>
                    <a:pt x="783" y="74"/>
                    <a:pt x="786" y="74"/>
                    <a:pt x="796" y="76"/>
                  </a:cubicBezTo>
                  <a:cubicBezTo>
                    <a:pt x="801" y="83"/>
                    <a:pt x="803" y="89"/>
                    <a:pt x="808" y="96"/>
                  </a:cubicBezTo>
                  <a:cubicBezTo>
                    <a:pt x="810" y="103"/>
                    <a:pt x="812" y="121"/>
                    <a:pt x="814" y="126"/>
                  </a:cubicBezTo>
                  <a:cubicBezTo>
                    <a:pt x="816" y="130"/>
                    <a:pt x="829" y="142"/>
                    <a:pt x="832" y="146"/>
                  </a:cubicBezTo>
                  <a:cubicBezTo>
                    <a:pt x="835" y="158"/>
                    <a:pt x="847" y="163"/>
                    <a:pt x="854" y="174"/>
                  </a:cubicBezTo>
                  <a:cubicBezTo>
                    <a:pt x="834" y="181"/>
                    <a:pt x="843" y="200"/>
                    <a:pt x="826" y="204"/>
                  </a:cubicBezTo>
                  <a:cubicBezTo>
                    <a:pt x="810" y="220"/>
                    <a:pt x="804" y="233"/>
                    <a:pt x="780" y="236"/>
                  </a:cubicBezTo>
                  <a:cubicBezTo>
                    <a:pt x="771" y="250"/>
                    <a:pt x="765" y="270"/>
                    <a:pt x="748" y="276"/>
                  </a:cubicBezTo>
                  <a:cubicBezTo>
                    <a:pt x="743" y="283"/>
                    <a:pt x="737" y="289"/>
                    <a:pt x="732" y="296"/>
                  </a:cubicBezTo>
                  <a:cubicBezTo>
                    <a:pt x="738" y="313"/>
                    <a:pt x="759" y="298"/>
                    <a:pt x="774" y="302"/>
                  </a:cubicBezTo>
                  <a:cubicBezTo>
                    <a:pt x="790" y="326"/>
                    <a:pt x="787" y="352"/>
                    <a:pt x="822" y="358"/>
                  </a:cubicBezTo>
                  <a:cubicBezTo>
                    <a:pt x="835" y="368"/>
                    <a:pt x="833" y="384"/>
                    <a:pt x="850" y="390"/>
                  </a:cubicBezTo>
                  <a:cubicBezTo>
                    <a:pt x="851" y="394"/>
                    <a:pt x="854" y="404"/>
                    <a:pt x="858" y="408"/>
                  </a:cubicBezTo>
                  <a:cubicBezTo>
                    <a:pt x="862" y="411"/>
                    <a:pt x="870" y="416"/>
                    <a:pt x="870" y="416"/>
                  </a:cubicBezTo>
                  <a:cubicBezTo>
                    <a:pt x="879" y="430"/>
                    <a:pt x="873" y="438"/>
                    <a:pt x="868" y="452"/>
                  </a:cubicBezTo>
                  <a:cubicBezTo>
                    <a:pt x="875" y="472"/>
                    <a:pt x="864" y="444"/>
                    <a:pt x="876" y="462"/>
                  </a:cubicBezTo>
                  <a:cubicBezTo>
                    <a:pt x="882" y="471"/>
                    <a:pt x="873" y="482"/>
                    <a:pt x="886" y="486"/>
                  </a:cubicBezTo>
                  <a:cubicBezTo>
                    <a:pt x="892" y="496"/>
                    <a:pt x="889" y="490"/>
                    <a:pt x="894" y="504"/>
                  </a:cubicBezTo>
                  <a:cubicBezTo>
                    <a:pt x="895" y="506"/>
                    <a:pt x="896" y="510"/>
                    <a:pt x="896" y="510"/>
                  </a:cubicBezTo>
                  <a:cubicBezTo>
                    <a:pt x="898" y="522"/>
                    <a:pt x="898" y="527"/>
                    <a:pt x="904" y="536"/>
                  </a:cubicBezTo>
                  <a:cubicBezTo>
                    <a:pt x="907" y="550"/>
                    <a:pt x="913" y="552"/>
                    <a:pt x="918" y="564"/>
                  </a:cubicBezTo>
                  <a:cubicBezTo>
                    <a:pt x="920" y="568"/>
                    <a:pt x="922" y="576"/>
                    <a:pt x="922" y="576"/>
                  </a:cubicBezTo>
                  <a:cubicBezTo>
                    <a:pt x="926" y="602"/>
                    <a:pt x="921" y="603"/>
                    <a:pt x="942" y="608"/>
                  </a:cubicBezTo>
                  <a:cubicBezTo>
                    <a:pt x="947" y="622"/>
                    <a:pt x="941" y="637"/>
                    <a:pt x="954" y="646"/>
                  </a:cubicBezTo>
                  <a:cubicBezTo>
                    <a:pt x="956" y="657"/>
                    <a:pt x="958" y="662"/>
                    <a:pt x="966" y="670"/>
                  </a:cubicBezTo>
                  <a:cubicBezTo>
                    <a:pt x="963" y="700"/>
                    <a:pt x="960" y="703"/>
                    <a:pt x="932" y="710"/>
                  </a:cubicBezTo>
                  <a:cubicBezTo>
                    <a:pt x="929" y="713"/>
                    <a:pt x="929" y="721"/>
                    <a:pt x="924" y="722"/>
                  </a:cubicBezTo>
                  <a:cubicBezTo>
                    <a:pt x="916" y="724"/>
                    <a:pt x="902" y="719"/>
                    <a:pt x="894" y="716"/>
                  </a:cubicBezTo>
                  <a:cubicBezTo>
                    <a:pt x="892" y="708"/>
                    <a:pt x="896" y="692"/>
                    <a:pt x="896" y="692"/>
                  </a:cubicBezTo>
                  <a:cubicBezTo>
                    <a:pt x="893" y="619"/>
                    <a:pt x="894" y="659"/>
                    <a:pt x="884" y="620"/>
                  </a:cubicBezTo>
                  <a:cubicBezTo>
                    <a:pt x="883" y="605"/>
                    <a:pt x="880" y="576"/>
                    <a:pt x="872" y="562"/>
                  </a:cubicBezTo>
                  <a:cubicBezTo>
                    <a:pt x="869" y="556"/>
                    <a:pt x="859" y="559"/>
                    <a:pt x="852" y="558"/>
                  </a:cubicBezTo>
                  <a:cubicBezTo>
                    <a:pt x="846" y="547"/>
                    <a:pt x="845" y="540"/>
                    <a:pt x="832" y="536"/>
                  </a:cubicBezTo>
                  <a:cubicBezTo>
                    <a:pt x="834" y="518"/>
                    <a:pt x="841" y="485"/>
                    <a:pt x="824" y="474"/>
                  </a:cubicBezTo>
                  <a:cubicBezTo>
                    <a:pt x="808" y="490"/>
                    <a:pt x="801" y="491"/>
                    <a:pt x="780" y="496"/>
                  </a:cubicBezTo>
                  <a:cubicBezTo>
                    <a:pt x="767" y="504"/>
                    <a:pt x="764" y="504"/>
                    <a:pt x="752" y="516"/>
                  </a:cubicBezTo>
                  <a:cubicBezTo>
                    <a:pt x="747" y="521"/>
                    <a:pt x="732" y="522"/>
                    <a:pt x="732" y="522"/>
                  </a:cubicBezTo>
                  <a:cubicBezTo>
                    <a:pt x="728" y="533"/>
                    <a:pt x="724" y="537"/>
                    <a:pt x="712" y="540"/>
                  </a:cubicBezTo>
                  <a:cubicBezTo>
                    <a:pt x="710" y="548"/>
                    <a:pt x="707" y="552"/>
                    <a:pt x="710" y="560"/>
                  </a:cubicBezTo>
                  <a:cubicBezTo>
                    <a:pt x="707" y="581"/>
                    <a:pt x="703" y="582"/>
                    <a:pt x="684" y="576"/>
                  </a:cubicBezTo>
                  <a:cubicBezTo>
                    <a:pt x="673" y="567"/>
                    <a:pt x="664" y="556"/>
                    <a:pt x="652" y="548"/>
                  </a:cubicBezTo>
                  <a:cubicBezTo>
                    <a:pt x="646" y="538"/>
                    <a:pt x="644" y="528"/>
                    <a:pt x="634" y="522"/>
                  </a:cubicBezTo>
                  <a:cubicBezTo>
                    <a:pt x="621" y="524"/>
                    <a:pt x="618" y="524"/>
                    <a:pt x="612" y="536"/>
                  </a:cubicBezTo>
                  <a:cubicBezTo>
                    <a:pt x="615" y="547"/>
                    <a:pt x="620" y="553"/>
                    <a:pt x="630" y="558"/>
                  </a:cubicBezTo>
                  <a:cubicBezTo>
                    <a:pt x="651" y="590"/>
                    <a:pt x="624" y="580"/>
                    <a:pt x="582" y="582"/>
                  </a:cubicBezTo>
                  <a:cubicBezTo>
                    <a:pt x="540" y="578"/>
                    <a:pt x="570" y="584"/>
                    <a:pt x="556" y="566"/>
                  </a:cubicBezTo>
                  <a:cubicBezTo>
                    <a:pt x="552" y="561"/>
                    <a:pt x="550" y="576"/>
                    <a:pt x="544" y="576"/>
                  </a:cubicBezTo>
                  <a:cubicBezTo>
                    <a:pt x="521" y="575"/>
                    <a:pt x="495" y="579"/>
                    <a:pt x="472" y="578"/>
                  </a:cubicBezTo>
                  <a:cubicBezTo>
                    <a:pt x="438" y="575"/>
                    <a:pt x="440" y="572"/>
                    <a:pt x="400" y="574"/>
                  </a:cubicBezTo>
                  <a:cubicBezTo>
                    <a:pt x="378" y="577"/>
                    <a:pt x="348" y="569"/>
                    <a:pt x="326" y="572"/>
                  </a:cubicBezTo>
                  <a:cubicBezTo>
                    <a:pt x="306" y="569"/>
                    <a:pt x="318" y="565"/>
                    <a:pt x="304" y="560"/>
                  </a:cubicBezTo>
                  <a:cubicBezTo>
                    <a:pt x="284" y="563"/>
                    <a:pt x="291" y="570"/>
                    <a:pt x="278" y="574"/>
                  </a:cubicBezTo>
                  <a:cubicBezTo>
                    <a:pt x="207" y="571"/>
                    <a:pt x="250" y="577"/>
                    <a:pt x="220" y="562"/>
                  </a:cubicBezTo>
                  <a:cubicBezTo>
                    <a:pt x="196" y="550"/>
                    <a:pt x="223" y="560"/>
                    <a:pt x="200" y="554"/>
                  </a:cubicBezTo>
                  <a:cubicBezTo>
                    <a:pt x="196" y="553"/>
                    <a:pt x="188" y="550"/>
                    <a:pt x="188" y="550"/>
                  </a:cubicBezTo>
                  <a:cubicBezTo>
                    <a:pt x="173" y="555"/>
                    <a:pt x="176" y="553"/>
                    <a:pt x="162" y="548"/>
                  </a:cubicBezTo>
                  <a:cubicBezTo>
                    <a:pt x="160" y="541"/>
                    <a:pt x="156" y="534"/>
                    <a:pt x="152" y="528"/>
                  </a:cubicBezTo>
                  <a:cubicBezTo>
                    <a:pt x="155" y="505"/>
                    <a:pt x="176" y="488"/>
                    <a:pt x="192" y="472"/>
                  </a:cubicBezTo>
                  <a:cubicBezTo>
                    <a:pt x="197" y="457"/>
                    <a:pt x="198" y="448"/>
                    <a:pt x="182" y="440"/>
                  </a:cubicBezTo>
                  <a:cubicBezTo>
                    <a:pt x="175" y="425"/>
                    <a:pt x="172" y="428"/>
                    <a:pt x="154" y="430"/>
                  </a:cubicBezTo>
                  <a:cubicBezTo>
                    <a:pt x="125" y="440"/>
                    <a:pt x="168" y="442"/>
                    <a:pt x="108" y="438"/>
                  </a:cubicBezTo>
                  <a:cubicBezTo>
                    <a:pt x="90" y="432"/>
                    <a:pt x="117" y="440"/>
                    <a:pt x="74" y="434"/>
                  </a:cubicBezTo>
                  <a:cubicBezTo>
                    <a:pt x="70" y="433"/>
                    <a:pt x="62" y="430"/>
                    <a:pt x="62" y="430"/>
                  </a:cubicBezTo>
                  <a:cubicBezTo>
                    <a:pt x="58" y="415"/>
                    <a:pt x="50" y="420"/>
                    <a:pt x="34" y="418"/>
                  </a:cubicBezTo>
                  <a:cubicBezTo>
                    <a:pt x="32" y="402"/>
                    <a:pt x="33" y="395"/>
                    <a:pt x="18" y="390"/>
                  </a:cubicBezTo>
                  <a:cubicBezTo>
                    <a:pt x="14" y="379"/>
                    <a:pt x="12" y="368"/>
                    <a:pt x="0" y="364"/>
                  </a:cubicBezTo>
                  <a:cubicBezTo>
                    <a:pt x="17" y="352"/>
                    <a:pt x="38" y="339"/>
                    <a:pt x="58" y="336"/>
                  </a:cubicBezTo>
                  <a:cubicBezTo>
                    <a:pt x="64" y="330"/>
                    <a:pt x="71" y="329"/>
                    <a:pt x="74" y="322"/>
                  </a:cubicBezTo>
                  <a:cubicBezTo>
                    <a:pt x="79" y="310"/>
                    <a:pt x="76" y="306"/>
                    <a:pt x="86" y="300"/>
                  </a:cubicBezTo>
                  <a:cubicBezTo>
                    <a:pt x="95" y="286"/>
                    <a:pt x="90" y="291"/>
                    <a:pt x="100" y="284"/>
                  </a:cubicBezTo>
                  <a:cubicBezTo>
                    <a:pt x="114" y="263"/>
                    <a:pt x="92" y="294"/>
                    <a:pt x="112" y="274"/>
                  </a:cubicBezTo>
                  <a:cubicBezTo>
                    <a:pt x="115" y="271"/>
                    <a:pt x="116" y="266"/>
                    <a:pt x="118" y="262"/>
                  </a:cubicBezTo>
                  <a:cubicBezTo>
                    <a:pt x="120" y="230"/>
                    <a:pt x="113" y="223"/>
                    <a:pt x="140" y="218"/>
                  </a:cubicBezTo>
                  <a:cubicBezTo>
                    <a:pt x="146" y="214"/>
                    <a:pt x="150" y="198"/>
                    <a:pt x="150" y="198"/>
                  </a:cubicBezTo>
                  <a:cubicBezTo>
                    <a:pt x="148" y="191"/>
                    <a:pt x="143" y="185"/>
                    <a:pt x="148" y="178"/>
                  </a:cubicBezTo>
                  <a:cubicBezTo>
                    <a:pt x="149" y="176"/>
                    <a:pt x="172" y="164"/>
                    <a:pt x="172" y="164"/>
                  </a:cubicBezTo>
                  <a:cubicBezTo>
                    <a:pt x="177" y="163"/>
                    <a:pt x="188" y="160"/>
                    <a:pt x="188" y="160"/>
                  </a:cubicBezTo>
                  <a:cubicBezTo>
                    <a:pt x="199" y="153"/>
                    <a:pt x="206" y="140"/>
                    <a:pt x="216" y="132"/>
                  </a:cubicBezTo>
                  <a:cubicBezTo>
                    <a:pt x="222" y="127"/>
                    <a:pt x="231" y="129"/>
                    <a:pt x="238" y="126"/>
                  </a:cubicBezTo>
                  <a:cubicBezTo>
                    <a:pt x="247" y="122"/>
                    <a:pt x="254" y="119"/>
                    <a:pt x="264" y="116"/>
                  </a:cubicBezTo>
                  <a:cubicBezTo>
                    <a:pt x="266" y="115"/>
                    <a:pt x="270" y="114"/>
                    <a:pt x="270" y="114"/>
                  </a:cubicBezTo>
                  <a:cubicBezTo>
                    <a:pt x="279" y="100"/>
                    <a:pt x="302" y="88"/>
                    <a:pt x="318" y="84"/>
                  </a:cubicBezTo>
                  <a:cubicBezTo>
                    <a:pt x="327" y="86"/>
                    <a:pt x="332" y="90"/>
                    <a:pt x="340" y="94"/>
                  </a:cubicBezTo>
                  <a:cubicBezTo>
                    <a:pt x="359" y="92"/>
                    <a:pt x="358" y="91"/>
                    <a:pt x="374" y="96"/>
                  </a:cubicBezTo>
                  <a:cubicBezTo>
                    <a:pt x="380" y="95"/>
                    <a:pt x="386" y="95"/>
                    <a:pt x="392" y="94"/>
                  </a:cubicBezTo>
                  <a:cubicBezTo>
                    <a:pt x="394" y="93"/>
                    <a:pt x="396" y="91"/>
                    <a:pt x="398" y="90"/>
                  </a:cubicBezTo>
                  <a:cubicBezTo>
                    <a:pt x="402" y="88"/>
                    <a:pt x="410" y="86"/>
                    <a:pt x="410" y="86"/>
                  </a:cubicBezTo>
                  <a:cubicBezTo>
                    <a:pt x="431" y="88"/>
                    <a:pt x="450" y="92"/>
                    <a:pt x="470" y="82"/>
                  </a:cubicBezTo>
                  <a:cubicBezTo>
                    <a:pt x="477" y="78"/>
                    <a:pt x="480" y="73"/>
                    <a:pt x="488" y="70"/>
                  </a:cubicBezTo>
                  <a:cubicBezTo>
                    <a:pt x="504" y="74"/>
                    <a:pt x="520" y="70"/>
                    <a:pt x="536" y="68"/>
                  </a:cubicBezTo>
                  <a:cubicBezTo>
                    <a:pt x="549" y="59"/>
                    <a:pt x="563" y="57"/>
                    <a:pt x="574" y="46"/>
                  </a:cubicBezTo>
                  <a:cubicBezTo>
                    <a:pt x="577" y="26"/>
                    <a:pt x="587" y="22"/>
                    <a:pt x="606" y="18"/>
                  </a:cubicBezTo>
                  <a:cubicBezTo>
                    <a:pt x="610" y="19"/>
                    <a:pt x="614" y="24"/>
                    <a:pt x="618" y="24"/>
                  </a:cubicBezTo>
                  <a:cubicBezTo>
                    <a:pt x="627" y="25"/>
                    <a:pt x="641" y="19"/>
                    <a:pt x="650" y="16"/>
                  </a:cubicBezTo>
                  <a:cubicBezTo>
                    <a:pt x="668" y="19"/>
                    <a:pt x="683" y="32"/>
                    <a:pt x="698" y="42"/>
                  </a:cubicBezTo>
                  <a:cubicBezTo>
                    <a:pt x="715" y="36"/>
                    <a:pt x="719" y="16"/>
                    <a:pt x="738" y="10"/>
                  </a:cubicBezTo>
                  <a:cubicBezTo>
                    <a:pt x="747" y="3"/>
                    <a:pt x="745" y="7"/>
                    <a:pt x="748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29" name="Freeform 56">
              <a:extLst>
                <a:ext uri="{FF2B5EF4-FFF2-40B4-BE49-F238E27FC236}">
                  <a16:creationId xmlns:a16="http://schemas.microsoft.com/office/drawing/2014/main" id="{65C47722-8539-41BB-B317-D9FD9BCF9323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1529" y="2421"/>
              <a:ext cx="620" cy="675"/>
            </a:xfrm>
            <a:custGeom>
              <a:avLst/>
              <a:gdLst/>
              <a:ahLst/>
              <a:cxnLst>
                <a:cxn ang="0">
                  <a:pos x="496" y="58"/>
                </a:cxn>
                <a:cxn ang="0">
                  <a:pos x="440" y="12"/>
                </a:cxn>
                <a:cxn ang="0">
                  <a:pos x="384" y="22"/>
                </a:cxn>
                <a:cxn ang="0">
                  <a:pos x="322" y="36"/>
                </a:cxn>
                <a:cxn ang="0">
                  <a:pos x="202" y="66"/>
                </a:cxn>
                <a:cxn ang="0">
                  <a:pos x="178" y="90"/>
                </a:cxn>
                <a:cxn ang="0">
                  <a:pos x="130" y="114"/>
                </a:cxn>
                <a:cxn ang="0">
                  <a:pos x="106" y="178"/>
                </a:cxn>
                <a:cxn ang="0">
                  <a:pos x="92" y="236"/>
                </a:cxn>
                <a:cxn ang="0">
                  <a:pos x="38" y="280"/>
                </a:cxn>
                <a:cxn ang="0">
                  <a:pos x="14" y="310"/>
                </a:cxn>
                <a:cxn ang="0">
                  <a:pos x="16" y="386"/>
                </a:cxn>
                <a:cxn ang="0">
                  <a:pos x="58" y="416"/>
                </a:cxn>
                <a:cxn ang="0">
                  <a:pos x="96" y="446"/>
                </a:cxn>
                <a:cxn ang="0">
                  <a:pos x="132" y="454"/>
                </a:cxn>
                <a:cxn ang="0">
                  <a:pos x="198" y="470"/>
                </a:cxn>
                <a:cxn ang="0">
                  <a:pos x="252" y="496"/>
                </a:cxn>
                <a:cxn ang="0">
                  <a:pos x="266" y="560"/>
                </a:cxn>
                <a:cxn ang="0">
                  <a:pos x="298" y="558"/>
                </a:cxn>
                <a:cxn ang="0">
                  <a:pos x="340" y="582"/>
                </a:cxn>
                <a:cxn ang="0">
                  <a:pos x="376" y="598"/>
                </a:cxn>
                <a:cxn ang="0">
                  <a:pos x="420" y="588"/>
                </a:cxn>
                <a:cxn ang="0">
                  <a:pos x="428" y="580"/>
                </a:cxn>
                <a:cxn ang="0">
                  <a:pos x="412" y="656"/>
                </a:cxn>
                <a:cxn ang="0">
                  <a:pos x="426" y="734"/>
                </a:cxn>
                <a:cxn ang="0">
                  <a:pos x="444" y="732"/>
                </a:cxn>
                <a:cxn ang="0">
                  <a:pos x="462" y="714"/>
                </a:cxn>
                <a:cxn ang="0">
                  <a:pos x="492" y="740"/>
                </a:cxn>
                <a:cxn ang="0">
                  <a:pos x="518" y="734"/>
                </a:cxn>
                <a:cxn ang="0">
                  <a:pos x="564" y="750"/>
                </a:cxn>
                <a:cxn ang="0">
                  <a:pos x="608" y="766"/>
                </a:cxn>
                <a:cxn ang="0">
                  <a:pos x="600" y="706"/>
                </a:cxn>
                <a:cxn ang="0">
                  <a:pos x="570" y="656"/>
                </a:cxn>
                <a:cxn ang="0">
                  <a:pos x="568" y="592"/>
                </a:cxn>
                <a:cxn ang="0">
                  <a:pos x="496" y="558"/>
                </a:cxn>
                <a:cxn ang="0">
                  <a:pos x="484" y="548"/>
                </a:cxn>
                <a:cxn ang="0">
                  <a:pos x="470" y="396"/>
                </a:cxn>
                <a:cxn ang="0">
                  <a:pos x="556" y="340"/>
                </a:cxn>
                <a:cxn ang="0">
                  <a:pos x="600" y="324"/>
                </a:cxn>
                <a:cxn ang="0">
                  <a:pos x="638" y="346"/>
                </a:cxn>
                <a:cxn ang="0">
                  <a:pos x="662" y="354"/>
                </a:cxn>
                <a:cxn ang="0">
                  <a:pos x="682" y="312"/>
                </a:cxn>
                <a:cxn ang="0">
                  <a:pos x="656" y="222"/>
                </a:cxn>
                <a:cxn ang="0">
                  <a:pos x="596" y="222"/>
                </a:cxn>
                <a:cxn ang="0">
                  <a:pos x="522" y="222"/>
                </a:cxn>
              </a:cxnLst>
              <a:rect l="0" t="0" r="r" b="b"/>
              <a:pathLst>
                <a:path w="696" h="781">
                  <a:moveTo>
                    <a:pt x="522" y="94"/>
                  </a:moveTo>
                  <a:cubicBezTo>
                    <a:pt x="521" y="94"/>
                    <a:pt x="508" y="65"/>
                    <a:pt x="496" y="58"/>
                  </a:cubicBezTo>
                  <a:cubicBezTo>
                    <a:pt x="484" y="51"/>
                    <a:pt x="461" y="60"/>
                    <a:pt x="452" y="52"/>
                  </a:cubicBezTo>
                  <a:cubicBezTo>
                    <a:pt x="443" y="44"/>
                    <a:pt x="446" y="20"/>
                    <a:pt x="440" y="12"/>
                  </a:cubicBezTo>
                  <a:cubicBezTo>
                    <a:pt x="434" y="4"/>
                    <a:pt x="427" y="0"/>
                    <a:pt x="418" y="2"/>
                  </a:cubicBezTo>
                  <a:cubicBezTo>
                    <a:pt x="403" y="6"/>
                    <a:pt x="398" y="18"/>
                    <a:pt x="384" y="22"/>
                  </a:cubicBezTo>
                  <a:cubicBezTo>
                    <a:pt x="372" y="20"/>
                    <a:pt x="361" y="17"/>
                    <a:pt x="354" y="28"/>
                  </a:cubicBezTo>
                  <a:cubicBezTo>
                    <a:pt x="325" y="24"/>
                    <a:pt x="341" y="30"/>
                    <a:pt x="322" y="36"/>
                  </a:cubicBezTo>
                  <a:cubicBezTo>
                    <a:pt x="298" y="34"/>
                    <a:pt x="278" y="33"/>
                    <a:pt x="254" y="36"/>
                  </a:cubicBezTo>
                  <a:cubicBezTo>
                    <a:pt x="242" y="55"/>
                    <a:pt x="223" y="61"/>
                    <a:pt x="202" y="66"/>
                  </a:cubicBezTo>
                  <a:cubicBezTo>
                    <a:pt x="198" y="73"/>
                    <a:pt x="198" y="82"/>
                    <a:pt x="190" y="86"/>
                  </a:cubicBezTo>
                  <a:cubicBezTo>
                    <a:pt x="186" y="88"/>
                    <a:pt x="178" y="90"/>
                    <a:pt x="178" y="90"/>
                  </a:cubicBezTo>
                  <a:cubicBezTo>
                    <a:pt x="162" y="88"/>
                    <a:pt x="157" y="86"/>
                    <a:pt x="144" y="82"/>
                  </a:cubicBezTo>
                  <a:cubicBezTo>
                    <a:pt x="135" y="91"/>
                    <a:pt x="136" y="103"/>
                    <a:pt x="130" y="114"/>
                  </a:cubicBezTo>
                  <a:cubicBezTo>
                    <a:pt x="127" y="119"/>
                    <a:pt x="122" y="130"/>
                    <a:pt x="122" y="130"/>
                  </a:cubicBezTo>
                  <a:cubicBezTo>
                    <a:pt x="120" y="156"/>
                    <a:pt x="113" y="156"/>
                    <a:pt x="106" y="178"/>
                  </a:cubicBezTo>
                  <a:cubicBezTo>
                    <a:pt x="103" y="209"/>
                    <a:pt x="103" y="196"/>
                    <a:pt x="112" y="222"/>
                  </a:cubicBezTo>
                  <a:cubicBezTo>
                    <a:pt x="102" y="237"/>
                    <a:pt x="109" y="233"/>
                    <a:pt x="92" y="236"/>
                  </a:cubicBezTo>
                  <a:cubicBezTo>
                    <a:pt x="84" y="266"/>
                    <a:pt x="77" y="257"/>
                    <a:pt x="50" y="266"/>
                  </a:cubicBezTo>
                  <a:cubicBezTo>
                    <a:pt x="46" y="271"/>
                    <a:pt x="41" y="275"/>
                    <a:pt x="38" y="280"/>
                  </a:cubicBezTo>
                  <a:cubicBezTo>
                    <a:pt x="35" y="285"/>
                    <a:pt x="38" y="293"/>
                    <a:pt x="34" y="298"/>
                  </a:cubicBezTo>
                  <a:cubicBezTo>
                    <a:pt x="29" y="304"/>
                    <a:pt x="14" y="310"/>
                    <a:pt x="14" y="310"/>
                  </a:cubicBezTo>
                  <a:cubicBezTo>
                    <a:pt x="10" y="322"/>
                    <a:pt x="7" y="324"/>
                    <a:pt x="0" y="334"/>
                  </a:cubicBezTo>
                  <a:cubicBezTo>
                    <a:pt x="1" y="338"/>
                    <a:pt x="15" y="385"/>
                    <a:pt x="16" y="386"/>
                  </a:cubicBezTo>
                  <a:cubicBezTo>
                    <a:pt x="19" y="389"/>
                    <a:pt x="24" y="387"/>
                    <a:pt x="28" y="388"/>
                  </a:cubicBezTo>
                  <a:cubicBezTo>
                    <a:pt x="38" y="408"/>
                    <a:pt x="34" y="410"/>
                    <a:pt x="58" y="416"/>
                  </a:cubicBezTo>
                  <a:cubicBezTo>
                    <a:pt x="74" y="412"/>
                    <a:pt x="68" y="425"/>
                    <a:pt x="78" y="434"/>
                  </a:cubicBezTo>
                  <a:cubicBezTo>
                    <a:pt x="83" y="439"/>
                    <a:pt x="96" y="446"/>
                    <a:pt x="96" y="446"/>
                  </a:cubicBezTo>
                  <a:cubicBezTo>
                    <a:pt x="105" y="444"/>
                    <a:pt x="110" y="442"/>
                    <a:pt x="120" y="446"/>
                  </a:cubicBezTo>
                  <a:cubicBezTo>
                    <a:pt x="124" y="448"/>
                    <a:pt x="132" y="454"/>
                    <a:pt x="132" y="454"/>
                  </a:cubicBezTo>
                  <a:cubicBezTo>
                    <a:pt x="139" y="452"/>
                    <a:pt x="145" y="450"/>
                    <a:pt x="152" y="448"/>
                  </a:cubicBezTo>
                  <a:cubicBezTo>
                    <a:pt x="165" y="474"/>
                    <a:pt x="159" y="468"/>
                    <a:pt x="198" y="470"/>
                  </a:cubicBezTo>
                  <a:cubicBezTo>
                    <a:pt x="208" y="477"/>
                    <a:pt x="204" y="487"/>
                    <a:pt x="214" y="490"/>
                  </a:cubicBezTo>
                  <a:cubicBezTo>
                    <a:pt x="228" y="487"/>
                    <a:pt x="241" y="485"/>
                    <a:pt x="252" y="496"/>
                  </a:cubicBezTo>
                  <a:cubicBezTo>
                    <a:pt x="256" y="507"/>
                    <a:pt x="256" y="518"/>
                    <a:pt x="262" y="528"/>
                  </a:cubicBezTo>
                  <a:cubicBezTo>
                    <a:pt x="263" y="539"/>
                    <a:pt x="263" y="550"/>
                    <a:pt x="266" y="560"/>
                  </a:cubicBezTo>
                  <a:cubicBezTo>
                    <a:pt x="268" y="567"/>
                    <a:pt x="276" y="578"/>
                    <a:pt x="276" y="578"/>
                  </a:cubicBezTo>
                  <a:cubicBezTo>
                    <a:pt x="284" y="573"/>
                    <a:pt x="291" y="565"/>
                    <a:pt x="298" y="558"/>
                  </a:cubicBezTo>
                  <a:cubicBezTo>
                    <a:pt x="309" y="562"/>
                    <a:pt x="310" y="566"/>
                    <a:pt x="318" y="574"/>
                  </a:cubicBezTo>
                  <a:cubicBezTo>
                    <a:pt x="323" y="588"/>
                    <a:pt x="328" y="585"/>
                    <a:pt x="340" y="582"/>
                  </a:cubicBezTo>
                  <a:cubicBezTo>
                    <a:pt x="362" y="560"/>
                    <a:pt x="354" y="593"/>
                    <a:pt x="360" y="596"/>
                  </a:cubicBezTo>
                  <a:cubicBezTo>
                    <a:pt x="365" y="599"/>
                    <a:pt x="371" y="597"/>
                    <a:pt x="376" y="598"/>
                  </a:cubicBezTo>
                  <a:cubicBezTo>
                    <a:pt x="386" y="595"/>
                    <a:pt x="391" y="589"/>
                    <a:pt x="400" y="584"/>
                  </a:cubicBezTo>
                  <a:cubicBezTo>
                    <a:pt x="407" y="585"/>
                    <a:pt x="414" y="591"/>
                    <a:pt x="420" y="588"/>
                  </a:cubicBezTo>
                  <a:cubicBezTo>
                    <a:pt x="422" y="587"/>
                    <a:pt x="421" y="583"/>
                    <a:pt x="422" y="582"/>
                  </a:cubicBezTo>
                  <a:cubicBezTo>
                    <a:pt x="423" y="581"/>
                    <a:pt x="426" y="581"/>
                    <a:pt x="428" y="580"/>
                  </a:cubicBezTo>
                  <a:cubicBezTo>
                    <a:pt x="451" y="609"/>
                    <a:pt x="422" y="608"/>
                    <a:pt x="404" y="626"/>
                  </a:cubicBezTo>
                  <a:cubicBezTo>
                    <a:pt x="406" y="642"/>
                    <a:pt x="408" y="643"/>
                    <a:pt x="412" y="656"/>
                  </a:cubicBezTo>
                  <a:cubicBezTo>
                    <a:pt x="410" y="676"/>
                    <a:pt x="402" y="694"/>
                    <a:pt x="428" y="700"/>
                  </a:cubicBezTo>
                  <a:cubicBezTo>
                    <a:pt x="432" y="711"/>
                    <a:pt x="430" y="723"/>
                    <a:pt x="426" y="734"/>
                  </a:cubicBezTo>
                  <a:cubicBezTo>
                    <a:pt x="432" y="738"/>
                    <a:pt x="440" y="744"/>
                    <a:pt x="440" y="744"/>
                  </a:cubicBezTo>
                  <a:cubicBezTo>
                    <a:pt x="443" y="741"/>
                    <a:pt x="443" y="736"/>
                    <a:pt x="444" y="732"/>
                  </a:cubicBezTo>
                  <a:cubicBezTo>
                    <a:pt x="445" y="730"/>
                    <a:pt x="445" y="727"/>
                    <a:pt x="446" y="726"/>
                  </a:cubicBezTo>
                  <a:cubicBezTo>
                    <a:pt x="455" y="717"/>
                    <a:pt x="450" y="721"/>
                    <a:pt x="462" y="714"/>
                  </a:cubicBezTo>
                  <a:cubicBezTo>
                    <a:pt x="475" y="715"/>
                    <a:pt x="489" y="721"/>
                    <a:pt x="502" y="718"/>
                  </a:cubicBezTo>
                  <a:cubicBezTo>
                    <a:pt x="524" y="725"/>
                    <a:pt x="504" y="738"/>
                    <a:pt x="492" y="740"/>
                  </a:cubicBezTo>
                  <a:cubicBezTo>
                    <a:pt x="489" y="750"/>
                    <a:pt x="496" y="747"/>
                    <a:pt x="504" y="750"/>
                  </a:cubicBezTo>
                  <a:cubicBezTo>
                    <a:pt x="511" y="745"/>
                    <a:pt x="512" y="740"/>
                    <a:pt x="518" y="734"/>
                  </a:cubicBezTo>
                  <a:cubicBezTo>
                    <a:pt x="531" y="738"/>
                    <a:pt x="535" y="741"/>
                    <a:pt x="548" y="738"/>
                  </a:cubicBezTo>
                  <a:cubicBezTo>
                    <a:pt x="557" y="744"/>
                    <a:pt x="553" y="747"/>
                    <a:pt x="564" y="750"/>
                  </a:cubicBezTo>
                  <a:cubicBezTo>
                    <a:pt x="566" y="776"/>
                    <a:pt x="565" y="781"/>
                    <a:pt x="582" y="764"/>
                  </a:cubicBezTo>
                  <a:cubicBezTo>
                    <a:pt x="594" y="766"/>
                    <a:pt x="602" y="775"/>
                    <a:pt x="608" y="766"/>
                  </a:cubicBezTo>
                  <a:cubicBezTo>
                    <a:pt x="610" y="756"/>
                    <a:pt x="612" y="746"/>
                    <a:pt x="614" y="736"/>
                  </a:cubicBezTo>
                  <a:cubicBezTo>
                    <a:pt x="612" y="724"/>
                    <a:pt x="604" y="718"/>
                    <a:pt x="600" y="706"/>
                  </a:cubicBezTo>
                  <a:cubicBezTo>
                    <a:pt x="603" y="684"/>
                    <a:pt x="606" y="682"/>
                    <a:pt x="584" y="676"/>
                  </a:cubicBezTo>
                  <a:cubicBezTo>
                    <a:pt x="578" y="670"/>
                    <a:pt x="574" y="664"/>
                    <a:pt x="570" y="656"/>
                  </a:cubicBezTo>
                  <a:cubicBezTo>
                    <a:pt x="573" y="648"/>
                    <a:pt x="578" y="647"/>
                    <a:pt x="582" y="640"/>
                  </a:cubicBezTo>
                  <a:cubicBezTo>
                    <a:pt x="581" y="624"/>
                    <a:pt x="580" y="604"/>
                    <a:pt x="568" y="592"/>
                  </a:cubicBezTo>
                  <a:cubicBezTo>
                    <a:pt x="556" y="594"/>
                    <a:pt x="549" y="593"/>
                    <a:pt x="538" y="590"/>
                  </a:cubicBezTo>
                  <a:cubicBezTo>
                    <a:pt x="532" y="581"/>
                    <a:pt x="507" y="561"/>
                    <a:pt x="496" y="558"/>
                  </a:cubicBezTo>
                  <a:cubicBezTo>
                    <a:pt x="493" y="559"/>
                    <a:pt x="491" y="563"/>
                    <a:pt x="488" y="562"/>
                  </a:cubicBezTo>
                  <a:cubicBezTo>
                    <a:pt x="483" y="560"/>
                    <a:pt x="486" y="552"/>
                    <a:pt x="484" y="548"/>
                  </a:cubicBezTo>
                  <a:cubicBezTo>
                    <a:pt x="480" y="539"/>
                    <a:pt x="476" y="535"/>
                    <a:pt x="468" y="530"/>
                  </a:cubicBezTo>
                  <a:cubicBezTo>
                    <a:pt x="469" y="485"/>
                    <a:pt x="469" y="441"/>
                    <a:pt x="470" y="396"/>
                  </a:cubicBezTo>
                  <a:cubicBezTo>
                    <a:pt x="471" y="357"/>
                    <a:pt x="487" y="364"/>
                    <a:pt x="518" y="354"/>
                  </a:cubicBezTo>
                  <a:cubicBezTo>
                    <a:pt x="537" y="357"/>
                    <a:pt x="545" y="355"/>
                    <a:pt x="556" y="340"/>
                  </a:cubicBezTo>
                  <a:cubicBezTo>
                    <a:pt x="558" y="341"/>
                    <a:pt x="572" y="344"/>
                    <a:pt x="574" y="344"/>
                  </a:cubicBezTo>
                  <a:cubicBezTo>
                    <a:pt x="585" y="343"/>
                    <a:pt x="589" y="327"/>
                    <a:pt x="600" y="324"/>
                  </a:cubicBezTo>
                  <a:cubicBezTo>
                    <a:pt x="613" y="333"/>
                    <a:pt x="612" y="349"/>
                    <a:pt x="632" y="354"/>
                  </a:cubicBezTo>
                  <a:cubicBezTo>
                    <a:pt x="634" y="351"/>
                    <a:pt x="635" y="347"/>
                    <a:pt x="638" y="346"/>
                  </a:cubicBezTo>
                  <a:cubicBezTo>
                    <a:pt x="644" y="345"/>
                    <a:pt x="650" y="350"/>
                    <a:pt x="656" y="352"/>
                  </a:cubicBezTo>
                  <a:cubicBezTo>
                    <a:pt x="658" y="353"/>
                    <a:pt x="662" y="354"/>
                    <a:pt x="662" y="354"/>
                  </a:cubicBezTo>
                  <a:cubicBezTo>
                    <a:pt x="672" y="351"/>
                    <a:pt x="682" y="346"/>
                    <a:pt x="692" y="342"/>
                  </a:cubicBezTo>
                  <a:cubicBezTo>
                    <a:pt x="696" y="329"/>
                    <a:pt x="689" y="322"/>
                    <a:pt x="682" y="312"/>
                  </a:cubicBezTo>
                  <a:cubicBezTo>
                    <a:pt x="685" y="269"/>
                    <a:pt x="688" y="281"/>
                    <a:pt x="670" y="254"/>
                  </a:cubicBezTo>
                  <a:cubicBezTo>
                    <a:pt x="668" y="237"/>
                    <a:pt x="670" y="231"/>
                    <a:pt x="656" y="222"/>
                  </a:cubicBezTo>
                  <a:cubicBezTo>
                    <a:pt x="642" y="225"/>
                    <a:pt x="628" y="226"/>
                    <a:pt x="614" y="228"/>
                  </a:cubicBezTo>
                  <a:cubicBezTo>
                    <a:pt x="610" y="241"/>
                    <a:pt x="601" y="228"/>
                    <a:pt x="596" y="222"/>
                  </a:cubicBezTo>
                  <a:cubicBezTo>
                    <a:pt x="585" y="225"/>
                    <a:pt x="576" y="223"/>
                    <a:pt x="566" y="220"/>
                  </a:cubicBezTo>
                  <a:cubicBezTo>
                    <a:pt x="546" y="222"/>
                    <a:pt x="543" y="224"/>
                    <a:pt x="522" y="222"/>
                  </a:cubicBezTo>
                  <a:cubicBezTo>
                    <a:pt x="495" y="177"/>
                    <a:pt x="547" y="109"/>
                    <a:pt x="498" y="60"/>
                  </a:cubicBezTo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30" name="Freeform 57">
              <a:extLst>
                <a:ext uri="{FF2B5EF4-FFF2-40B4-BE49-F238E27FC236}">
                  <a16:creationId xmlns:a16="http://schemas.microsoft.com/office/drawing/2014/main" id="{D1E91094-39F4-4708-93E3-7400FD9E171A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901" y="1629"/>
              <a:ext cx="391" cy="385"/>
            </a:xfrm>
            <a:custGeom>
              <a:avLst/>
              <a:gdLst/>
              <a:ahLst/>
              <a:cxnLst>
                <a:cxn ang="0">
                  <a:pos x="59" y="36"/>
                </a:cxn>
                <a:cxn ang="0">
                  <a:pos x="47" y="102"/>
                </a:cxn>
                <a:cxn ang="0">
                  <a:pos x="37" y="110"/>
                </a:cxn>
                <a:cxn ang="0">
                  <a:pos x="23" y="244"/>
                </a:cxn>
                <a:cxn ang="0">
                  <a:pos x="5" y="350"/>
                </a:cxn>
                <a:cxn ang="0">
                  <a:pos x="19" y="382"/>
                </a:cxn>
                <a:cxn ang="0">
                  <a:pos x="79" y="374"/>
                </a:cxn>
                <a:cxn ang="0">
                  <a:pos x="109" y="424"/>
                </a:cxn>
                <a:cxn ang="0">
                  <a:pos x="157" y="360"/>
                </a:cxn>
                <a:cxn ang="0">
                  <a:pos x="177" y="252"/>
                </a:cxn>
                <a:cxn ang="0">
                  <a:pos x="209" y="252"/>
                </a:cxn>
                <a:cxn ang="0">
                  <a:pos x="183" y="364"/>
                </a:cxn>
                <a:cxn ang="0">
                  <a:pos x="187" y="438"/>
                </a:cxn>
                <a:cxn ang="0">
                  <a:pos x="243" y="414"/>
                </a:cxn>
                <a:cxn ang="0">
                  <a:pos x="259" y="354"/>
                </a:cxn>
                <a:cxn ang="0">
                  <a:pos x="317" y="378"/>
                </a:cxn>
                <a:cxn ang="0">
                  <a:pos x="397" y="376"/>
                </a:cxn>
                <a:cxn ang="0">
                  <a:pos x="425" y="372"/>
                </a:cxn>
                <a:cxn ang="0">
                  <a:pos x="429" y="334"/>
                </a:cxn>
                <a:cxn ang="0">
                  <a:pos x="437" y="260"/>
                </a:cxn>
                <a:cxn ang="0">
                  <a:pos x="413" y="280"/>
                </a:cxn>
                <a:cxn ang="0">
                  <a:pos x="363" y="252"/>
                </a:cxn>
                <a:cxn ang="0">
                  <a:pos x="315" y="210"/>
                </a:cxn>
                <a:cxn ang="0">
                  <a:pos x="315" y="122"/>
                </a:cxn>
                <a:cxn ang="0">
                  <a:pos x="287" y="92"/>
                </a:cxn>
                <a:cxn ang="0">
                  <a:pos x="263" y="74"/>
                </a:cxn>
                <a:cxn ang="0">
                  <a:pos x="223" y="80"/>
                </a:cxn>
                <a:cxn ang="0">
                  <a:pos x="205" y="110"/>
                </a:cxn>
                <a:cxn ang="0">
                  <a:pos x="197" y="92"/>
                </a:cxn>
                <a:cxn ang="0">
                  <a:pos x="165" y="80"/>
                </a:cxn>
                <a:cxn ang="0">
                  <a:pos x="135" y="52"/>
                </a:cxn>
                <a:cxn ang="0">
                  <a:pos x="121" y="0"/>
                </a:cxn>
                <a:cxn ang="0">
                  <a:pos x="57" y="10"/>
                </a:cxn>
              </a:cxnLst>
              <a:rect l="0" t="0" r="r" b="b"/>
              <a:pathLst>
                <a:path w="439" h="446">
                  <a:moveTo>
                    <a:pt x="57" y="10"/>
                  </a:moveTo>
                  <a:cubicBezTo>
                    <a:pt x="53" y="23"/>
                    <a:pt x="51" y="25"/>
                    <a:pt x="59" y="36"/>
                  </a:cubicBezTo>
                  <a:cubicBezTo>
                    <a:pt x="56" y="53"/>
                    <a:pt x="53" y="43"/>
                    <a:pt x="49" y="56"/>
                  </a:cubicBezTo>
                  <a:cubicBezTo>
                    <a:pt x="48" y="71"/>
                    <a:pt x="50" y="87"/>
                    <a:pt x="47" y="102"/>
                  </a:cubicBezTo>
                  <a:cubicBezTo>
                    <a:pt x="47" y="104"/>
                    <a:pt x="43" y="103"/>
                    <a:pt x="41" y="104"/>
                  </a:cubicBezTo>
                  <a:cubicBezTo>
                    <a:pt x="39" y="106"/>
                    <a:pt x="38" y="108"/>
                    <a:pt x="37" y="110"/>
                  </a:cubicBezTo>
                  <a:cubicBezTo>
                    <a:pt x="41" y="121"/>
                    <a:pt x="37" y="131"/>
                    <a:pt x="31" y="140"/>
                  </a:cubicBezTo>
                  <a:cubicBezTo>
                    <a:pt x="36" y="175"/>
                    <a:pt x="45" y="215"/>
                    <a:pt x="23" y="244"/>
                  </a:cubicBezTo>
                  <a:cubicBezTo>
                    <a:pt x="21" y="264"/>
                    <a:pt x="20" y="266"/>
                    <a:pt x="15" y="282"/>
                  </a:cubicBezTo>
                  <a:cubicBezTo>
                    <a:pt x="14" y="300"/>
                    <a:pt x="25" y="337"/>
                    <a:pt x="5" y="350"/>
                  </a:cubicBezTo>
                  <a:cubicBezTo>
                    <a:pt x="3" y="357"/>
                    <a:pt x="0" y="365"/>
                    <a:pt x="1" y="372"/>
                  </a:cubicBezTo>
                  <a:cubicBezTo>
                    <a:pt x="2" y="379"/>
                    <a:pt x="19" y="382"/>
                    <a:pt x="19" y="382"/>
                  </a:cubicBezTo>
                  <a:cubicBezTo>
                    <a:pt x="35" y="377"/>
                    <a:pt x="40" y="390"/>
                    <a:pt x="53" y="394"/>
                  </a:cubicBezTo>
                  <a:cubicBezTo>
                    <a:pt x="66" y="385"/>
                    <a:pt x="59" y="379"/>
                    <a:pt x="79" y="374"/>
                  </a:cubicBezTo>
                  <a:cubicBezTo>
                    <a:pt x="98" y="378"/>
                    <a:pt x="93" y="387"/>
                    <a:pt x="91" y="406"/>
                  </a:cubicBezTo>
                  <a:cubicBezTo>
                    <a:pt x="93" y="421"/>
                    <a:pt x="95" y="421"/>
                    <a:pt x="109" y="424"/>
                  </a:cubicBezTo>
                  <a:cubicBezTo>
                    <a:pt x="114" y="409"/>
                    <a:pt x="120" y="408"/>
                    <a:pt x="135" y="406"/>
                  </a:cubicBezTo>
                  <a:cubicBezTo>
                    <a:pt x="152" y="395"/>
                    <a:pt x="143" y="374"/>
                    <a:pt x="157" y="360"/>
                  </a:cubicBezTo>
                  <a:cubicBezTo>
                    <a:pt x="154" y="259"/>
                    <a:pt x="170" y="315"/>
                    <a:pt x="143" y="288"/>
                  </a:cubicBezTo>
                  <a:cubicBezTo>
                    <a:pt x="147" y="261"/>
                    <a:pt x="161" y="268"/>
                    <a:pt x="177" y="252"/>
                  </a:cubicBezTo>
                  <a:cubicBezTo>
                    <a:pt x="181" y="239"/>
                    <a:pt x="181" y="238"/>
                    <a:pt x="193" y="234"/>
                  </a:cubicBezTo>
                  <a:cubicBezTo>
                    <a:pt x="204" y="239"/>
                    <a:pt x="205" y="241"/>
                    <a:pt x="209" y="252"/>
                  </a:cubicBezTo>
                  <a:cubicBezTo>
                    <a:pt x="213" y="280"/>
                    <a:pt x="210" y="317"/>
                    <a:pt x="197" y="344"/>
                  </a:cubicBezTo>
                  <a:cubicBezTo>
                    <a:pt x="194" y="351"/>
                    <a:pt x="187" y="357"/>
                    <a:pt x="183" y="364"/>
                  </a:cubicBezTo>
                  <a:cubicBezTo>
                    <a:pt x="181" y="382"/>
                    <a:pt x="181" y="395"/>
                    <a:pt x="187" y="412"/>
                  </a:cubicBezTo>
                  <a:cubicBezTo>
                    <a:pt x="184" y="446"/>
                    <a:pt x="184" y="438"/>
                    <a:pt x="187" y="438"/>
                  </a:cubicBezTo>
                  <a:cubicBezTo>
                    <a:pt x="192" y="438"/>
                    <a:pt x="208" y="415"/>
                    <a:pt x="219" y="412"/>
                  </a:cubicBezTo>
                  <a:cubicBezTo>
                    <a:pt x="238" y="417"/>
                    <a:pt x="230" y="417"/>
                    <a:pt x="243" y="414"/>
                  </a:cubicBezTo>
                  <a:cubicBezTo>
                    <a:pt x="254" y="406"/>
                    <a:pt x="259" y="397"/>
                    <a:pt x="273" y="392"/>
                  </a:cubicBezTo>
                  <a:cubicBezTo>
                    <a:pt x="269" y="369"/>
                    <a:pt x="270" y="369"/>
                    <a:pt x="259" y="354"/>
                  </a:cubicBezTo>
                  <a:cubicBezTo>
                    <a:pt x="262" y="333"/>
                    <a:pt x="267" y="329"/>
                    <a:pt x="285" y="320"/>
                  </a:cubicBezTo>
                  <a:cubicBezTo>
                    <a:pt x="312" y="329"/>
                    <a:pt x="298" y="359"/>
                    <a:pt x="317" y="378"/>
                  </a:cubicBezTo>
                  <a:cubicBezTo>
                    <a:pt x="333" y="376"/>
                    <a:pt x="349" y="374"/>
                    <a:pt x="365" y="370"/>
                  </a:cubicBezTo>
                  <a:cubicBezTo>
                    <a:pt x="377" y="371"/>
                    <a:pt x="386" y="374"/>
                    <a:pt x="397" y="376"/>
                  </a:cubicBezTo>
                  <a:cubicBezTo>
                    <a:pt x="402" y="384"/>
                    <a:pt x="401" y="389"/>
                    <a:pt x="409" y="394"/>
                  </a:cubicBezTo>
                  <a:cubicBezTo>
                    <a:pt x="417" y="388"/>
                    <a:pt x="422" y="381"/>
                    <a:pt x="425" y="372"/>
                  </a:cubicBezTo>
                  <a:cubicBezTo>
                    <a:pt x="423" y="366"/>
                    <a:pt x="419" y="354"/>
                    <a:pt x="419" y="354"/>
                  </a:cubicBezTo>
                  <a:cubicBezTo>
                    <a:pt x="426" y="347"/>
                    <a:pt x="427" y="343"/>
                    <a:pt x="429" y="334"/>
                  </a:cubicBezTo>
                  <a:cubicBezTo>
                    <a:pt x="430" y="305"/>
                    <a:pt x="428" y="291"/>
                    <a:pt x="439" y="268"/>
                  </a:cubicBezTo>
                  <a:cubicBezTo>
                    <a:pt x="438" y="265"/>
                    <a:pt x="439" y="262"/>
                    <a:pt x="437" y="260"/>
                  </a:cubicBezTo>
                  <a:cubicBezTo>
                    <a:pt x="428" y="249"/>
                    <a:pt x="424" y="273"/>
                    <a:pt x="419" y="276"/>
                  </a:cubicBezTo>
                  <a:cubicBezTo>
                    <a:pt x="417" y="277"/>
                    <a:pt x="415" y="279"/>
                    <a:pt x="413" y="280"/>
                  </a:cubicBezTo>
                  <a:cubicBezTo>
                    <a:pt x="395" y="277"/>
                    <a:pt x="397" y="268"/>
                    <a:pt x="387" y="254"/>
                  </a:cubicBezTo>
                  <a:cubicBezTo>
                    <a:pt x="383" y="247"/>
                    <a:pt x="371" y="253"/>
                    <a:pt x="363" y="252"/>
                  </a:cubicBezTo>
                  <a:cubicBezTo>
                    <a:pt x="360" y="243"/>
                    <a:pt x="360" y="232"/>
                    <a:pt x="355" y="224"/>
                  </a:cubicBezTo>
                  <a:cubicBezTo>
                    <a:pt x="348" y="214"/>
                    <a:pt x="327" y="212"/>
                    <a:pt x="315" y="210"/>
                  </a:cubicBezTo>
                  <a:cubicBezTo>
                    <a:pt x="319" y="196"/>
                    <a:pt x="322" y="188"/>
                    <a:pt x="331" y="176"/>
                  </a:cubicBezTo>
                  <a:cubicBezTo>
                    <a:pt x="337" y="158"/>
                    <a:pt x="332" y="133"/>
                    <a:pt x="315" y="122"/>
                  </a:cubicBezTo>
                  <a:cubicBezTo>
                    <a:pt x="311" y="115"/>
                    <a:pt x="305" y="113"/>
                    <a:pt x="301" y="106"/>
                  </a:cubicBezTo>
                  <a:cubicBezTo>
                    <a:pt x="299" y="96"/>
                    <a:pt x="296" y="95"/>
                    <a:pt x="287" y="92"/>
                  </a:cubicBezTo>
                  <a:cubicBezTo>
                    <a:pt x="278" y="83"/>
                    <a:pt x="283" y="88"/>
                    <a:pt x="269" y="78"/>
                  </a:cubicBezTo>
                  <a:cubicBezTo>
                    <a:pt x="267" y="77"/>
                    <a:pt x="263" y="74"/>
                    <a:pt x="263" y="74"/>
                  </a:cubicBezTo>
                  <a:cubicBezTo>
                    <a:pt x="253" y="59"/>
                    <a:pt x="260" y="61"/>
                    <a:pt x="245" y="64"/>
                  </a:cubicBezTo>
                  <a:cubicBezTo>
                    <a:pt x="239" y="72"/>
                    <a:pt x="232" y="77"/>
                    <a:pt x="223" y="80"/>
                  </a:cubicBezTo>
                  <a:cubicBezTo>
                    <a:pt x="217" y="86"/>
                    <a:pt x="215" y="92"/>
                    <a:pt x="209" y="98"/>
                  </a:cubicBezTo>
                  <a:cubicBezTo>
                    <a:pt x="208" y="102"/>
                    <a:pt x="206" y="106"/>
                    <a:pt x="205" y="110"/>
                  </a:cubicBezTo>
                  <a:cubicBezTo>
                    <a:pt x="204" y="112"/>
                    <a:pt x="202" y="106"/>
                    <a:pt x="201" y="104"/>
                  </a:cubicBezTo>
                  <a:cubicBezTo>
                    <a:pt x="199" y="100"/>
                    <a:pt x="198" y="96"/>
                    <a:pt x="197" y="92"/>
                  </a:cubicBezTo>
                  <a:cubicBezTo>
                    <a:pt x="195" y="85"/>
                    <a:pt x="185" y="80"/>
                    <a:pt x="179" y="78"/>
                  </a:cubicBezTo>
                  <a:cubicBezTo>
                    <a:pt x="174" y="79"/>
                    <a:pt x="170" y="80"/>
                    <a:pt x="165" y="80"/>
                  </a:cubicBezTo>
                  <a:cubicBezTo>
                    <a:pt x="161" y="80"/>
                    <a:pt x="153" y="76"/>
                    <a:pt x="153" y="76"/>
                  </a:cubicBezTo>
                  <a:cubicBezTo>
                    <a:pt x="148" y="62"/>
                    <a:pt x="149" y="57"/>
                    <a:pt x="135" y="52"/>
                  </a:cubicBezTo>
                  <a:cubicBezTo>
                    <a:pt x="133" y="46"/>
                    <a:pt x="137" y="34"/>
                    <a:pt x="137" y="34"/>
                  </a:cubicBezTo>
                  <a:cubicBezTo>
                    <a:pt x="135" y="19"/>
                    <a:pt x="137" y="5"/>
                    <a:pt x="121" y="0"/>
                  </a:cubicBezTo>
                  <a:cubicBezTo>
                    <a:pt x="109" y="2"/>
                    <a:pt x="104" y="10"/>
                    <a:pt x="93" y="14"/>
                  </a:cubicBezTo>
                  <a:cubicBezTo>
                    <a:pt x="68" y="11"/>
                    <a:pt x="80" y="13"/>
                    <a:pt x="57" y="1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31" name="Freeform 58">
              <a:extLst>
                <a:ext uri="{FF2B5EF4-FFF2-40B4-BE49-F238E27FC236}">
                  <a16:creationId xmlns:a16="http://schemas.microsoft.com/office/drawing/2014/main" id="{0E927B99-5E4E-4AF6-9AD7-02C20216B826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977" y="1836"/>
              <a:ext cx="110" cy="248"/>
            </a:xfrm>
            <a:custGeom>
              <a:avLst/>
              <a:gdLst/>
              <a:ahLst/>
              <a:cxnLst>
                <a:cxn ang="0">
                  <a:pos x="94" y="202"/>
                </a:cxn>
                <a:cxn ang="0">
                  <a:pos x="70" y="204"/>
                </a:cxn>
                <a:cxn ang="0">
                  <a:pos x="64" y="224"/>
                </a:cxn>
                <a:cxn ang="0">
                  <a:pos x="50" y="238"/>
                </a:cxn>
                <a:cxn ang="0">
                  <a:pos x="34" y="268"/>
                </a:cxn>
                <a:cxn ang="0">
                  <a:pos x="10" y="286"/>
                </a:cxn>
                <a:cxn ang="0">
                  <a:pos x="14" y="254"/>
                </a:cxn>
                <a:cxn ang="0">
                  <a:pos x="22" y="242"/>
                </a:cxn>
                <a:cxn ang="0">
                  <a:pos x="28" y="180"/>
                </a:cxn>
                <a:cxn ang="0">
                  <a:pos x="52" y="166"/>
                </a:cxn>
                <a:cxn ang="0">
                  <a:pos x="60" y="154"/>
                </a:cxn>
                <a:cxn ang="0">
                  <a:pos x="64" y="142"/>
                </a:cxn>
                <a:cxn ang="0">
                  <a:pos x="70" y="122"/>
                </a:cxn>
                <a:cxn ang="0">
                  <a:pos x="68" y="86"/>
                </a:cxn>
                <a:cxn ang="0">
                  <a:pos x="62" y="52"/>
                </a:cxn>
                <a:cxn ang="0">
                  <a:pos x="88" y="16"/>
                </a:cxn>
                <a:cxn ang="0">
                  <a:pos x="94" y="4"/>
                </a:cxn>
                <a:cxn ang="0">
                  <a:pos x="106" y="0"/>
                </a:cxn>
                <a:cxn ang="0">
                  <a:pos x="124" y="22"/>
                </a:cxn>
                <a:cxn ang="0">
                  <a:pos x="122" y="36"/>
                </a:cxn>
                <a:cxn ang="0">
                  <a:pos x="120" y="84"/>
                </a:cxn>
                <a:cxn ang="0">
                  <a:pos x="98" y="142"/>
                </a:cxn>
                <a:cxn ang="0">
                  <a:pos x="98" y="198"/>
                </a:cxn>
                <a:cxn ang="0">
                  <a:pos x="78" y="206"/>
                </a:cxn>
              </a:cxnLst>
              <a:rect l="0" t="0" r="r" b="b"/>
              <a:pathLst>
                <a:path w="124" h="286">
                  <a:moveTo>
                    <a:pt x="94" y="202"/>
                  </a:moveTo>
                  <a:cubicBezTo>
                    <a:pt x="86" y="203"/>
                    <a:pt x="77" y="201"/>
                    <a:pt x="70" y="204"/>
                  </a:cubicBezTo>
                  <a:cubicBezTo>
                    <a:pt x="64" y="206"/>
                    <a:pt x="70" y="220"/>
                    <a:pt x="64" y="224"/>
                  </a:cubicBezTo>
                  <a:cubicBezTo>
                    <a:pt x="53" y="232"/>
                    <a:pt x="58" y="227"/>
                    <a:pt x="50" y="238"/>
                  </a:cubicBezTo>
                  <a:cubicBezTo>
                    <a:pt x="46" y="249"/>
                    <a:pt x="41" y="259"/>
                    <a:pt x="34" y="268"/>
                  </a:cubicBezTo>
                  <a:cubicBezTo>
                    <a:pt x="30" y="279"/>
                    <a:pt x="20" y="283"/>
                    <a:pt x="10" y="286"/>
                  </a:cubicBezTo>
                  <a:cubicBezTo>
                    <a:pt x="0" y="276"/>
                    <a:pt x="3" y="261"/>
                    <a:pt x="14" y="254"/>
                  </a:cubicBezTo>
                  <a:cubicBezTo>
                    <a:pt x="16" y="249"/>
                    <a:pt x="21" y="247"/>
                    <a:pt x="22" y="242"/>
                  </a:cubicBezTo>
                  <a:cubicBezTo>
                    <a:pt x="25" y="226"/>
                    <a:pt x="22" y="197"/>
                    <a:pt x="28" y="180"/>
                  </a:cubicBezTo>
                  <a:cubicBezTo>
                    <a:pt x="31" y="172"/>
                    <a:pt x="45" y="171"/>
                    <a:pt x="52" y="166"/>
                  </a:cubicBezTo>
                  <a:cubicBezTo>
                    <a:pt x="59" y="146"/>
                    <a:pt x="48" y="176"/>
                    <a:pt x="60" y="154"/>
                  </a:cubicBezTo>
                  <a:cubicBezTo>
                    <a:pt x="62" y="150"/>
                    <a:pt x="64" y="142"/>
                    <a:pt x="64" y="142"/>
                  </a:cubicBezTo>
                  <a:cubicBezTo>
                    <a:pt x="61" y="133"/>
                    <a:pt x="65" y="129"/>
                    <a:pt x="70" y="122"/>
                  </a:cubicBezTo>
                  <a:cubicBezTo>
                    <a:pt x="73" y="110"/>
                    <a:pt x="69" y="98"/>
                    <a:pt x="68" y="86"/>
                  </a:cubicBezTo>
                  <a:cubicBezTo>
                    <a:pt x="70" y="71"/>
                    <a:pt x="73" y="63"/>
                    <a:pt x="62" y="52"/>
                  </a:cubicBezTo>
                  <a:cubicBezTo>
                    <a:pt x="55" y="31"/>
                    <a:pt x="76" y="28"/>
                    <a:pt x="88" y="16"/>
                  </a:cubicBezTo>
                  <a:cubicBezTo>
                    <a:pt x="89" y="13"/>
                    <a:pt x="91" y="6"/>
                    <a:pt x="94" y="4"/>
                  </a:cubicBezTo>
                  <a:cubicBezTo>
                    <a:pt x="98" y="2"/>
                    <a:pt x="106" y="0"/>
                    <a:pt x="106" y="0"/>
                  </a:cubicBezTo>
                  <a:cubicBezTo>
                    <a:pt x="120" y="3"/>
                    <a:pt x="121" y="9"/>
                    <a:pt x="124" y="22"/>
                  </a:cubicBezTo>
                  <a:cubicBezTo>
                    <a:pt x="123" y="27"/>
                    <a:pt x="122" y="31"/>
                    <a:pt x="122" y="36"/>
                  </a:cubicBezTo>
                  <a:cubicBezTo>
                    <a:pt x="121" y="52"/>
                    <a:pt x="122" y="68"/>
                    <a:pt x="120" y="84"/>
                  </a:cubicBezTo>
                  <a:cubicBezTo>
                    <a:pt x="118" y="104"/>
                    <a:pt x="103" y="122"/>
                    <a:pt x="98" y="142"/>
                  </a:cubicBezTo>
                  <a:cubicBezTo>
                    <a:pt x="99" y="153"/>
                    <a:pt x="102" y="184"/>
                    <a:pt x="98" y="198"/>
                  </a:cubicBezTo>
                  <a:cubicBezTo>
                    <a:pt x="96" y="204"/>
                    <a:pt x="83" y="204"/>
                    <a:pt x="78" y="206"/>
                  </a:cubicBezTo>
                </a:path>
              </a:pathLst>
            </a:custGeom>
            <a:solidFill>
              <a:srgbClr val="FDD409"/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32" name="Freeform 59">
              <a:hlinkClick r:id="" action="ppaction://noaction"/>
              <a:extLst>
                <a:ext uri="{FF2B5EF4-FFF2-40B4-BE49-F238E27FC236}">
                  <a16:creationId xmlns:a16="http://schemas.microsoft.com/office/drawing/2014/main" id="{A8AEDB7A-F180-4ACA-8B10-5DA16B6C4BC9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892" y="1836"/>
              <a:ext cx="832" cy="685"/>
            </a:xfrm>
            <a:custGeom>
              <a:avLst/>
              <a:gdLst/>
              <a:ahLst/>
              <a:cxnLst>
                <a:cxn ang="0">
                  <a:pos x="71" y="314"/>
                </a:cxn>
                <a:cxn ang="0">
                  <a:pos x="35" y="418"/>
                </a:cxn>
                <a:cxn ang="0">
                  <a:pos x="27" y="468"/>
                </a:cxn>
                <a:cxn ang="0">
                  <a:pos x="41" y="482"/>
                </a:cxn>
                <a:cxn ang="0">
                  <a:pos x="71" y="508"/>
                </a:cxn>
                <a:cxn ang="0">
                  <a:pos x="57" y="544"/>
                </a:cxn>
                <a:cxn ang="0">
                  <a:pos x="69" y="664"/>
                </a:cxn>
                <a:cxn ang="0">
                  <a:pos x="81" y="706"/>
                </a:cxn>
                <a:cxn ang="0">
                  <a:pos x="169" y="738"/>
                </a:cxn>
                <a:cxn ang="0">
                  <a:pos x="207" y="778"/>
                </a:cxn>
                <a:cxn ang="0">
                  <a:pos x="255" y="784"/>
                </a:cxn>
                <a:cxn ang="0">
                  <a:pos x="313" y="756"/>
                </a:cxn>
                <a:cxn ang="0">
                  <a:pos x="355" y="602"/>
                </a:cxn>
                <a:cxn ang="0">
                  <a:pos x="441" y="588"/>
                </a:cxn>
                <a:cxn ang="0">
                  <a:pos x="485" y="574"/>
                </a:cxn>
                <a:cxn ang="0">
                  <a:pos x="529" y="554"/>
                </a:cxn>
                <a:cxn ang="0">
                  <a:pos x="557" y="534"/>
                </a:cxn>
                <a:cxn ang="0">
                  <a:pos x="583" y="506"/>
                </a:cxn>
                <a:cxn ang="0">
                  <a:pos x="635" y="490"/>
                </a:cxn>
                <a:cxn ang="0">
                  <a:pos x="671" y="488"/>
                </a:cxn>
                <a:cxn ang="0">
                  <a:pos x="757" y="488"/>
                </a:cxn>
                <a:cxn ang="0">
                  <a:pos x="875" y="478"/>
                </a:cxn>
                <a:cxn ang="0">
                  <a:pos x="907" y="482"/>
                </a:cxn>
                <a:cxn ang="0">
                  <a:pos x="931" y="374"/>
                </a:cxn>
                <a:cxn ang="0">
                  <a:pos x="883" y="20"/>
                </a:cxn>
                <a:cxn ang="0">
                  <a:pos x="821" y="44"/>
                </a:cxn>
                <a:cxn ang="0">
                  <a:pos x="759" y="68"/>
                </a:cxn>
                <a:cxn ang="0">
                  <a:pos x="741" y="74"/>
                </a:cxn>
                <a:cxn ang="0">
                  <a:pos x="697" y="110"/>
                </a:cxn>
                <a:cxn ang="0">
                  <a:pos x="657" y="96"/>
                </a:cxn>
                <a:cxn ang="0">
                  <a:pos x="635" y="108"/>
                </a:cxn>
                <a:cxn ang="0">
                  <a:pos x="609" y="128"/>
                </a:cxn>
                <a:cxn ang="0">
                  <a:pos x="549" y="138"/>
                </a:cxn>
                <a:cxn ang="0">
                  <a:pos x="501" y="116"/>
                </a:cxn>
                <a:cxn ang="0">
                  <a:pos x="467" y="84"/>
                </a:cxn>
                <a:cxn ang="0">
                  <a:pos x="445" y="44"/>
                </a:cxn>
                <a:cxn ang="0">
                  <a:pos x="437" y="68"/>
                </a:cxn>
                <a:cxn ang="0">
                  <a:pos x="431" y="122"/>
                </a:cxn>
                <a:cxn ang="0">
                  <a:pos x="379" y="128"/>
                </a:cxn>
                <a:cxn ang="0">
                  <a:pos x="313" y="106"/>
                </a:cxn>
                <a:cxn ang="0">
                  <a:pos x="293" y="86"/>
                </a:cxn>
                <a:cxn ang="0">
                  <a:pos x="271" y="104"/>
                </a:cxn>
                <a:cxn ang="0">
                  <a:pos x="275" y="158"/>
                </a:cxn>
                <a:cxn ang="0">
                  <a:pos x="215" y="176"/>
                </a:cxn>
                <a:cxn ang="0">
                  <a:pos x="167" y="210"/>
                </a:cxn>
                <a:cxn ang="0">
                  <a:pos x="145" y="234"/>
                </a:cxn>
              </a:cxnLst>
              <a:rect l="0" t="0" r="r" b="b"/>
              <a:pathLst>
                <a:path w="934" h="792">
                  <a:moveTo>
                    <a:pt x="97" y="288"/>
                  </a:moveTo>
                  <a:cubicBezTo>
                    <a:pt x="88" y="301"/>
                    <a:pt x="88" y="311"/>
                    <a:pt x="71" y="314"/>
                  </a:cubicBezTo>
                  <a:cubicBezTo>
                    <a:pt x="64" y="324"/>
                    <a:pt x="66" y="336"/>
                    <a:pt x="63" y="348"/>
                  </a:cubicBezTo>
                  <a:cubicBezTo>
                    <a:pt x="68" y="380"/>
                    <a:pt x="60" y="400"/>
                    <a:pt x="35" y="418"/>
                  </a:cubicBezTo>
                  <a:cubicBezTo>
                    <a:pt x="18" y="416"/>
                    <a:pt x="19" y="416"/>
                    <a:pt x="7" y="428"/>
                  </a:cubicBezTo>
                  <a:cubicBezTo>
                    <a:pt x="0" y="450"/>
                    <a:pt x="4" y="462"/>
                    <a:pt x="27" y="468"/>
                  </a:cubicBezTo>
                  <a:cubicBezTo>
                    <a:pt x="31" y="471"/>
                    <a:pt x="35" y="473"/>
                    <a:pt x="39" y="476"/>
                  </a:cubicBezTo>
                  <a:cubicBezTo>
                    <a:pt x="41" y="477"/>
                    <a:pt x="39" y="481"/>
                    <a:pt x="41" y="482"/>
                  </a:cubicBezTo>
                  <a:cubicBezTo>
                    <a:pt x="46" y="485"/>
                    <a:pt x="57" y="486"/>
                    <a:pt x="57" y="486"/>
                  </a:cubicBezTo>
                  <a:cubicBezTo>
                    <a:pt x="64" y="491"/>
                    <a:pt x="68" y="499"/>
                    <a:pt x="71" y="508"/>
                  </a:cubicBezTo>
                  <a:cubicBezTo>
                    <a:pt x="67" y="542"/>
                    <a:pt x="74" y="510"/>
                    <a:pt x="61" y="532"/>
                  </a:cubicBezTo>
                  <a:cubicBezTo>
                    <a:pt x="59" y="536"/>
                    <a:pt x="57" y="544"/>
                    <a:pt x="57" y="544"/>
                  </a:cubicBezTo>
                  <a:cubicBezTo>
                    <a:pt x="56" y="562"/>
                    <a:pt x="44" y="618"/>
                    <a:pt x="67" y="634"/>
                  </a:cubicBezTo>
                  <a:cubicBezTo>
                    <a:pt x="68" y="644"/>
                    <a:pt x="67" y="654"/>
                    <a:pt x="69" y="664"/>
                  </a:cubicBezTo>
                  <a:cubicBezTo>
                    <a:pt x="70" y="669"/>
                    <a:pt x="77" y="676"/>
                    <a:pt x="77" y="676"/>
                  </a:cubicBezTo>
                  <a:cubicBezTo>
                    <a:pt x="77" y="678"/>
                    <a:pt x="80" y="702"/>
                    <a:pt x="81" y="706"/>
                  </a:cubicBezTo>
                  <a:cubicBezTo>
                    <a:pt x="83" y="711"/>
                    <a:pt x="114" y="738"/>
                    <a:pt x="121" y="740"/>
                  </a:cubicBezTo>
                  <a:cubicBezTo>
                    <a:pt x="135" y="729"/>
                    <a:pt x="152" y="736"/>
                    <a:pt x="169" y="738"/>
                  </a:cubicBezTo>
                  <a:cubicBezTo>
                    <a:pt x="178" y="742"/>
                    <a:pt x="180" y="745"/>
                    <a:pt x="183" y="754"/>
                  </a:cubicBezTo>
                  <a:cubicBezTo>
                    <a:pt x="177" y="772"/>
                    <a:pt x="194" y="771"/>
                    <a:pt x="207" y="778"/>
                  </a:cubicBezTo>
                  <a:cubicBezTo>
                    <a:pt x="212" y="786"/>
                    <a:pt x="217" y="788"/>
                    <a:pt x="225" y="792"/>
                  </a:cubicBezTo>
                  <a:cubicBezTo>
                    <a:pt x="241" y="790"/>
                    <a:pt x="242" y="788"/>
                    <a:pt x="255" y="784"/>
                  </a:cubicBezTo>
                  <a:cubicBezTo>
                    <a:pt x="265" y="774"/>
                    <a:pt x="279" y="780"/>
                    <a:pt x="293" y="778"/>
                  </a:cubicBezTo>
                  <a:cubicBezTo>
                    <a:pt x="302" y="771"/>
                    <a:pt x="309" y="768"/>
                    <a:pt x="313" y="756"/>
                  </a:cubicBezTo>
                  <a:cubicBezTo>
                    <a:pt x="314" y="702"/>
                    <a:pt x="278" y="613"/>
                    <a:pt x="329" y="596"/>
                  </a:cubicBezTo>
                  <a:cubicBezTo>
                    <a:pt x="338" y="598"/>
                    <a:pt x="346" y="600"/>
                    <a:pt x="355" y="602"/>
                  </a:cubicBezTo>
                  <a:cubicBezTo>
                    <a:pt x="365" y="595"/>
                    <a:pt x="374" y="599"/>
                    <a:pt x="385" y="602"/>
                  </a:cubicBezTo>
                  <a:cubicBezTo>
                    <a:pt x="407" y="600"/>
                    <a:pt x="418" y="590"/>
                    <a:pt x="441" y="588"/>
                  </a:cubicBezTo>
                  <a:cubicBezTo>
                    <a:pt x="453" y="583"/>
                    <a:pt x="459" y="577"/>
                    <a:pt x="469" y="570"/>
                  </a:cubicBezTo>
                  <a:cubicBezTo>
                    <a:pt x="474" y="571"/>
                    <a:pt x="482" y="578"/>
                    <a:pt x="485" y="574"/>
                  </a:cubicBezTo>
                  <a:cubicBezTo>
                    <a:pt x="493" y="564"/>
                    <a:pt x="482" y="551"/>
                    <a:pt x="497" y="546"/>
                  </a:cubicBezTo>
                  <a:cubicBezTo>
                    <a:pt x="506" y="548"/>
                    <a:pt x="521" y="557"/>
                    <a:pt x="529" y="554"/>
                  </a:cubicBezTo>
                  <a:cubicBezTo>
                    <a:pt x="534" y="539"/>
                    <a:pt x="533" y="541"/>
                    <a:pt x="549" y="538"/>
                  </a:cubicBezTo>
                  <a:cubicBezTo>
                    <a:pt x="552" y="537"/>
                    <a:pt x="554" y="535"/>
                    <a:pt x="557" y="534"/>
                  </a:cubicBezTo>
                  <a:cubicBezTo>
                    <a:pt x="562" y="533"/>
                    <a:pt x="568" y="534"/>
                    <a:pt x="573" y="532"/>
                  </a:cubicBezTo>
                  <a:cubicBezTo>
                    <a:pt x="580" y="529"/>
                    <a:pt x="581" y="513"/>
                    <a:pt x="583" y="506"/>
                  </a:cubicBezTo>
                  <a:cubicBezTo>
                    <a:pt x="599" y="511"/>
                    <a:pt x="591" y="509"/>
                    <a:pt x="607" y="512"/>
                  </a:cubicBezTo>
                  <a:cubicBezTo>
                    <a:pt x="621" y="508"/>
                    <a:pt x="624" y="498"/>
                    <a:pt x="635" y="490"/>
                  </a:cubicBezTo>
                  <a:cubicBezTo>
                    <a:pt x="648" y="494"/>
                    <a:pt x="646" y="508"/>
                    <a:pt x="657" y="512"/>
                  </a:cubicBezTo>
                  <a:cubicBezTo>
                    <a:pt x="666" y="503"/>
                    <a:pt x="661" y="495"/>
                    <a:pt x="671" y="488"/>
                  </a:cubicBezTo>
                  <a:cubicBezTo>
                    <a:pt x="697" y="496"/>
                    <a:pt x="702" y="496"/>
                    <a:pt x="731" y="494"/>
                  </a:cubicBezTo>
                  <a:cubicBezTo>
                    <a:pt x="740" y="492"/>
                    <a:pt x="748" y="490"/>
                    <a:pt x="757" y="488"/>
                  </a:cubicBezTo>
                  <a:cubicBezTo>
                    <a:pt x="768" y="472"/>
                    <a:pt x="784" y="479"/>
                    <a:pt x="803" y="480"/>
                  </a:cubicBezTo>
                  <a:cubicBezTo>
                    <a:pt x="828" y="484"/>
                    <a:pt x="849" y="480"/>
                    <a:pt x="875" y="478"/>
                  </a:cubicBezTo>
                  <a:cubicBezTo>
                    <a:pt x="879" y="477"/>
                    <a:pt x="883" y="472"/>
                    <a:pt x="887" y="472"/>
                  </a:cubicBezTo>
                  <a:cubicBezTo>
                    <a:pt x="892" y="472"/>
                    <a:pt x="901" y="480"/>
                    <a:pt x="907" y="482"/>
                  </a:cubicBezTo>
                  <a:cubicBezTo>
                    <a:pt x="916" y="468"/>
                    <a:pt x="910" y="472"/>
                    <a:pt x="921" y="468"/>
                  </a:cubicBezTo>
                  <a:cubicBezTo>
                    <a:pt x="927" y="431"/>
                    <a:pt x="933" y="432"/>
                    <a:pt x="931" y="374"/>
                  </a:cubicBezTo>
                  <a:cubicBezTo>
                    <a:pt x="930" y="295"/>
                    <a:pt x="934" y="59"/>
                    <a:pt x="927" y="0"/>
                  </a:cubicBezTo>
                  <a:cubicBezTo>
                    <a:pt x="910" y="4"/>
                    <a:pt x="892" y="6"/>
                    <a:pt x="883" y="20"/>
                  </a:cubicBezTo>
                  <a:cubicBezTo>
                    <a:pt x="880" y="24"/>
                    <a:pt x="874" y="23"/>
                    <a:pt x="869" y="24"/>
                  </a:cubicBezTo>
                  <a:cubicBezTo>
                    <a:pt x="850" y="30"/>
                    <a:pt x="837" y="33"/>
                    <a:pt x="821" y="44"/>
                  </a:cubicBezTo>
                  <a:cubicBezTo>
                    <a:pt x="810" y="52"/>
                    <a:pt x="794" y="58"/>
                    <a:pt x="781" y="62"/>
                  </a:cubicBezTo>
                  <a:cubicBezTo>
                    <a:pt x="774" y="64"/>
                    <a:pt x="759" y="68"/>
                    <a:pt x="759" y="68"/>
                  </a:cubicBezTo>
                  <a:cubicBezTo>
                    <a:pt x="757" y="69"/>
                    <a:pt x="755" y="71"/>
                    <a:pt x="753" y="72"/>
                  </a:cubicBezTo>
                  <a:cubicBezTo>
                    <a:pt x="749" y="73"/>
                    <a:pt x="745" y="72"/>
                    <a:pt x="741" y="74"/>
                  </a:cubicBezTo>
                  <a:cubicBezTo>
                    <a:pt x="735" y="77"/>
                    <a:pt x="737" y="88"/>
                    <a:pt x="731" y="92"/>
                  </a:cubicBezTo>
                  <a:cubicBezTo>
                    <a:pt x="718" y="100"/>
                    <a:pt x="712" y="105"/>
                    <a:pt x="697" y="110"/>
                  </a:cubicBezTo>
                  <a:cubicBezTo>
                    <a:pt x="686" y="118"/>
                    <a:pt x="687" y="114"/>
                    <a:pt x="675" y="110"/>
                  </a:cubicBezTo>
                  <a:cubicBezTo>
                    <a:pt x="672" y="100"/>
                    <a:pt x="666" y="98"/>
                    <a:pt x="657" y="96"/>
                  </a:cubicBezTo>
                  <a:cubicBezTo>
                    <a:pt x="653" y="99"/>
                    <a:pt x="649" y="102"/>
                    <a:pt x="645" y="104"/>
                  </a:cubicBezTo>
                  <a:cubicBezTo>
                    <a:pt x="642" y="105"/>
                    <a:pt x="638" y="106"/>
                    <a:pt x="635" y="108"/>
                  </a:cubicBezTo>
                  <a:cubicBezTo>
                    <a:pt x="631" y="110"/>
                    <a:pt x="623" y="116"/>
                    <a:pt x="623" y="116"/>
                  </a:cubicBezTo>
                  <a:cubicBezTo>
                    <a:pt x="620" y="124"/>
                    <a:pt x="617" y="125"/>
                    <a:pt x="609" y="128"/>
                  </a:cubicBezTo>
                  <a:cubicBezTo>
                    <a:pt x="594" y="124"/>
                    <a:pt x="594" y="123"/>
                    <a:pt x="571" y="128"/>
                  </a:cubicBezTo>
                  <a:cubicBezTo>
                    <a:pt x="563" y="130"/>
                    <a:pt x="549" y="138"/>
                    <a:pt x="549" y="138"/>
                  </a:cubicBezTo>
                  <a:cubicBezTo>
                    <a:pt x="534" y="136"/>
                    <a:pt x="524" y="140"/>
                    <a:pt x="511" y="132"/>
                  </a:cubicBezTo>
                  <a:cubicBezTo>
                    <a:pt x="506" y="129"/>
                    <a:pt x="503" y="121"/>
                    <a:pt x="501" y="116"/>
                  </a:cubicBezTo>
                  <a:cubicBezTo>
                    <a:pt x="498" y="107"/>
                    <a:pt x="487" y="111"/>
                    <a:pt x="481" y="110"/>
                  </a:cubicBezTo>
                  <a:cubicBezTo>
                    <a:pt x="476" y="98"/>
                    <a:pt x="478" y="91"/>
                    <a:pt x="467" y="84"/>
                  </a:cubicBezTo>
                  <a:cubicBezTo>
                    <a:pt x="465" y="75"/>
                    <a:pt x="455" y="70"/>
                    <a:pt x="451" y="62"/>
                  </a:cubicBezTo>
                  <a:cubicBezTo>
                    <a:pt x="452" y="53"/>
                    <a:pt x="458" y="31"/>
                    <a:pt x="445" y="44"/>
                  </a:cubicBezTo>
                  <a:cubicBezTo>
                    <a:pt x="443" y="50"/>
                    <a:pt x="441" y="56"/>
                    <a:pt x="439" y="62"/>
                  </a:cubicBezTo>
                  <a:cubicBezTo>
                    <a:pt x="438" y="64"/>
                    <a:pt x="437" y="68"/>
                    <a:pt x="437" y="68"/>
                  </a:cubicBezTo>
                  <a:cubicBezTo>
                    <a:pt x="436" y="82"/>
                    <a:pt x="437" y="96"/>
                    <a:pt x="435" y="110"/>
                  </a:cubicBezTo>
                  <a:cubicBezTo>
                    <a:pt x="435" y="114"/>
                    <a:pt x="431" y="122"/>
                    <a:pt x="431" y="122"/>
                  </a:cubicBezTo>
                  <a:cubicBezTo>
                    <a:pt x="434" y="138"/>
                    <a:pt x="432" y="147"/>
                    <a:pt x="421" y="158"/>
                  </a:cubicBezTo>
                  <a:cubicBezTo>
                    <a:pt x="406" y="143"/>
                    <a:pt x="401" y="131"/>
                    <a:pt x="379" y="128"/>
                  </a:cubicBezTo>
                  <a:cubicBezTo>
                    <a:pt x="356" y="130"/>
                    <a:pt x="345" y="140"/>
                    <a:pt x="321" y="138"/>
                  </a:cubicBezTo>
                  <a:cubicBezTo>
                    <a:pt x="318" y="128"/>
                    <a:pt x="318" y="115"/>
                    <a:pt x="313" y="106"/>
                  </a:cubicBezTo>
                  <a:cubicBezTo>
                    <a:pt x="311" y="102"/>
                    <a:pt x="309" y="97"/>
                    <a:pt x="305" y="94"/>
                  </a:cubicBezTo>
                  <a:cubicBezTo>
                    <a:pt x="301" y="91"/>
                    <a:pt x="293" y="86"/>
                    <a:pt x="293" y="86"/>
                  </a:cubicBezTo>
                  <a:cubicBezTo>
                    <a:pt x="289" y="87"/>
                    <a:pt x="278" y="87"/>
                    <a:pt x="275" y="92"/>
                  </a:cubicBezTo>
                  <a:cubicBezTo>
                    <a:pt x="273" y="96"/>
                    <a:pt x="271" y="104"/>
                    <a:pt x="271" y="104"/>
                  </a:cubicBezTo>
                  <a:cubicBezTo>
                    <a:pt x="272" y="117"/>
                    <a:pt x="273" y="128"/>
                    <a:pt x="277" y="140"/>
                  </a:cubicBezTo>
                  <a:cubicBezTo>
                    <a:pt x="276" y="146"/>
                    <a:pt x="277" y="152"/>
                    <a:pt x="275" y="158"/>
                  </a:cubicBezTo>
                  <a:cubicBezTo>
                    <a:pt x="274" y="160"/>
                    <a:pt x="250" y="174"/>
                    <a:pt x="245" y="176"/>
                  </a:cubicBezTo>
                  <a:cubicBezTo>
                    <a:pt x="234" y="175"/>
                    <a:pt x="226" y="172"/>
                    <a:pt x="215" y="176"/>
                  </a:cubicBezTo>
                  <a:cubicBezTo>
                    <a:pt x="204" y="180"/>
                    <a:pt x="201" y="193"/>
                    <a:pt x="193" y="200"/>
                  </a:cubicBezTo>
                  <a:cubicBezTo>
                    <a:pt x="186" y="206"/>
                    <a:pt x="176" y="208"/>
                    <a:pt x="167" y="210"/>
                  </a:cubicBezTo>
                  <a:cubicBezTo>
                    <a:pt x="158" y="216"/>
                    <a:pt x="165" y="221"/>
                    <a:pt x="157" y="226"/>
                  </a:cubicBezTo>
                  <a:cubicBezTo>
                    <a:pt x="153" y="229"/>
                    <a:pt x="145" y="234"/>
                    <a:pt x="145" y="234"/>
                  </a:cubicBezTo>
                  <a:cubicBezTo>
                    <a:pt x="131" y="255"/>
                    <a:pt x="125" y="283"/>
                    <a:pt x="97" y="288"/>
                  </a:cubicBezTo>
                  <a:close/>
                </a:path>
              </a:pathLst>
            </a:custGeom>
            <a:solidFill>
              <a:srgbClr val="E3E4E4"/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33" name="Freeform 60">
              <a:extLst>
                <a:ext uri="{FF2B5EF4-FFF2-40B4-BE49-F238E27FC236}">
                  <a16:creationId xmlns:a16="http://schemas.microsoft.com/office/drawing/2014/main" id="{A023A956-CB7A-4E7A-8292-C4FCFEDDBCC0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1152" y="2229"/>
              <a:ext cx="805" cy="489"/>
            </a:xfrm>
            <a:custGeom>
              <a:avLst/>
              <a:gdLst/>
              <a:ahLst/>
              <a:cxnLst>
                <a:cxn ang="0">
                  <a:pos x="651" y="20"/>
                </a:cxn>
                <a:cxn ang="0">
                  <a:pos x="685" y="14"/>
                </a:cxn>
                <a:cxn ang="0">
                  <a:pos x="713" y="36"/>
                </a:cxn>
                <a:cxn ang="0">
                  <a:pos x="783" y="28"/>
                </a:cxn>
                <a:cxn ang="0">
                  <a:pos x="711" y="90"/>
                </a:cxn>
                <a:cxn ang="0">
                  <a:pos x="739" y="124"/>
                </a:cxn>
                <a:cxn ang="0">
                  <a:pos x="767" y="148"/>
                </a:cxn>
                <a:cxn ang="0">
                  <a:pos x="863" y="160"/>
                </a:cxn>
                <a:cxn ang="0">
                  <a:pos x="903" y="178"/>
                </a:cxn>
                <a:cxn ang="0">
                  <a:pos x="843" y="226"/>
                </a:cxn>
                <a:cxn ang="0">
                  <a:pos x="775" y="250"/>
                </a:cxn>
                <a:cxn ang="0">
                  <a:pos x="735" y="262"/>
                </a:cxn>
                <a:cxn ang="0">
                  <a:pos x="657" y="274"/>
                </a:cxn>
                <a:cxn ang="0">
                  <a:pos x="597" y="316"/>
                </a:cxn>
                <a:cxn ang="0">
                  <a:pos x="527" y="418"/>
                </a:cxn>
                <a:cxn ang="0">
                  <a:pos x="513" y="468"/>
                </a:cxn>
                <a:cxn ang="0">
                  <a:pos x="471" y="492"/>
                </a:cxn>
                <a:cxn ang="0">
                  <a:pos x="427" y="548"/>
                </a:cxn>
                <a:cxn ang="0">
                  <a:pos x="395" y="534"/>
                </a:cxn>
                <a:cxn ang="0">
                  <a:pos x="345" y="522"/>
                </a:cxn>
                <a:cxn ang="0">
                  <a:pos x="327" y="494"/>
                </a:cxn>
                <a:cxn ang="0">
                  <a:pos x="279" y="444"/>
                </a:cxn>
                <a:cxn ang="0">
                  <a:pos x="219" y="432"/>
                </a:cxn>
                <a:cxn ang="0">
                  <a:pos x="185" y="452"/>
                </a:cxn>
                <a:cxn ang="0">
                  <a:pos x="151" y="486"/>
                </a:cxn>
                <a:cxn ang="0">
                  <a:pos x="73" y="426"/>
                </a:cxn>
                <a:cxn ang="0">
                  <a:pos x="45" y="374"/>
                </a:cxn>
                <a:cxn ang="0">
                  <a:pos x="15" y="238"/>
                </a:cxn>
                <a:cxn ang="0">
                  <a:pos x="85" y="142"/>
                </a:cxn>
                <a:cxn ang="0">
                  <a:pos x="171" y="124"/>
                </a:cxn>
                <a:cxn ang="0">
                  <a:pos x="203" y="98"/>
                </a:cxn>
                <a:cxn ang="0">
                  <a:pos x="235" y="104"/>
                </a:cxn>
                <a:cxn ang="0">
                  <a:pos x="285" y="80"/>
                </a:cxn>
                <a:cxn ang="0">
                  <a:pos x="321" y="66"/>
                </a:cxn>
                <a:cxn ang="0">
                  <a:pos x="363" y="62"/>
                </a:cxn>
                <a:cxn ang="0">
                  <a:pos x="463" y="42"/>
                </a:cxn>
                <a:cxn ang="0">
                  <a:pos x="545" y="34"/>
                </a:cxn>
                <a:cxn ang="0">
                  <a:pos x="619" y="28"/>
                </a:cxn>
              </a:cxnLst>
              <a:rect l="0" t="0" r="r" b="b"/>
              <a:pathLst>
                <a:path w="903" h="566">
                  <a:moveTo>
                    <a:pt x="635" y="0"/>
                  </a:moveTo>
                  <a:cubicBezTo>
                    <a:pt x="639" y="10"/>
                    <a:pt x="642" y="14"/>
                    <a:pt x="651" y="20"/>
                  </a:cubicBezTo>
                  <a:cubicBezTo>
                    <a:pt x="658" y="18"/>
                    <a:pt x="662" y="14"/>
                    <a:pt x="669" y="12"/>
                  </a:cubicBezTo>
                  <a:cubicBezTo>
                    <a:pt x="674" y="13"/>
                    <a:pt x="680" y="12"/>
                    <a:pt x="685" y="14"/>
                  </a:cubicBezTo>
                  <a:cubicBezTo>
                    <a:pt x="689" y="16"/>
                    <a:pt x="689" y="23"/>
                    <a:pt x="693" y="26"/>
                  </a:cubicBezTo>
                  <a:cubicBezTo>
                    <a:pt x="699" y="30"/>
                    <a:pt x="706" y="34"/>
                    <a:pt x="713" y="36"/>
                  </a:cubicBezTo>
                  <a:cubicBezTo>
                    <a:pt x="723" y="33"/>
                    <a:pt x="729" y="25"/>
                    <a:pt x="739" y="22"/>
                  </a:cubicBezTo>
                  <a:cubicBezTo>
                    <a:pt x="755" y="23"/>
                    <a:pt x="768" y="25"/>
                    <a:pt x="783" y="28"/>
                  </a:cubicBezTo>
                  <a:cubicBezTo>
                    <a:pt x="792" y="56"/>
                    <a:pt x="762" y="66"/>
                    <a:pt x="741" y="68"/>
                  </a:cubicBezTo>
                  <a:cubicBezTo>
                    <a:pt x="728" y="71"/>
                    <a:pt x="720" y="81"/>
                    <a:pt x="711" y="90"/>
                  </a:cubicBezTo>
                  <a:cubicBezTo>
                    <a:pt x="714" y="98"/>
                    <a:pt x="715" y="101"/>
                    <a:pt x="723" y="104"/>
                  </a:cubicBezTo>
                  <a:cubicBezTo>
                    <a:pt x="728" y="110"/>
                    <a:pt x="736" y="117"/>
                    <a:pt x="739" y="124"/>
                  </a:cubicBezTo>
                  <a:cubicBezTo>
                    <a:pt x="740" y="127"/>
                    <a:pt x="743" y="139"/>
                    <a:pt x="747" y="142"/>
                  </a:cubicBezTo>
                  <a:cubicBezTo>
                    <a:pt x="753" y="146"/>
                    <a:pt x="767" y="148"/>
                    <a:pt x="767" y="148"/>
                  </a:cubicBezTo>
                  <a:cubicBezTo>
                    <a:pt x="780" y="165"/>
                    <a:pt x="782" y="160"/>
                    <a:pt x="809" y="162"/>
                  </a:cubicBezTo>
                  <a:cubicBezTo>
                    <a:pt x="823" y="167"/>
                    <a:pt x="851" y="161"/>
                    <a:pt x="863" y="160"/>
                  </a:cubicBezTo>
                  <a:cubicBezTo>
                    <a:pt x="878" y="150"/>
                    <a:pt x="870" y="151"/>
                    <a:pt x="887" y="154"/>
                  </a:cubicBezTo>
                  <a:cubicBezTo>
                    <a:pt x="894" y="161"/>
                    <a:pt x="900" y="168"/>
                    <a:pt x="903" y="178"/>
                  </a:cubicBezTo>
                  <a:cubicBezTo>
                    <a:pt x="899" y="208"/>
                    <a:pt x="882" y="209"/>
                    <a:pt x="867" y="232"/>
                  </a:cubicBezTo>
                  <a:cubicBezTo>
                    <a:pt x="855" y="230"/>
                    <a:pt x="851" y="223"/>
                    <a:pt x="843" y="226"/>
                  </a:cubicBezTo>
                  <a:cubicBezTo>
                    <a:pt x="841" y="228"/>
                    <a:pt x="805" y="247"/>
                    <a:pt x="803" y="248"/>
                  </a:cubicBezTo>
                  <a:cubicBezTo>
                    <a:pt x="794" y="250"/>
                    <a:pt x="784" y="249"/>
                    <a:pt x="775" y="250"/>
                  </a:cubicBezTo>
                  <a:cubicBezTo>
                    <a:pt x="767" y="258"/>
                    <a:pt x="763" y="255"/>
                    <a:pt x="753" y="252"/>
                  </a:cubicBezTo>
                  <a:cubicBezTo>
                    <a:pt x="739" y="261"/>
                    <a:pt x="746" y="258"/>
                    <a:pt x="735" y="262"/>
                  </a:cubicBezTo>
                  <a:cubicBezTo>
                    <a:pt x="713" y="259"/>
                    <a:pt x="706" y="258"/>
                    <a:pt x="681" y="260"/>
                  </a:cubicBezTo>
                  <a:cubicBezTo>
                    <a:pt x="673" y="266"/>
                    <a:pt x="666" y="271"/>
                    <a:pt x="657" y="274"/>
                  </a:cubicBezTo>
                  <a:cubicBezTo>
                    <a:pt x="650" y="279"/>
                    <a:pt x="633" y="284"/>
                    <a:pt x="633" y="284"/>
                  </a:cubicBezTo>
                  <a:cubicBezTo>
                    <a:pt x="617" y="295"/>
                    <a:pt x="617" y="313"/>
                    <a:pt x="597" y="316"/>
                  </a:cubicBezTo>
                  <a:cubicBezTo>
                    <a:pt x="572" y="313"/>
                    <a:pt x="552" y="325"/>
                    <a:pt x="543" y="352"/>
                  </a:cubicBezTo>
                  <a:cubicBezTo>
                    <a:pt x="541" y="377"/>
                    <a:pt x="533" y="394"/>
                    <a:pt x="527" y="418"/>
                  </a:cubicBezTo>
                  <a:cubicBezTo>
                    <a:pt x="528" y="429"/>
                    <a:pt x="534" y="447"/>
                    <a:pt x="529" y="458"/>
                  </a:cubicBezTo>
                  <a:cubicBezTo>
                    <a:pt x="527" y="464"/>
                    <a:pt x="513" y="468"/>
                    <a:pt x="513" y="468"/>
                  </a:cubicBezTo>
                  <a:cubicBezTo>
                    <a:pt x="510" y="477"/>
                    <a:pt x="505" y="486"/>
                    <a:pt x="495" y="488"/>
                  </a:cubicBezTo>
                  <a:cubicBezTo>
                    <a:pt x="487" y="490"/>
                    <a:pt x="471" y="492"/>
                    <a:pt x="471" y="492"/>
                  </a:cubicBezTo>
                  <a:cubicBezTo>
                    <a:pt x="466" y="506"/>
                    <a:pt x="471" y="502"/>
                    <a:pt x="461" y="508"/>
                  </a:cubicBezTo>
                  <a:cubicBezTo>
                    <a:pt x="454" y="528"/>
                    <a:pt x="444" y="537"/>
                    <a:pt x="427" y="548"/>
                  </a:cubicBezTo>
                  <a:cubicBezTo>
                    <a:pt x="422" y="555"/>
                    <a:pt x="419" y="559"/>
                    <a:pt x="411" y="562"/>
                  </a:cubicBezTo>
                  <a:cubicBezTo>
                    <a:pt x="384" y="554"/>
                    <a:pt x="407" y="566"/>
                    <a:pt x="395" y="534"/>
                  </a:cubicBezTo>
                  <a:cubicBezTo>
                    <a:pt x="392" y="526"/>
                    <a:pt x="373" y="522"/>
                    <a:pt x="373" y="522"/>
                  </a:cubicBezTo>
                  <a:cubicBezTo>
                    <a:pt x="366" y="523"/>
                    <a:pt x="352" y="526"/>
                    <a:pt x="345" y="522"/>
                  </a:cubicBezTo>
                  <a:cubicBezTo>
                    <a:pt x="340" y="519"/>
                    <a:pt x="344" y="509"/>
                    <a:pt x="341" y="504"/>
                  </a:cubicBezTo>
                  <a:cubicBezTo>
                    <a:pt x="340" y="503"/>
                    <a:pt x="329" y="495"/>
                    <a:pt x="327" y="494"/>
                  </a:cubicBezTo>
                  <a:cubicBezTo>
                    <a:pt x="325" y="480"/>
                    <a:pt x="322" y="463"/>
                    <a:pt x="311" y="452"/>
                  </a:cubicBezTo>
                  <a:cubicBezTo>
                    <a:pt x="304" y="445"/>
                    <a:pt x="288" y="447"/>
                    <a:pt x="279" y="444"/>
                  </a:cubicBezTo>
                  <a:cubicBezTo>
                    <a:pt x="269" y="434"/>
                    <a:pt x="262" y="425"/>
                    <a:pt x="251" y="418"/>
                  </a:cubicBezTo>
                  <a:cubicBezTo>
                    <a:pt x="212" y="424"/>
                    <a:pt x="238" y="420"/>
                    <a:pt x="219" y="432"/>
                  </a:cubicBezTo>
                  <a:cubicBezTo>
                    <a:pt x="210" y="423"/>
                    <a:pt x="211" y="429"/>
                    <a:pt x="201" y="432"/>
                  </a:cubicBezTo>
                  <a:cubicBezTo>
                    <a:pt x="186" y="447"/>
                    <a:pt x="189" y="440"/>
                    <a:pt x="185" y="452"/>
                  </a:cubicBezTo>
                  <a:cubicBezTo>
                    <a:pt x="187" y="457"/>
                    <a:pt x="189" y="461"/>
                    <a:pt x="185" y="466"/>
                  </a:cubicBezTo>
                  <a:cubicBezTo>
                    <a:pt x="184" y="467"/>
                    <a:pt x="153" y="485"/>
                    <a:pt x="151" y="486"/>
                  </a:cubicBezTo>
                  <a:cubicBezTo>
                    <a:pt x="132" y="480"/>
                    <a:pt x="126" y="460"/>
                    <a:pt x="105" y="456"/>
                  </a:cubicBezTo>
                  <a:cubicBezTo>
                    <a:pt x="95" y="446"/>
                    <a:pt x="85" y="432"/>
                    <a:pt x="73" y="426"/>
                  </a:cubicBezTo>
                  <a:cubicBezTo>
                    <a:pt x="64" y="413"/>
                    <a:pt x="71" y="410"/>
                    <a:pt x="65" y="392"/>
                  </a:cubicBezTo>
                  <a:cubicBezTo>
                    <a:pt x="62" y="384"/>
                    <a:pt x="50" y="381"/>
                    <a:pt x="45" y="374"/>
                  </a:cubicBezTo>
                  <a:cubicBezTo>
                    <a:pt x="36" y="361"/>
                    <a:pt x="22" y="348"/>
                    <a:pt x="17" y="334"/>
                  </a:cubicBezTo>
                  <a:cubicBezTo>
                    <a:pt x="19" y="302"/>
                    <a:pt x="21" y="270"/>
                    <a:pt x="15" y="238"/>
                  </a:cubicBezTo>
                  <a:cubicBezTo>
                    <a:pt x="17" y="163"/>
                    <a:pt x="0" y="152"/>
                    <a:pt x="67" y="148"/>
                  </a:cubicBezTo>
                  <a:cubicBezTo>
                    <a:pt x="73" y="146"/>
                    <a:pt x="85" y="142"/>
                    <a:pt x="85" y="142"/>
                  </a:cubicBezTo>
                  <a:cubicBezTo>
                    <a:pt x="105" y="145"/>
                    <a:pt x="125" y="142"/>
                    <a:pt x="145" y="140"/>
                  </a:cubicBezTo>
                  <a:cubicBezTo>
                    <a:pt x="155" y="137"/>
                    <a:pt x="161" y="127"/>
                    <a:pt x="171" y="124"/>
                  </a:cubicBezTo>
                  <a:cubicBezTo>
                    <a:pt x="176" y="122"/>
                    <a:pt x="187" y="120"/>
                    <a:pt x="187" y="120"/>
                  </a:cubicBezTo>
                  <a:cubicBezTo>
                    <a:pt x="192" y="113"/>
                    <a:pt x="196" y="103"/>
                    <a:pt x="203" y="98"/>
                  </a:cubicBezTo>
                  <a:cubicBezTo>
                    <a:pt x="208" y="99"/>
                    <a:pt x="214" y="99"/>
                    <a:pt x="219" y="100"/>
                  </a:cubicBezTo>
                  <a:cubicBezTo>
                    <a:pt x="224" y="101"/>
                    <a:pt x="235" y="104"/>
                    <a:pt x="235" y="104"/>
                  </a:cubicBezTo>
                  <a:cubicBezTo>
                    <a:pt x="241" y="103"/>
                    <a:pt x="243" y="90"/>
                    <a:pt x="251" y="86"/>
                  </a:cubicBezTo>
                  <a:cubicBezTo>
                    <a:pt x="259" y="82"/>
                    <a:pt x="277" y="84"/>
                    <a:pt x="285" y="80"/>
                  </a:cubicBezTo>
                  <a:cubicBezTo>
                    <a:pt x="291" y="74"/>
                    <a:pt x="294" y="69"/>
                    <a:pt x="301" y="64"/>
                  </a:cubicBezTo>
                  <a:cubicBezTo>
                    <a:pt x="316" y="69"/>
                    <a:pt x="309" y="69"/>
                    <a:pt x="321" y="66"/>
                  </a:cubicBezTo>
                  <a:cubicBezTo>
                    <a:pt x="329" y="60"/>
                    <a:pt x="330" y="52"/>
                    <a:pt x="339" y="46"/>
                  </a:cubicBezTo>
                  <a:cubicBezTo>
                    <a:pt x="349" y="49"/>
                    <a:pt x="354" y="56"/>
                    <a:pt x="363" y="62"/>
                  </a:cubicBezTo>
                  <a:cubicBezTo>
                    <a:pt x="372" y="48"/>
                    <a:pt x="385" y="45"/>
                    <a:pt x="399" y="40"/>
                  </a:cubicBezTo>
                  <a:cubicBezTo>
                    <a:pt x="420" y="41"/>
                    <a:pt x="442" y="45"/>
                    <a:pt x="463" y="42"/>
                  </a:cubicBezTo>
                  <a:cubicBezTo>
                    <a:pt x="470" y="38"/>
                    <a:pt x="481" y="26"/>
                    <a:pt x="481" y="26"/>
                  </a:cubicBezTo>
                  <a:cubicBezTo>
                    <a:pt x="503" y="27"/>
                    <a:pt x="524" y="29"/>
                    <a:pt x="545" y="34"/>
                  </a:cubicBezTo>
                  <a:cubicBezTo>
                    <a:pt x="560" y="33"/>
                    <a:pt x="582" y="35"/>
                    <a:pt x="595" y="26"/>
                  </a:cubicBezTo>
                  <a:cubicBezTo>
                    <a:pt x="605" y="29"/>
                    <a:pt x="608" y="30"/>
                    <a:pt x="619" y="28"/>
                  </a:cubicBezTo>
                  <a:cubicBezTo>
                    <a:pt x="627" y="16"/>
                    <a:pt x="632" y="16"/>
                    <a:pt x="635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34" name="Freeform 61">
              <a:extLst>
                <a:ext uri="{FF2B5EF4-FFF2-40B4-BE49-F238E27FC236}">
                  <a16:creationId xmlns:a16="http://schemas.microsoft.com/office/drawing/2014/main" id="{631358B6-9D3D-45FF-B720-18F20B9CD451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684" y="1651"/>
              <a:ext cx="269" cy="187"/>
            </a:xfrm>
            <a:custGeom>
              <a:avLst/>
              <a:gdLst/>
              <a:ahLst/>
              <a:cxnLst>
                <a:cxn ang="0">
                  <a:pos x="10" y="70"/>
                </a:cxn>
                <a:cxn ang="0">
                  <a:pos x="16" y="86"/>
                </a:cxn>
                <a:cxn ang="0">
                  <a:pos x="40" y="78"/>
                </a:cxn>
                <a:cxn ang="0">
                  <a:pos x="50" y="86"/>
                </a:cxn>
                <a:cxn ang="0">
                  <a:pos x="42" y="120"/>
                </a:cxn>
                <a:cxn ang="0">
                  <a:pos x="24" y="108"/>
                </a:cxn>
                <a:cxn ang="0">
                  <a:pos x="14" y="140"/>
                </a:cxn>
                <a:cxn ang="0">
                  <a:pos x="0" y="170"/>
                </a:cxn>
                <a:cxn ang="0">
                  <a:pos x="10" y="190"/>
                </a:cxn>
                <a:cxn ang="0">
                  <a:pos x="20" y="170"/>
                </a:cxn>
                <a:cxn ang="0">
                  <a:pos x="24" y="158"/>
                </a:cxn>
                <a:cxn ang="0">
                  <a:pos x="50" y="174"/>
                </a:cxn>
                <a:cxn ang="0">
                  <a:pos x="72" y="192"/>
                </a:cxn>
                <a:cxn ang="0">
                  <a:pos x="104" y="192"/>
                </a:cxn>
                <a:cxn ang="0">
                  <a:pos x="122" y="204"/>
                </a:cxn>
                <a:cxn ang="0">
                  <a:pos x="138" y="210"/>
                </a:cxn>
                <a:cxn ang="0">
                  <a:pos x="144" y="166"/>
                </a:cxn>
                <a:cxn ang="0">
                  <a:pos x="170" y="140"/>
                </a:cxn>
                <a:cxn ang="0">
                  <a:pos x="196" y="132"/>
                </a:cxn>
                <a:cxn ang="0">
                  <a:pos x="202" y="110"/>
                </a:cxn>
                <a:cxn ang="0">
                  <a:pos x="232" y="102"/>
                </a:cxn>
                <a:cxn ang="0">
                  <a:pos x="250" y="94"/>
                </a:cxn>
                <a:cxn ang="0">
                  <a:pos x="268" y="104"/>
                </a:cxn>
                <a:cxn ang="0">
                  <a:pos x="274" y="108"/>
                </a:cxn>
                <a:cxn ang="0">
                  <a:pos x="282" y="86"/>
                </a:cxn>
                <a:cxn ang="0">
                  <a:pos x="290" y="74"/>
                </a:cxn>
                <a:cxn ang="0">
                  <a:pos x="302" y="14"/>
                </a:cxn>
                <a:cxn ang="0">
                  <a:pos x="280" y="12"/>
                </a:cxn>
                <a:cxn ang="0">
                  <a:pos x="258" y="8"/>
                </a:cxn>
                <a:cxn ang="0">
                  <a:pos x="246" y="0"/>
                </a:cxn>
                <a:cxn ang="0">
                  <a:pos x="228" y="2"/>
                </a:cxn>
                <a:cxn ang="0">
                  <a:pos x="216" y="6"/>
                </a:cxn>
                <a:cxn ang="0">
                  <a:pos x="204" y="14"/>
                </a:cxn>
                <a:cxn ang="0">
                  <a:pos x="196" y="28"/>
                </a:cxn>
                <a:cxn ang="0">
                  <a:pos x="160" y="60"/>
                </a:cxn>
                <a:cxn ang="0">
                  <a:pos x="126" y="38"/>
                </a:cxn>
                <a:cxn ang="0">
                  <a:pos x="108" y="18"/>
                </a:cxn>
                <a:cxn ang="0">
                  <a:pos x="82" y="2"/>
                </a:cxn>
                <a:cxn ang="0">
                  <a:pos x="72" y="18"/>
                </a:cxn>
                <a:cxn ang="0">
                  <a:pos x="64" y="60"/>
                </a:cxn>
                <a:cxn ang="0">
                  <a:pos x="42" y="48"/>
                </a:cxn>
                <a:cxn ang="0">
                  <a:pos x="20" y="62"/>
                </a:cxn>
                <a:cxn ang="0">
                  <a:pos x="10" y="70"/>
                </a:cxn>
              </a:cxnLst>
              <a:rect l="0" t="0" r="r" b="b"/>
              <a:pathLst>
                <a:path w="302" h="216">
                  <a:moveTo>
                    <a:pt x="10" y="70"/>
                  </a:moveTo>
                  <a:cubicBezTo>
                    <a:pt x="13" y="79"/>
                    <a:pt x="7" y="80"/>
                    <a:pt x="16" y="86"/>
                  </a:cubicBezTo>
                  <a:cubicBezTo>
                    <a:pt x="26" y="76"/>
                    <a:pt x="26" y="76"/>
                    <a:pt x="40" y="78"/>
                  </a:cubicBezTo>
                  <a:cubicBezTo>
                    <a:pt x="42" y="82"/>
                    <a:pt x="50" y="82"/>
                    <a:pt x="50" y="86"/>
                  </a:cubicBezTo>
                  <a:cubicBezTo>
                    <a:pt x="54" y="118"/>
                    <a:pt x="57" y="115"/>
                    <a:pt x="42" y="120"/>
                  </a:cubicBezTo>
                  <a:cubicBezTo>
                    <a:pt x="37" y="113"/>
                    <a:pt x="32" y="111"/>
                    <a:pt x="24" y="108"/>
                  </a:cubicBezTo>
                  <a:cubicBezTo>
                    <a:pt x="11" y="112"/>
                    <a:pt x="16" y="128"/>
                    <a:pt x="14" y="140"/>
                  </a:cubicBezTo>
                  <a:cubicBezTo>
                    <a:pt x="13" y="150"/>
                    <a:pt x="3" y="160"/>
                    <a:pt x="0" y="170"/>
                  </a:cubicBezTo>
                  <a:cubicBezTo>
                    <a:pt x="2" y="179"/>
                    <a:pt x="0" y="187"/>
                    <a:pt x="10" y="190"/>
                  </a:cubicBezTo>
                  <a:cubicBezTo>
                    <a:pt x="20" y="187"/>
                    <a:pt x="17" y="179"/>
                    <a:pt x="20" y="170"/>
                  </a:cubicBezTo>
                  <a:cubicBezTo>
                    <a:pt x="21" y="166"/>
                    <a:pt x="24" y="158"/>
                    <a:pt x="24" y="158"/>
                  </a:cubicBezTo>
                  <a:cubicBezTo>
                    <a:pt x="33" y="164"/>
                    <a:pt x="40" y="172"/>
                    <a:pt x="50" y="174"/>
                  </a:cubicBezTo>
                  <a:cubicBezTo>
                    <a:pt x="59" y="180"/>
                    <a:pt x="64" y="184"/>
                    <a:pt x="72" y="192"/>
                  </a:cubicBezTo>
                  <a:cubicBezTo>
                    <a:pt x="84" y="188"/>
                    <a:pt x="85" y="187"/>
                    <a:pt x="104" y="192"/>
                  </a:cubicBezTo>
                  <a:cubicBezTo>
                    <a:pt x="111" y="194"/>
                    <a:pt x="122" y="204"/>
                    <a:pt x="122" y="204"/>
                  </a:cubicBezTo>
                  <a:cubicBezTo>
                    <a:pt x="127" y="212"/>
                    <a:pt x="129" y="216"/>
                    <a:pt x="138" y="210"/>
                  </a:cubicBezTo>
                  <a:cubicBezTo>
                    <a:pt x="139" y="192"/>
                    <a:pt x="139" y="182"/>
                    <a:pt x="144" y="166"/>
                  </a:cubicBezTo>
                  <a:cubicBezTo>
                    <a:pt x="147" y="142"/>
                    <a:pt x="153" y="151"/>
                    <a:pt x="170" y="140"/>
                  </a:cubicBezTo>
                  <a:cubicBezTo>
                    <a:pt x="181" y="123"/>
                    <a:pt x="162" y="149"/>
                    <a:pt x="196" y="132"/>
                  </a:cubicBezTo>
                  <a:cubicBezTo>
                    <a:pt x="203" y="129"/>
                    <a:pt x="196" y="114"/>
                    <a:pt x="202" y="110"/>
                  </a:cubicBezTo>
                  <a:cubicBezTo>
                    <a:pt x="213" y="103"/>
                    <a:pt x="218" y="104"/>
                    <a:pt x="232" y="102"/>
                  </a:cubicBezTo>
                  <a:cubicBezTo>
                    <a:pt x="237" y="98"/>
                    <a:pt x="250" y="94"/>
                    <a:pt x="250" y="94"/>
                  </a:cubicBezTo>
                  <a:cubicBezTo>
                    <a:pt x="261" y="98"/>
                    <a:pt x="254" y="95"/>
                    <a:pt x="268" y="104"/>
                  </a:cubicBezTo>
                  <a:cubicBezTo>
                    <a:pt x="270" y="105"/>
                    <a:pt x="274" y="108"/>
                    <a:pt x="274" y="108"/>
                  </a:cubicBezTo>
                  <a:cubicBezTo>
                    <a:pt x="287" y="99"/>
                    <a:pt x="274" y="110"/>
                    <a:pt x="282" y="86"/>
                  </a:cubicBezTo>
                  <a:cubicBezTo>
                    <a:pt x="284" y="81"/>
                    <a:pt x="290" y="74"/>
                    <a:pt x="290" y="74"/>
                  </a:cubicBezTo>
                  <a:cubicBezTo>
                    <a:pt x="291" y="54"/>
                    <a:pt x="291" y="31"/>
                    <a:pt x="302" y="14"/>
                  </a:cubicBezTo>
                  <a:cubicBezTo>
                    <a:pt x="296" y="5"/>
                    <a:pt x="290" y="10"/>
                    <a:pt x="280" y="12"/>
                  </a:cubicBezTo>
                  <a:cubicBezTo>
                    <a:pt x="277" y="12"/>
                    <a:pt x="263" y="11"/>
                    <a:pt x="258" y="8"/>
                  </a:cubicBezTo>
                  <a:cubicBezTo>
                    <a:pt x="254" y="6"/>
                    <a:pt x="246" y="0"/>
                    <a:pt x="246" y="0"/>
                  </a:cubicBezTo>
                  <a:cubicBezTo>
                    <a:pt x="240" y="1"/>
                    <a:pt x="234" y="1"/>
                    <a:pt x="228" y="2"/>
                  </a:cubicBezTo>
                  <a:cubicBezTo>
                    <a:pt x="224" y="3"/>
                    <a:pt x="216" y="6"/>
                    <a:pt x="216" y="6"/>
                  </a:cubicBezTo>
                  <a:cubicBezTo>
                    <a:pt x="213" y="9"/>
                    <a:pt x="207" y="11"/>
                    <a:pt x="204" y="14"/>
                  </a:cubicBezTo>
                  <a:cubicBezTo>
                    <a:pt x="200" y="18"/>
                    <a:pt x="199" y="24"/>
                    <a:pt x="196" y="28"/>
                  </a:cubicBezTo>
                  <a:cubicBezTo>
                    <a:pt x="189" y="49"/>
                    <a:pt x="176" y="49"/>
                    <a:pt x="160" y="60"/>
                  </a:cubicBezTo>
                  <a:cubicBezTo>
                    <a:pt x="148" y="54"/>
                    <a:pt x="137" y="46"/>
                    <a:pt x="126" y="38"/>
                  </a:cubicBezTo>
                  <a:cubicBezTo>
                    <a:pt x="120" y="29"/>
                    <a:pt x="119" y="22"/>
                    <a:pt x="108" y="18"/>
                  </a:cubicBezTo>
                  <a:cubicBezTo>
                    <a:pt x="91" y="24"/>
                    <a:pt x="93" y="9"/>
                    <a:pt x="82" y="2"/>
                  </a:cubicBezTo>
                  <a:cubicBezTo>
                    <a:pt x="73" y="5"/>
                    <a:pt x="75" y="10"/>
                    <a:pt x="72" y="18"/>
                  </a:cubicBezTo>
                  <a:cubicBezTo>
                    <a:pt x="69" y="36"/>
                    <a:pt x="68" y="44"/>
                    <a:pt x="64" y="60"/>
                  </a:cubicBezTo>
                  <a:cubicBezTo>
                    <a:pt x="54" y="58"/>
                    <a:pt x="50" y="54"/>
                    <a:pt x="42" y="48"/>
                  </a:cubicBezTo>
                  <a:cubicBezTo>
                    <a:pt x="26" y="51"/>
                    <a:pt x="31" y="53"/>
                    <a:pt x="20" y="62"/>
                  </a:cubicBezTo>
                  <a:cubicBezTo>
                    <a:pt x="17" y="65"/>
                    <a:pt x="7" y="73"/>
                    <a:pt x="10" y="7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35" name="Freeform 62">
              <a:extLst>
                <a:ext uri="{FF2B5EF4-FFF2-40B4-BE49-F238E27FC236}">
                  <a16:creationId xmlns:a16="http://schemas.microsoft.com/office/drawing/2014/main" id="{69FC25CB-5C4C-4BDA-B8A0-B2C0FC1CB117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602" y="1703"/>
              <a:ext cx="226" cy="182"/>
            </a:xfrm>
            <a:custGeom>
              <a:avLst/>
              <a:gdLst/>
              <a:ahLst/>
              <a:cxnLst>
                <a:cxn ang="0">
                  <a:pos x="30" y="116"/>
                </a:cxn>
                <a:cxn ang="0">
                  <a:pos x="60" y="116"/>
                </a:cxn>
                <a:cxn ang="0">
                  <a:pos x="72" y="146"/>
                </a:cxn>
                <a:cxn ang="0">
                  <a:pos x="84" y="150"/>
                </a:cxn>
                <a:cxn ang="0">
                  <a:pos x="92" y="168"/>
                </a:cxn>
                <a:cxn ang="0">
                  <a:pos x="120" y="184"/>
                </a:cxn>
                <a:cxn ang="0">
                  <a:pos x="138" y="190"/>
                </a:cxn>
                <a:cxn ang="0">
                  <a:pos x="220" y="156"/>
                </a:cxn>
                <a:cxn ang="0">
                  <a:pos x="204" y="142"/>
                </a:cxn>
                <a:cxn ang="0">
                  <a:pos x="160" y="128"/>
                </a:cxn>
                <a:cxn ang="0">
                  <a:pos x="118" y="102"/>
                </a:cxn>
                <a:cxn ang="0">
                  <a:pos x="102" y="130"/>
                </a:cxn>
                <a:cxn ang="0">
                  <a:pos x="106" y="78"/>
                </a:cxn>
                <a:cxn ang="0">
                  <a:pos x="118" y="50"/>
                </a:cxn>
                <a:cxn ang="0">
                  <a:pos x="144" y="56"/>
                </a:cxn>
                <a:cxn ang="0">
                  <a:pos x="118" y="16"/>
                </a:cxn>
                <a:cxn ang="0">
                  <a:pos x="96" y="24"/>
                </a:cxn>
                <a:cxn ang="0">
                  <a:pos x="76" y="4"/>
                </a:cxn>
                <a:cxn ang="0">
                  <a:pos x="64" y="0"/>
                </a:cxn>
                <a:cxn ang="0">
                  <a:pos x="50" y="20"/>
                </a:cxn>
                <a:cxn ang="0">
                  <a:pos x="24" y="28"/>
                </a:cxn>
                <a:cxn ang="0">
                  <a:pos x="2" y="46"/>
                </a:cxn>
                <a:cxn ang="0">
                  <a:pos x="6" y="80"/>
                </a:cxn>
                <a:cxn ang="0">
                  <a:pos x="20" y="110"/>
                </a:cxn>
                <a:cxn ang="0">
                  <a:pos x="30" y="116"/>
                </a:cxn>
              </a:cxnLst>
              <a:rect l="0" t="0" r="r" b="b"/>
              <a:pathLst>
                <a:path w="254" h="211">
                  <a:moveTo>
                    <a:pt x="30" y="116"/>
                  </a:moveTo>
                  <a:cubicBezTo>
                    <a:pt x="39" y="115"/>
                    <a:pt x="51" y="112"/>
                    <a:pt x="60" y="116"/>
                  </a:cubicBezTo>
                  <a:cubicBezTo>
                    <a:pt x="67" y="119"/>
                    <a:pt x="66" y="144"/>
                    <a:pt x="72" y="146"/>
                  </a:cubicBezTo>
                  <a:cubicBezTo>
                    <a:pt x="76" y="147"/>
                    <a:pt x="84" y="150"/>
                    <a:pt x="84" y="150"/>
                  </a:cubicBezTo>
                  <a:cubicBezTo>
                    <a:pt x="99" y="145"/>
                    <a:pt x="95" y="159"/>
                    <a:pt x="92" y="168"/>
                  </a:cubicBezTo>
                  <a:cubicBezTo>
                    <a:pt x="108" y="172"/>
                    <a:pt x="114" y="166"/>
                    <a:pt x="120" y="184"/>
                  </a:cubicBezTo>
                  <a:cubicBezTo>
                    <a:pt x="122" y="190"/>
                    <a:pt x="138" y="190"/>
                    <a:pt x="138" y="190"/>
                  </a:cubicBezTo>
                  <a:cubicBezTo>
                    <a:pt x="254" y="184"/>
                    <a:pt x="202" y="211"/>
                    <a:pt x="220" y="156"/>
                  </a:cubicBezTo>
                  <a:cubicBezTo>
                    <a:pt x="216" y="150"/>
                    <a:pt x="204" y="142"/>
                    <a:pt x="204" y="142"/>
                  </a:cubicBezTo>
                  <a:cubicBezTo>
                    <a:pt x="194" y="126"/>
                    <a:pt x="178" y="129"/>
                    <a:pt x="160" y="128"/>
                  </a:cubicBezTo>
                  <a:cubicBezTo>
                    <a:pt x="150" y="113"/>
                    <a:pt x="134" y="107"/>
                    <a:pt x="118" y="102"/>
                  </a:cubicBezTo>
                  <a:cubicBezTo>
                    <a:pt x="115" y="112"/>
                    <a:pt x="111" y="124"/>
                    <a:pt x="102" y="130"/>
                  </a:cubicBezTo>
                  <a:cubicBezTo>
                    <a:pt x="88" y="109"/>
                    <a:pt x="99" y="99"/>
                    <a:pt x="106" y="78"/>
                  </a:cubicBezTo>
                  <a:cubicBezTo>
                    <a:pt x="107" y="65"/>
                    <a:pt x="102" y="46"/>
                    <a:pt x="118" y="50"/>
                  </a:cubicBezTo>
                  <a:cubicBezTo>
                    <a:pt x="129" y="57"/>
                    <a:pt x="131" y="58"/>
                    <a:pt x="144" y="56"/>
                  </a:cubicBezTo>
                  <a:cubicBezTo>
                    <a:pt x="152" y="33"/>
                    <a:pt x="137" y="22"/>
                    <a:pt x="118" y="16"/>
                  </a:cubicBezTo>
                  <a:cubicBezTo>
                    <a:pt x="109" y="22"/>
                    <a:pt x="107" y="27"/>
                    <a:pt x="96" y="24"/>
                  </a:cubicBezTo>
                  <a:cubicBezTo>
                    <a:pt x="94" y="10"/>
                    <a:pt x="88" y="9"/>
                    <a:pt x="76" y="4"/>
                  </a:cubicBezTo>
                  <a:cubicBezTo>
                    <a:pt x="72" y="2"/>
                    <a:pt x="64" y="0"/>
                    <a:pt x="64" y="0"/>
                  </a:cubicBezTo>
                  <a:cubicBezTo>
                    <a:pt x="53" y="4"/>
                    <a:pt x="57" y="13"/>
                    <a:pt x="50" y="20"/>
                  </a:cubicBezTo>
                  <a:cubicBezTo>
                    <a:pt x="43" y="27"/>
                    <a:pt x="33" y="27"/>
                    <a:pt x="24" y="28"/>
                  </a:cubicBezTo>
                  <a:cubicBezTo>
                    <a:pt x="14" y="31"/>
                    <a:pt x="8" y="37"/>
                    <a:pt x="2" y="46"/>
                  </a:cubicBezTo>
                  <a:cubicBezTo>
                    <a:pt x="0" y="59"/>
                    <a:pt x="0" y="68"/>
                    <a:pt x="6" y="80"/>
                  </a:cubicBezTo>
                  <a:cubicBezTo>
                    <a:pt x="8" y="92"/>
                    <a:pt x="10" y="103"/>
                    <a:pt x="20" y="110"/>
                  </a:cubicBezTo>
                  <a:cubicBezTo>
                    <a:pt x="22" y="115"/>
                    <a:pt x="24" y="122"/>
                    <a:pt x="30" y="116"/>
                  </a:cubicBezTo>
                  <a:close/>
                </a:path>
              </a:pathLst>
            </a:custGeom>
            <a:solidFill>
              <a:srgbClr val="E3E4E4"/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36" name="Freeform 63">
              <a:hlinkClick r:id="" action="ppaction://noaction"/>
              <a:extLst>
                <a:ext uri="{FF2B5EF4-FFF2-40B4-BE49-F238E27FC236}">
                  <a16:creationId xmlns:a16="http://schemas.microsoft.com/office/drawing/2014/main" id="{8420B22B-B3CB-40AD-8274-47DCA247D27E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642" y="1736"/>
              <a:ext cx="352" cy="495"/>
            </a:xfrm>
            <a:custGeom>
              <a:avLst/>
              <a:gdLst/>
              <a:ahLst/>
              <a:cxnLst>
                <a:cxn ang="0">
                  <a:pos x="168" y="154"/>
                </a:cxn>
                <a:cxn ang="0">
                  <a:pos x="140" y="190"/>
                </a:cxn>
                <a:cxn ang="0">
                  <a:pos x="114" y="228"/>
                </a:cxn>
                <a:cxn ang="0">
                  <a:pos x="96" y="276"/>
                </a:cxn>
                <a:cxn ang="0">
                  <a:pos x="74" y="322"/>
                </a:cxn>
                <a:cxn ang="0">
                  <a:pos x="40" y="386"/>
                </a:cxn>
                <a:cxn ang="0">
                  <a:pos x="34" y="408"/>
                </a:cxn>
                <a:cxn ang="0">
                  <a:pos x="26" y="420"/>
                </a:cxn>
                <a:cxn ang="0">
                  <a:pos x="24" y="448"/>
                </a:cxn>
                <a:cxn ang="0">
                  <a:pos x="16" y="460"/>
                </a:cxn>
                <a:cxn ang="0">
                  <a:pos x="6" y="500"/>
                </a:cxn>
                <a:cxn ang="0">
                  <a:pos x="0" y="518"/>
                </a:cxn>
                <a:cxn ang="0">
                  <a:pos x="2" y="532"/>
                </a:cxn>
                <a:cxn ang="0">
                  <a:pos x="18" y="546"/>
                </a:cxn>
                <a:cxn ang="0">
                  <a:pos x="34" y="572"/>
                </a:cxn>
                <a:cxn ang="0">
                  <a:pos x="68" y="560"/>
                </a:cxn>
                <a:cxn ang="0">
                  <a:pos x="122" y="526"/>
                </a:cxn>
                <a:cxn ang="0">
                  <a:pos x="142" y="482"/>
                </a:cxn>
                <a:cxn ang="0">
                  <a:pos x="162" y="460"/>
                </a:cxn>
                <a:cxn ang="0">
                  <a:pos x="190" y="476"/>
                </a:cxn>
                <a:cxn ang="0">
                  <a:pos x="212" y="472"/>
                </a:cxn>
                <a:cxn ang="0">
                  <a:pos x="244" y="460"/>
                </a:cxn>
                <a:cxn ang="0">
                  <a:pos x="260" y="498"/>
                </a:cxn>
                <a:cxn ang="0">
                  <a:pos x="286" y="494"/>
                </a:cxn>
                <a:cxn ang="0">
                  <a:pos x="292" y="480"/>
                </a:cxn>
                <a:cxn ang="0">
                  <a:pos x="316" y="456"/>
                </a:cxn>
                <a:cxn ang="0">
                  <a:pos x="322" y="432"/>
                </a:cxn>
                <a:cxn ang="0">
                  <a:pos x="334" y="414"/>
                </a:cxn>
                <a:cxn ang="0">
                  <a:pos x="360" y="396"/>
                </a:cxn>
                <a:cxn ang="0">
                  <a:pos x="380" y="338"/>
                </a:cxn>
                <a:cxn ang="0">
                  <a:pos x="370" y="252"/>
                </a:cxn>
                <a:cxn ang="0">
                  <a:pos x="346" y="262"/>
                </a:cxn>
                <a:cxn ang="0">
                  <a:pos x="340" y="266"/>
                </a:cxn>
                <a:cxn ang="0">
                  <a:pos x="308" y="256"/>
                </a:cxn>
                <a:cxn ang="0">
                  <a:pos x="292" y="252"/>
                </a:cxn>
                <a:cxn ang="0">
                  <a:pos x="300" y="226"/>
                </a:cxn>
                <a:cxn ang="0">
                  <a:pos x="310" y="130"/>
                </a:cxn>
                <a:cxn ang="0">
                  <a:pos x="322" y="90"/>
                </a:cxn>
                <a:cxn ang="0">
                  <a:pos x="326" y="74"/>
                </a:cxn>
                <a:cxn ang="0">
                  <a:pos x="314" y="14"/>
                </a:cxn>
                <a:cxn ang="0">
                  <a:pos x="290" y="0"/>
                </a:cxn>
                <a:cxn ang="0">
                  <a:pos x="248" y="6"/>
                </a:cxn>
                <a:cxn ang="0">
                  <a:pos x="238" y="24"/>
                </a:cxn>
                <a:cxn ang="0">
                  <a:pos x="236" y="34"/>
                </a:cxn>
                <a:cxn ang="0">
                  <a:pos x="216" y="40"/>
                </a:cxn>
                <a:cxn ang="0">
                  <a:pos x="206" y="50"/>
                </a:cxn>
                <a:cxn ang="0">
                  <a:pos x="194" y="54"/>
                </a:cxn>
                <a:cxn ang="0">
                  <a:pos x="176" y="88"/>
                </a:cxn>
                <a:cxn ang="0">
                  <a:pos x="172" y="124"/>
                </a:cxn>
                <a:cxn ang="0">
                  <a:pos x="168" y="154"/>
                </a:cxn>
              </a:cxnLst>
              <a:rect l="0" t="0" r="r" b="b"/>
              <a:pathLst>
                <a:path w="395" h="572">
                  <a:moveTo>
                    <a:pt x="168" y="154"/>
                  </a:moveTo>
                  <a:cubicBezTo>
                    <a:pt x="166" y="184"/>
                    <a:pt x="167" y="186"/>
                    <a:pt x="140" y="190"/>
                  </a:cubicBezTo>
                  <a:cubicBezTo>
                    <a:pt x="123" y="201"/>
                    <a:pt x="133" y="222"/>
                    <a:pt x="114" y="228"/>
                  </a:cubicBezTo>
                  <a:cubicBezTo>
                    <a:pt x="108" y="256"/>
                    <a:pt x="114" y="258"/>
                    <a:pt x="96" y="276"/>
                  </a:cubicBezTo>
                  <a:cubicBezTo>
                    <a:pt x="89" y="297"/>
                    <a:pt x="98" y="316"/>
                    <a:pt x="74" y="322"/>
                  </a:cubicBezTo>
                  <a:cubicBezTo>
                    <a:pt x="63" y="337"/>
                    <a:pt x="46" y="368"/>
                    <a:pt x="40" y="386"/>
                  </a:cubicBezTo>
                  <a:cubicBezTo>
                    <a:pt x="37" y="394"/>
                    <a:pt x="39" y="401"/>
                    <a:pt x="34" y="408"/>
                  </a:cubicBezTo>
                  <a:cubicBezTo>
                    <a:pt x="31" y="412"/>
                    <a:pt x="26" y="420"/>
                    <a:pt x="26" y="420"/>
                  </a:cubicBezTo>
                  <a:cubicBezTo>
                    <a:pt x="29" y="440"/>
                    <a:pt x="30" y="431"/>
                    <a:pt x="24" y="448"/>
                  </a:cubicBezTo>
                  <a:cubicBezTo>
                    <a:pt x="22" y="453"/>
                    <a:pt x="16" y="460"/>
                    <a:pt x="16" y="460"/>
                  </a:cubicBezTo>
                  <a:cubicBezTo>
                    <a:pt x="14" y="493"/>
                    <a:pt x="19" y="480"/>
                    <a:pt x="6" y="500"/>
                  </a:cubicBezTo>
                  <a:cubicBezTo>
                    <a:pt x="2" y="505"/>
                    <a:pt x="0" y="518"/>
                    <a:pt x="0" y="518"/>
                  </a:cubicBezTo>
                  <a:cubicBezTo>
                    <a:pt x="1" y="523"/>
                    <a:pt x="0" y="528"/>
                    <a:pt x="2" y="532"/>
                  </a:cubicBezTo>
                  <a:cubicBezTo>
                    <a:pt x="5" y="538"/>
                    <a:pt x="14" y="542"/>
                    <a:pt x="18" y="546"/>
                  </a:cubicBezTo>
                  <a:cubicBezTo>
                    <a:pt x="24" y="552"/>
                    <a:pt x="29" y="564"/>
                    <a:pt x="34" y="572"/>
                  </a:cubicBezTo>
                  <a:cubicBezTo>
                    <a:pt x="48" y="570"/>
                    <a:pt x="55" y="564"/>
                    <a:pt x="68" y="560"/>
                  </a:cubicBezTo>
                  <a:cubicBezTo>
                    <a:pt x="84" y="544"/>
                    <a:pt x="101" y="536"/>
                    <a:pt x="122" y="526"/>
                  </a:cubicBezTo>
                  <a:cubicBezTo>
                    <a:pt x="128" y="509"/>
                    <a:pt x="121" y="489"/>
                    <a:pt x="142" y="482"/>
                  </a:cubicBezTo>
                  <a:cubicBezTo>
                    <a:pt x="150" y="471"/>
                    <a:pt x="151" y="466"/>
                    <a:pt x="162" y="460"/>
                  </a:cubicBezTo>
                  <a:cubicBezTo>
                    <a:pt x="192" y="463"/>
                    <a:pt x="175" y="461"/>
                    <a:pt x="190" y="476"/>
                  </a:cubicBezTo>
                  <a:cubicBezTo>
                    <a:pt x="200" y="474"/>
                    <a:pt x="202" y="469"/>
                    <a:pt x="212" y="472"/>
                  </a:cubicBezTo>
                  <a:cubicBezTo>
                    <a:pt x="224" y="470"/>
                    <a:pt x="234" y="467"/>
                    <a:pt x="244" y="460"/>
                  </a:cubicBezTo>
                  <a:cubicBezTo>
                    <a:pt x="240" y="491"/>
                    <a:pt x="229" y="488"/>
                    <a:pt x="260" y="498"/>
                  </a:cubicBezTo>
                  <a:cubicBezTo>
                    <a:pt x="269" y="497"/>
                    <a:pt x="279" y="499"/>
                    <a:pt x="286" y="494"/>
                  </a:cubicBezTo>
                  <a:cubicBezTo>
                    <a:pt x="290" y="491"/>
                    <a:pt x="289" y="484"/>
                    <a:pt x="292" y="480"/>
                  </a:cubicBezTo>
                  <a:cubicBezTo>
                    <a:pt x="299" y="472"/>
                    <a:pt x="308" y="464"/>
                    <a:pt x="316" y="456"/>
                  </a:cubicBezTo>
                  <a:cubicBezTo>
                    <a:pt x="319" y="448"/>
                    <a:pt x="319" y="440"/>
                    <a:pt x="322" y="432"/>
                  </a:cubicBezTo>
                  <a:cubicBezTo>
                    <a:pt x="325" y="425"/>
                    <a:pt x="331" y="422"/>
                    <a:pt x="334" y="414"/>
                  </a:cubicBezTo>
                  <a:cubicBezTo>
                    <a:pt x="337" y="394"/>
                    <a:pt x="339" y="398"/>
                    <a:pt x="360" y="396"/>
                  </a:cubicBezTo>
                  <a:cubicBezTo>
                    <a:pt x="377" y="385"/>
                    <a:pt x="368" y="356"/>
                    <a:pt x="380" y="338"/>
                  </a:cubicBezTo>
                  <a:cubicBezTo>
                    <a:pt x="382" y="315"/>
                    <a:pt x="395" y="265"/>
                    <a:pt x="370" y="252"/>
                  </a:cubicBezTo>
                  <a:cubicBezTo>
                    <a:pt x="353" y="255"/>
                    <a:pt x="361" y="252"/>
                    <a:pt x="346" y="262"/>
                  </a:cubicBezTo>
                  <a:cubicBezTo>
                    <a:pt x="344" y="263"/>
                    <a:pt x="340" y="266"/>
                    <a:pt x="340" y="266"/>
                  </a:cubicBezTo>
                  <a:cubicBezTo>
                    <a:pt x="330" y="263"/>
                    <a:pt x="319" y="259"/>
                    <a:pt x="308" y="256"/>
                  </a:cubicBezTo>
                  <a:cubicBezTo>
                    <a:pt x="303" y="255"/>
                    <a:pt x="292" y="252"/>
                    <a:pt x="292" y="252"/>
                  </a:cubicBezTo>
                  <a:cubicBezTo>
                    <a:pt x="286" y="240"/>
                    <a:pt x="291" y="235"/>
                    <a:pt x="300" y="226"/>
                  </a:cubicBezTo>
                  <a:cubicBezTo>
                    <a:pt x="310" y="195"/>
                    <a:pt x="302" y="162"/>
                    <a:pt x="310" y="130"/>
                  </a:cubicBezTo>
                  <a:cubicBezTo>
                    <a:pt x="313" y="117"/>
                    <a:pt x="318" y="103"/>
                    <a:pt x="322" y="90"/>
                  </a:cubicBezTo>
                  <a:cubicBezTo>
                    <a:pt x="323" y="85"/>
                    <a:pt x="326" y="74"/>
                    <a:pt x="326" y="74"/>
                  </a:cubicBezTo>
                  <a:cubicBezTo>
                    <a:pt x="324" y="52"/>
                    <a:pt x="321" y="34"/>
                    <a:pt x="314" y="14"/>
                  </a:cubicBezTo>
                  <a:cubicBezTo>
                    <a:pt x="312" y="9"/>
                    <a:pt x="294" y="3"/>
                    <a:pt x="290" y="0"/>
                  </a:cubicBezTo>
                  <a:cubicBezTo>
                    <a:pt x="275" y="2"/>
                    <a:pt x="263" y="5"/>
                    <a:pt x="248" y="6"/>
                  </a:cubicBezTo>
                  <a:cubicBezTo>
                    <a:pt x="242" y="15"/>
                    <a:pt x="240" y="16"/>
                    <a:pt x="238" y="24"/>
                  </a:cubicBezTo>
                  <a:cubicBezTo>
                    <a:pt x="237" y="27"/>
                    <a:pt x="238" y="32"/>
                    <a:pt x="236" y="34"/>
                  </a:cubicBezTo>
                  <a:cubicBezTo>
                    <a:pt x="234" y="36"/>
                    <a:pt x="220" y="39"/>
                    <a:pt x="216" y="40"/>
                  </a:cubicBezTo>
                  <a:cubicBezTo>
                    <a:pt x="212" y="45"/>
                    <a:pt x="212" y="47"/>
                    <a:pt x="206" y="50"/>
                  </a:cubicBezTo>
                  <a:cubicBezTo>
                    <a:pt x="202" y="52"/>
                    <a:pt x="194" y="54"/>
                    <a:pt x="194" y="54"/>
                  </a:cubicBezTo>
                  <a:cubicBezTo>
                    <a:pt x="185" y="63"/>
                    <a:pt x="184" y="77"/>
                    <a:pt x="176" y="88"/>
                  </a:cubicBezTo>
                  <a:cubicBezTo>
                    <a:pt x="179" y="101"/>
                    <a:pt x="185" y="115"/>
                    <a:pt x="172" y="124"/>
                  </a:cubicBezTo>
                  <a:cubicBezTo>
                    <a:pt x="169" y="135"/>
                    <a:pt x="165" y="143"/>
                    <a:pt x="168" y="154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37" name="Freeform 64">
              <a:extLst>
                <a:ext uri="{FF2B5EF4-FFF2-40B4-BE49-F238E27FC236}">
                  <a16:creationId xmlns:a16="http://schemas.microsoft.com/office/drawing/2014/main" id="{A0225131-9B98-463E-9242-565BBD3DE983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687" y="1861"/>
              <a:ext cx="105" cy="133"/>
            </a:xfrm>
            <a:custGeom>
              <a:avLst/>
              <a:gdLst/>
              <a:ahLst/>
              <a:cxnLst>
                <a:cxn ang="0">
                  <a:pos x="44" y="11"/>
                </a:cxn>
                <a:cxn ang="0">
                  <a:pos x="34" y="31"/>
                </a:cxn>
                <a:cxn ang="0">
                  <a:pos x="12" y="23"/>
                </a:cxn>
                <a:cxn ang="0">
                  <a:pos x="18" y="75"/>
                </a:cxn>
                <a:cxn ang="0">
                  <a:pos x="30" y="127"/>
                </a:cxn>
                <a:cxn ang="0">
                  <a:pos x="38" y="153"/>
                </a:cxn>
                <a:cxn ang="0">
                  <a:pos x="62" y="91"/>
                </a:cxn>
                <a:cxn ang="0">
                  <a:pos x="82" y="69"/>
                </a:cxn>
                <a:cxn ang="0">
                  <a:pos x="110" y="41"/>
                </a:cxn>
                <a:cxn ang="0">
                  <a:pos x="118" y="15"/>
                </a:cxn>
                <a:cxn ang="0">
                  <a:pos x="44" y="11"/>
                </a:cxn>
              </a:cxnLst>
              <a:rect l="0" t="0" r="r" b="b"/>
              <a:pathLst>
                <a:path w="118" h="153">
                  <a:moveTo>
                    <a:pt x="44" y="11"/>
                  </a:moveTo>
                  <a:cubicBezTo>
                    <a:pt x="42" y="21"/>
                    <a:pt x="44" y="28"/>
                    <a:pt x="34" y="31"/>
                  </a:cubicBezTo>
                  <a:cubicBezTo>
                    <a:pt x="22" y="27"/>
                    <a:pt x="27" y="20"/>
                    <a:pt x="12" y="23"/>
                  </a:cubicBezTo>
                  <a:cubicBezTo>
                    <a:pt x="8" y="38"/>
                    <a:pt x="0" y="69"/>
                    <a:pt x="18" y="75"/>
                  </a:cubicBezTo>
                  <a:cubicBezTo>
                    <a:pt x="24" y="93"/>
                    <a:pt x="19" y="112"/>
                    <a:pt x="30" y="127"/>
                  </a:cubicBezTo>
                  <a:cubicBezTo>
                    <a:pt x="33" y="136"/>
                    <a:pt x="35" y="144"/>
                    <a:pt x="38" y="153"/>
                  </a:cubicBezTo>
                  <a:cubicBezTo>
                    <a:pt x="58" y="146"/>
                    <a:pt x="51" y="108"/>
                    <a:pt x="62" y="91"/>
                  </a:cubicBezTo>
                  <a:cubicBezTo>
                    <a:pt x="68" y="82"/>
                    <a:pt x="76" y="78"/>
                    <a:pt x="82" y="69"/>
                  </a:cubicBezTo>
                  <a:cubicBezTo>
                    <a:pt x="87" y="45"/>
                    <a:pt x="93" y="53"/>
                    <a:pt x="110" y="41"/>
                  </a:cubicBezTo>
                  <a:cubicBezTo>
                    <a:pt x="116" y="32"/>
                    <a:pt x="116" y="27"/>
                    <a:pt x="118" y="15"/>
                  </a:cubicBezTo>
                  <a:cubicBezTo>
                    <a:pt x="113" y="0"/>
                    <a:pt x="61" y="11"/>
                    <a:pt x="44" y="11"/>
                  </a:cubicBezTo>
                  <a:close/>
                </a:path>
              </a:pathLst>
            </a:custGeom>
            <a:solidFill>
              <a:srgbClr val="E3E4E4"/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38" name="Freeform 65">
              <a:extLst>
                <a:ext uri="{FF2B5EF4-FFF2-40B4-BE49-F238E27FC236}">
                  <a16:creationId xmlns:a16="http://schemas.microsoft.com/office/drawing/2014/main" id="{8740313A-9738-4288-97E1-2091B2410D13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333" y="1802"/>
              <a:ext cx="401" cy="420"/>
            </a:xfrm>
            <a:custGeom>
              <a:avLst/>
              <a:gdLst/>
              <a:ahLst/>
              <a:cxnLst>
                <a:cxn ang="0">
                  <a:pos x="14" y="226"/>
                </a:cxn>
                <a:cxn ang="0">
                  <a:pos x="26" y="256"/>
                </a:cxn>
                <a:cxn ang="0">
                  <a:pos x="60" y="238"/>
                </a:cxn>
                <a:cxn ang="0">
                  <a:pos x="48" y="254"/>
                </a:cxn>
                <a:cxn ang="0">
                  <a:pos x="52" y="268"/>
                </a:cxn>
                <a:cxn ang="0">
                  <a:pos x="86" y="278"/>
                </a:cxn>
                <a:cxn ang="0">
                  <a:pos x="74" y="300"/>
                </a:cxn>
                <a:cxn ang="0">
                  <a:pos x="60" y="340"/>
                </a:cxn>
                <a:cxn ang="0">
                  <a:pos x="34" y="372"/>
                </a:cxn>
                <a:cxn ang="0">
                  <a:pos x="14" y="378"/>
                </a:cxn>
                <a:cxn ang="0">
                  <a:pos x="14" y="410"/>
                </a:cxn>
                <a:cxn ang="0">
                  <a:pos x="38" y="438"/>
                </a:cxn>
                <a:cxn ang="0">
                  <a:pos x="68" y="466"/>
                </a:cxn>
                <a:cxn ang="0">
                  <a:pos x="122" y="468"/>
                </a:cxn>
                <a:cxn ang="0">
                  <a:pos x="158" y="486"/>
                </a:cxn>
                <a:cxn ang="0">
                  <a:pos x="178" y="472"/>
                </a:cxn>
                <a:cxn ang="0">
                  <a:pos x="210" y="464"/>
                </a:cxn>
                <a:cxn ang="0">
                  <a:pos x="230" y="456"/>
                </a:cxn>
                <a:cxn ang="0">
                  <a:pos x="250" y="432"/>
                </a:cxn>
                <a:cxn ang="0">
                  <a:pos x="252" y="416"/>
                </a:cxn>
                <a:cxn ang="0">
                  <a:pos x="294" y="426"/>
                </a:cxn>
                <a:cxn ang="0">
                  <a:pos x="338" y="434"/>
                </a:cxn>
                <a:cxn ang="0">
                  <a:pos x="352" y="418"/>
                </a:cxn>
                <a:cxn ang="0">
                  <a:pos x="360" y="406"/>
                </a:cxn>
                <a:cxn ang="0">
                  <a:pos x="374" y="368"/>
                </a:cxn>
                <a:cxn ang="0">
                  <a:pos x="384" y="324"/>
                </a:cxn>
                <a:cxn ang="0">
                  <a:pos x="404" y="274"/>
                </a:cxn>
                <a:cxn ang="0">
                  <a:pos x="420" y="250"/>
                </a:cxn>
                <a:cxn ang="0">
                  <a:pos x="432" y="238"/>
                </a:cxn>
                <a:cxn ang="0">
                  <a:pos x="416" y="184"/>
                </a:cxn>
                <a:cxn ang="0">
                  <a:pos x="414" y="154"/>
                </a:cxn>
                <a:cxn ang="0">
                  <a:pos x="404" y="136"/>
                </a:cxn>
                <a:cxn ang="0">
                  <a:pos x="410" y="92"/>
                </a:cxn>
                <a:cxn ang="0">
                  <a:pos x="426" y="102"/>
                </a:cxn>
                <a:cxn ang="0">
                  <a:pos x="444" y="94"/>
                </a:cxn>
                <a:cxn ang="0">
                  <a:pos x="442" y="76"/>
                </a:cxn>
                <a:cxn ang="0">
                  <a:pos x="426" y="72"/>
                </a:cxn>
                <a:cxn ang="0">
                  <a:pos x="390" y="48"/>
                </a:cxn>
                <a:cxn ang="0">
                  <a:pos x="388" y="38"/>
                </a:cxn>
                <a:cxn ang="0">
                  <a:pos x="370" y="32"/>
                </a:cxn>
                <a:cxn ang="0">
                  <a:pos x="342" y="0"/>
                </a:cxn>
                <a:cxn ang="0">
                  <a:pos x="324" y="30"/>
                </a:cxn>
                <a:cxn ang="0">
                  <a:pos x="296" y="58"/>
                </a:cxn>
                <a:cxn ang="0">
                  <a:pos x="280" y="72"/>
                </a:cxn>
                <a:cxn ang="0">
                  <a:pos x="276" y="94"/>
                </a:cxn>
                <a:cxn ang="0">
                  <a:pos x="236" y="140"/>
                </a:cxn>
                <a:cxn ang="0">
                  <a:pos x="232" y="156"/>
                </a:cxn>
                <a:cxn ang="0">
                  <a:pos x="246" y="184"/>
                </a:cxn>
                <a:cxn ang="0">
                  <a:pos x="258" y="202"/>
                </a:cxn>
                <a:cxn ang="0">
                  <a:pos x="238" y="216"/>
                </a:cxn>
                <a:cxn ang="0">
                  <a:pos x="230" y="234"/>
                </a:cxn>
                <a:cxn ang="0">
                  <a:pos x="214" y="232"/>
                </a:cxn>
                <a:cxn ang="0">
                  <a:pos x="202" y="246"/>
                </a:cxn>
                <a:cxn ang="0">
                  <a:pos x="158" y="242"/>
                </a:cxn>
                <a:cxn ang="0">
                  <a:pos x="156" y="232"/>
                </a:cxn>
                <a:cxn ang="0">
                  <a:pos x="120" y="224"/>
                </a:cxn>
                <a:cxn ang="0">
                  <a:pos x="64" y="206"/>
                </a:cxn>
                <a:cxn ang="0">
                  <a:pos x="40" y="200"/>
                </a:cxn>
                <a:cxn ang="0">
                  <a:pos x="14" y="226"/>
                </a:cxn>
              </a:cxnLst>
              <a:rect l="0" t="0" r="r" b="b"/>
              <a:pathLst>
                <a:path w="450" h="486">
                  <a:moveTo>
                    <a:pt x="14" y="226"/>
                  </a:moveTo>
                  <a:cubicBezTo>
                    <a:pt x="9" y="247"/>
                    <a:pt x="0" y="251"/>
                    <a:pt x="26" y="256"/>
                  </a:cubicBezTo>
                  <a:cubicBezTo>
                    <a:pt x="41" y="266"/>
                    <a:pt x="48" y="246"/>
                    <a:pt x="60" y="238"/>
                  </a:cubicBezTo>
                  <a:cubicBezTo>
                    <a:pt x="64" y="226"/>
                    <a:pt x="53" y="242"/>
                    <a:pt x="48" y="254"/>
                  </a:cubicBezTo>
                  <a:cubicBezTo>
                    <a:pt x="44" y="263"/>
                    <a:pt x="55" y="259"/>
                    <a:pt x="52" y="268"/>
                  </a:cubicBezTo>
                  <a:cubicBezTo>
                    <a:pt x="59" y="291"/>
                    <a:pt x="65" y="282"/>
                    <a:pt x="86" y="278"/>
                  </a:cubicBezTo>
                  <a:cubicBezTo>
                    <a:pt x="90" y="290"/>
                    <a:pt x="82" y="292"/>
                    <a:pt x="74" y="300"/>
                  </a:cubicBezTo>
                  <a:cubicBezTo>
                    <a:pt x="68" y="317"/>
                    <a:pt x="73" y="327"/>
                    <a:pt x="60" y="340"/>
                  </a:cubicBezTo>
                  <a:cubicBezTo>
                    <a:pt x="37" y="332"/>
                    <a:pt x="39" y="357"/>
                    <a:pt x="34" y="372"/>
                  </a:cubicBezTo>
                  <a:cubicBezTo>
                    <a:pt x="28" y="381"/>
                    <a:pt x="17" y="372"/>
                    <a:pt x="14" y="378"/>
                  </a:cubicBezTo>
                  <a:cubicBezTo>
                    <a:pt x="11" y="384"/>
                    <a:pt x="10" y="400"/>
                    <a:pt x="14" y="410"/>
                  </a:cubicBezTo>
                  <a:cubicBezTo>
                    <a:pt x="17" y="420"/>
                    <a:pt x="30" y="430"/>
                    <a:pt x="38" y="438"/>
                  </a:cubicBezTo>
                  <a:cubicBezTo>
                    <a:pt x="41" y="453"/>
                    <a:pt x="57" y="455"/>
                    <a:pt x="68" y="466"/>
                  </a:cubicBezTo>
                  <a:cubicBezTo>
                    <a:pt x="86" y="462"/>
                    <a:pt x="104" y="462"/>
                    <a:pt x="122" y="468"/>
                  </a:cubicBezTo>
                  <a:cubicBezTo>
                    <a:pt x="139" y="462"/>
                    <a:pt x="145" y="478"/>
                    <a:pt x="158" y="486"/>
                  </a:cubicBezTo>
                  <a:cubicBezTo>
                    <a:pt x="175" y="483"/>
                    <a:pt x="169" y="481"/>
                    <a:pt x="178" y="472"/>
                  </a:cubicBezTo>
                  <a:cubicBezTo>
                    <a:pt x="184" y="466"/>
                    <a:pt x="208" y="464"/>
                    <a:pt x="210" y="464"/>
                  </a:cubicBezTo>
                  <a:cubicBezTo>
                    <a:pt x="218" y="456"/>
                    <a:pt x="219" y="453"/>
                    <a:pt x="230" y="456"/>
                  </a:cubicBezTo>
                  <a:cubicBezTo>
                    <a:pt x="245" y="452"/>
                    <a:pt x="244" y="444"/>
                    <a:pt x="250" y="432"/>
                  </a:cubicBezTo>
                  <a:cubicBezTo>
                    <a:pt x="251" y="427"/>
                    <a:pt x="250" y="421"/>
                    <a:pt x="252" y="416"/>
                  </a:cubicBezTo>
                  <a:cubicBezTo>
                    <a:pt x="256" y="407"/>
                    <a:pt x="287" y="424"/>
                    <a:pt x="294" y="426"/>
                  </a:cubicBezTo>
                  <a:cubicBezTo>
                    <a:pt x="311" y="423"/>
                    <a:pt x="322" y="429"/>
                    <a:pt x="338" y="434"/>
                  </a:cubicBezTo>
                  <a:cubicBezTo>
                    <a:pt x="348" y="427"/>
                    <a:pt x="343" y="432"/>
                    <a:pt x="352" y="418"/>
                  </a:cubicBezTo>
                  <a:cubicBezTo>
                    <a:pt x="355" y="414"/>
                    <a:pt x="360" y="406"/>
                    <a:pt x="360" y="406"/>
                  </a:cubicBezTo>
                  <a:cubicBezTo>
                    <a:pt x="362" y="390"/>
                    <a:pt x="369" y="382"/>
                    <a:pt x="374" y="368"/>
                  </a:cubicBezTo>
                  <a:cubicBezTo>
                    <a:pt x="371" y="350"/>
                    <a:pt x="371" y="337"/>
                    <a:pt x="384" y="324"/>
                  </a:cubicBezTo>
                  <a:cubicBezTo>
                    <a:pt x="388" y="306"/>
                    <a:pt x="391" y="287"/>
                    <a:pt x="404" y="274"/>
                  </a:cubicBezTo>
                  <a:cubicBezTo>
                    <a:pt x="407" y="265"/>
                    <a:pt x="414" y="257"/>
                    <a:pt x="420" y="250"/>
                  </a:cubicBezTo>
                  <a:cubicBezTo>
                    <a:pt x="424" y="246"/>
                    <a:pt x="432" y="238"/>
                    <a:pt x="432" y="238"/>
                  </a:cubicBezTo>
                  <a:cubicBezTo>
                    <a:pt x="431" y="224"/>
                    <a:pt x="435" y="190"/>
                    <a:pt x="416" y="184"/>
                  </a:cubicBezTo>
                  <a:cubicBezTo>
                    <a:pt x="415" y="174"/>
                    <a:pt x="415" y="164"/>
                    <a:pt x="414" y="154"/>
                  </a:cubicBezTo>
                  <a:cubicBezTo>
                    <a:pt x="413" y="147"/>
                    <a:pt x="404" y="136"/>
                    <a:pt x="404" y="136"/>
                  </a:cubicBezTo>
                  <a:cubicBezTo>
                    <a:pt x="401" y="120"/>
                    <a:pt x="401" y="105"/>
                    <a:pt x="410" y="92"/>
                  </a:cubicBezTo>
                  <a:cubicBezTo>
                    <a:pt x="414" y="85"/>
                    <a:pt x="420" y="102"/>
                    <a:pt x="426" y="102"/>
                  </a:cubicBezTo>
                  <a:cubicBezTo>
                    <a:pt x="432" y="102"/>
                    <a:pt x="441" y="98"/>
                    <a:pt x="444" y="94"/>
                  </a:cubicBezTo>
                  <a:cubicBezTo>
                    <a:pt x="447" y="89"/>
                    <a:pt x="450" y="80"/>
                    <a:pt x="442" y="76"/>
                  </a:cubicBezTo>
                  <a:cubicBezTo>
                    <a:pt x="437" y="74"/>
                    <a:pt x="426" y="72"/>
                    <a:pt x="426" y="72"/>
                  </a:cubicBezTo>
                  <a:cubicBezTo>
                    <a:pt x="408" y="58"/>
                    <a:pt x="417" y="52"/>
                    <a:pt x="390" y="48"/>
                  </a:cubicBezTo>
                  <a:cubicBezTo>
                    <a:pt x="389" y="45"/>
                    <a:pt x="390" y="40"/>
                    <a:pt x="388" y="38"/>
                  </a:cubicBezTo>
                  <a:cubicBezTo>
                    <a:pt x="384" y="34"/>
                    <a:pt x="370" y="32"/>
                    <a:pt x="370" y="32"/>
                  </a:cubicBezTo>
                  <a:cubicBezTo>
                    <a:pt x="358" y="15"/>
                    <a:pt x="363" y="7"/>
                    <a:pt x="342" y="0"/>
                  </a:cubicBezTo>
                  <a:cubicBezTo>
                    <a:pt x="319" y="4"/>
                    <a:pt x="330" y="8"/>
                    <a:pt x="324" y="30"/>
                  </a:cubicBezTo>
                  <a:cubicBezTo>
                    <a:pt x="321" y="40"/>
                    <a:pt x="306" y="55"/>
                    <a:pt x="296" y="58"/>
                  </a:cubicBezTo>
                  <a:cubicBezTo>
                    <a:pt x="289" y="66"/>
                    <a:pt x="283" y="66"/>
                    <a:pt x="280" y="72"/>
                  </a:cubicBezTo>
                  <a:cubicBezTo>
                    <a:pt x="277" y="78"/>
                    <a:pt x="283" y="83"/>
                    <a:pt x="276" y="94"/>
                  </a:cubicBezTo>
                  <a:cubicBezTo>
                    <a:pt x="269" y="105"/>
                    <a:pt x="243" y="130"/>
                    <a:pt x="236" y="140"/>
                  </a:cubicBezTo>
                  <a:cubicBezTo>
                    <a:pt x="228" y="145"/>
                    <a:pt x="226" y="148"/>
                    <a:pt x="232" y="156"/>
                  </a:cubicBezTo>
                  <a:cubicBezTo>
                    <a:pt x="235" y="185"/>
                    <a:pt x="230" y="174"/>
                    <a:pt x="246" y="184"/>
                  </a:cubicBezTo>
                  <a:cubicBezTo>
                    <a:pt x="250" y="190"/>
                    <a:pt x="258" y="202"/>
                    <a:pt x="258" y="202"/>
                  </a:cubicBezTo>
                  <a:cubicBezTo>
                    <a:pt x="255" y="216"/>
                    <a:pt x="252" y="214"/>
                    <a:pt x="238" y="216"/>
                  </a:cubicBezTo>
                  <a:cubicBezTo>
                    <a:pt x="233" y="230"/>
                    <a:pt x="236" y="224"/>
                    <a:pt x="230" y="234"/>
                  </a:cubicBezTo>
                  <a:cubicBezTo>
                    <a:pt x="225" y="233"/>
                    <a:pt x="219" y="231"/>
                    <a:pt x="214" y="232"/>
                  </a:cubicBezTo>
                  <a:cubicBezTo>
                    <a:pt x="209" y="233"/>
                    <a:pt x="209" y="244"/>
                    <a:pt x="202" y="246"/>
                  </a:cubicBezTo>
                  <a:cubicBezTo>
                    <a:pt x="187" y="244"/>
                    <a:pt x="172" y="247"/>
                    <a:pt x="158" y="242"/>
                  </a:cubicBezTo>
                  <a:cubicBezTo>
                    <a:pt x="155" y="241"/>
                    <a:pt x="158" y="235"/>
                    <a:pt x="156" y="232"/>
                  </a:cubicBezTo>
                  <a:cubicBezTo>
                    <a:pt x="151" y="223"/>
                    <a:pt x="122" y="224"/>
                    <a:pt x="120" y="224"/>
                  </a:cubicBezTo>
                  <a:cubicBezTo>
                    <a:pt x="101" y="219"/>
                    <a:pt x="83" y="210"/>
                    <a:pt x="64" y="206"/>
                  </a:cubicBezTo>
                  <a:cubicBezTo>
                    <a:pt x="46" y="197"/>
                    <a:pt x="54" y="197"/>
                    <a:pt x="40" y="200"/>
                  </a:cubicBezTo>
                  <a:cubicBezTo>
                    <a:pt x="30" y="207"/>
                    <a:pt x="19" y="215"/>
                    <a:pt x="14" y="226"/>
                  </a:cubicBezTo>
                  <a:close/>
                </a:path>
              </a:pathLst>
            </a:custGeom>
            <a:solidFill>
              <a:srgbClr val="FDD409"/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39" name="Freeform 66">
              <a:hlinkClick r:id="" action="ppaction://noaction"/>
              <a:extLst>
                <a:ext uri="{FF2B5EF4-FFF2-40B4-BE49-F238E27FC236}">
                  <a16:creationId xmlns:a16="http://schemas.microsoft.com/office/drawing/2014/main" id="{8681DF18-4196-4F01-A8C4-151437C471A6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226" y="2148"/>
              <a:ext cx="479" cy="505"/>
            </a:xfrm>
            <a:custGeom>
              <a:avLst/>
              <a:gdLst/>
              <a:ahLst/>
              <a:cxnLst>
                <a:cxn ang="0">
                  <a:pos x="114" y="5"/>
                </a:cxn>
                <a:cxn ang="0">
                  <a:pos x="62" y="77"/>
                </a:cxn>
                <a:cxn ang="0">
                  <a:pos x="40" y="129"/>
                </a:cxn>
                <a:cxn ang="0">
                  <a:pos x="4" y="173"/>
                </a:cxn>
                <a:cxn ang="0">
                  <a:pos x="28" y="215"/>
                </a:cxn>
                <a:cxn ang="0">
                  <a:pos x="60" y="269"/>
                </a:cxn>
                <a:cxn ang="0">
                  <a:pos x="116" y="287"/>
                </a:cxn>
                <a:cxn ang="0">
                  <a:pos x="150" y="285"/>
                </a:cxn>
                <a:cxn ang="0">
                  <a:pos x="162" y="323"/>
                </a:cxn>
                <a:cxn ang="0">
                  <a:pos x="166" y="353"/>
                </a:cxn>
                <a:cxn ang="0">
                  <a:pos x="168" y="411"/>
                </a:cxn>
                <a:cxn ang="0">
                  <a:pos x="240" y="399"/>
                </a:cxn>
                <a:cxn ang="0">
                  <a:pos x="276" y="429"/>
                </a:cxn>
                <a:cxn ang="0">
                  <a:pos x="270" y="481"/>
                </a:cxn>
                <a:cxn ang="0">
                  <a:pos x="326" y="473"/>
                </a:cxn>
                <a:cxn ang="0">
                  <a:pos x="338" y="535"/>
                </a:cxn>
                <a:cxn ang="0">
                  <a:pos x="370" y="567"/>
                </a:cxn>
                <a:cxn ang="0">
                  <a:pos x="422" y="583"/>
                </a:cxn>
                <a:cxn ang="0">
                  <a:pos x="466" y="555"/>
                </a:cxn>
                <a:cxn ang="0">
                  <a:pos x="418" y="511"/>
                </a:cxn>
                <a:cxn ang="0">
                  <a:pos x="438" y="451"/>
                </a:cxn>
                <a:cxn ang="0">
                  <a:pos x="400" y="413"/>
                </a:cxn>
                <a:cxn ang="0">
                  <a:pos x="340" y="347"/>
                </a:cxn>
                <a:cxn ang="0">
                  <a:pos x="402" y="289"/>
                </a:cxn>
                <a:cxn ang="0">
                  <a:pos x="420" y="231"/>
                </a:cxn>
                <a:cxn ang="0">
                  <a:pos x="480" y="211"/>
                </a:cxn>
                <a:cxn ang="0">
                  <a:pos x="504" y="227"/>
                </a:cxn>
                <a:cxn ang="0">
                  <a:pos x="512" y="175"/>
                </a:cxn>
                <a:cxn ang="0">
                  <a:pos x="498" y="87"/>
                </a:cxn>
                <a:cxn ang="0">
                  <a:pos x="466" y="37"/>
                </a:cxn>
                <a:cxn ang="0">
                  <a:pos x="380" y="11"/>
                </a:cxn>
                <a:cxn ang="0">
                  <a:pos x="334" y="55"/>
                </a:cxn>
                <a:cxn ang="0">
                  <a:pos x="276" y="85"/>
                </a:cxn>
                <a:cxn ang="0">
                  <a:pos x="224" y="63"/>
                </a:cxn>
                <a:cxn ang="0">
                  <a:pos x="158" y="41"/>
                </a:cxn>
                <a:cxn ang="0">
                  <a:pos x="134" y="9"/>
                </a:cxn>
              </a:cxnLst>
              <a:rect l="0" t="0" r="r" b="b"/>
              <a:pathLst>
                <a:path w="537" h="583">
                  <a:moveTo>
                    <a:pt x="134" y="9"/>
                  </a:moveTo>
                  <a:cubicBezTo>
                    <a:pt x="131" y="7"/>
                    <a:pt x="122" y="0"/>
                    <a:pt x="114" y="5"/>
                  </a:cubicBezTo>
                  <a:cubicBezTo>
                    <a:pt x="106" y="10"/>
                    <a:pt x="97" y="27"/>
                    <a:pt x="88" y="39"/>
                  </a:cubicBezTo>
                  <a:cubicBezTo>
                    <a:pt x="79" y="48"/>
                    <a:pt x="68" y="65"/>
                    <a:pt x="62" y="77"/>
                  </a:cubicBezTo>
                  <a:cubicBezTo>
                    <a:pt x="65" y="90"/>
                    <a:pt x="69" y="100"/>
                    <a:pt x="56" y="109"/>
                  </a:cubicBezTo>
                  <a:cubicBezTo>
                    <a:pt x="53" y="118"/>
                    <a:pt x="50" y="126"/>
                    <a:pt x="40" y="129"/>
                  </a:cubicBezTo>
                  <a:cubicBezTo>
                    <a:pt x="28" y="148"/>
                    <a:pt x="35" y="144"/>
                    <a:pt x="6" y="147"/>
                  </a:cubicBezTo>
                  <a:cubicBezTo>
                    <a:pt x="4" y="156"/>
                    <a:pt x="0" y="163"/>
                    <a:pt x="4" y="173"/>
                  </a:cubicBezTo>
                  <a:cubicBezTo>
                    <a:pt x="6" y="177"/>
                    <a:pt x="12" y="185"/>
                    <a:pt x="12" y="185"/>
                  </a:cubicBezTo>
                  <a:cubicBezTo>
                    <a:pt x="14" y="198"/>
                    <a:pt x="19" y="206"/>
                    <a:pt x="28" y="215"/>
                  </a:cubicBezTo>
                  <a:cubicBezTo>
                    <a:pt x="32" y="228"/>
                    <a:pt x="46" y="235"/>
                    <a:pt x="52" y="247"/>
                  </a:cubicBezTo>
                  <a:cubicBezTo>
                    <a:pt x="55" y="254"/>
                    <a:pt x="54" y="263"/>
                    <a:pt x="60" y="269"/>
                  </a:cubicBezTo>
                  <a:cubicBezTo>
                    <a:pt x="66" y="275"/>
                    <a:pt x="76" y="272"/>
                    <a:pt x="84" y="273"/>
                  </a:cubicBezTo>
                  <a:cubicBezTo>
                    <a:pt x="89" y="289"/>
                    <a:pt x="101" y="286"/>
                    <a:pt x="116" y="287"/>
                  </a:cubicBezTo>
                  <a:cubicBezTo>
                    <a:pt x="127" y="291"/>
                    <a:pt x="132" y="284"/>
                    <a:pt x="142" y="281"/>
                  </a:cubicBezTo>
                  <a:cubicBezTo>
                    <a:pt x="145" y="282"/>
                    <a:pt x="148" y="283"/>
                    <a:pt x="150" y="285"/>
                  </a:cubicBezTo>
                  <a:cubicBezTo>
                    <a:pt x="153" y="288"/>
                    <a:pt x="154" y="297"/>
                    <a:pt x="154" y="297"/>
                  </a:cubicBezTo>
                  <a:cubicBezTo>
                    <a:pt x="156" y="314"/>
                    <a:pt x="153" y="313"/>
                    <a:pt x="162" y="323"/>
                  </a:cubicBezTo>
                  <a:cubicBezTo>
                    <a:pt x="166" y="327"/>
                    <a:pt x="174" y="335"/>
                    <a:pt x="174" y="335"/>
                  </a:cubicBezTo>
                  <a:cubicBezTo>
                    <a:pt x="170" y="357"/>
                    <a:pt x="176" y="333"/>
                    <a:pt x="166" y="353"/>
                  </a:cubicBezTo>
                  <a:cubicBezTo>
                    <a:pt x="164" y="357"/>
                    <a:pt x="162" y="365"/>
                    <a:pt x="162" y="365"/>
                  </a:cubicBezTo>
                  <a:cubicBezTo>
                    <a:pt x="163" y="388"/>
                    <a:pt x="164" y="393"/>
                    <a:pt x="168" y="411"/>
                  </a:cubicBezTo>
                  <a:cubicBezTo>
                    <a:pt x="189" y="409"/>
                    <a:pt x="187" y="408"/>
                    <a:pt x="202" y="403"/>
                  </a:cubicBezTo>
                  <a:cubicBezTo>
                    <a:pt x="214" y="409"/>
                    <a:pt x="228" y="403"/>
                    <a:pt x="240" y="399"/>
                  </a:cubicBezTo>
                  <a:cubicBezTo>
                    <a:pt x="247" y="409"/>
                    <a:pt x="255" y="414"/>
                    <a:pt x="266" y="419"/>
                  </a:cubicBezTo>
                  <a:cubicBezTo>
                    <a:pt x="269" y="423"/>
                    <a:pt x="275" y="424"/>
                    <a:pt x="276" y="429"/>
                  </a:cubicBezTo>
                  <a:cubicBezTo>
                    <a:pt x="279" y="438"/>
                    <a:pt x="268" y="445"/>
                    <a:pt x="264" y="451"/>
                  </a:cubicBezTo>
                  <a:cubicBezTo>
                    <a:pt x="267" y="469"/>
                    <a:pt x="273" y="461"/>
                    <a:pt x="270" y="481"/>
                  </a:cubicBezTo>
                  <a:cubicBezTo>
                    <a:pt x="275" y="500"/>
                    <a:pt x="289" y="500"/>
                    <a:pt x="306" y="503"/>
                  </a:cubicBezTo>
                  <a:cubicBezTo>
                    <a:pt x="317" y="492"/>
                    <a:pt x="310" y="481"/>
                    <a:pt x="326" y="473"/>
                  </a:cubicBezTo>
                  <a:cubicBezTo>
                    <a:pt x="340" y="475"/>
                    <a:pt x="347" y="477"/>
                    <a:pt x="352" y="491"/>
                  </a:cubicBezTo>
                  <a:cubicBezTo>
                    <a:pt x="350" y="504"/>
                    <a:pt x="350" y="527"/>
                    <a:pt x="338" y="535"/>
                  </a:cubicBezTo>
                  <a:cubicBezTo>
                    <a:pt x="333" y="549"/>
                    <a:pt x="346" y="558"/>
                    <a:pt x="358" y="563"/>
                  </a:cubicBezTo>
                  <a:cubicBezTo>
                    <a:pt x="362" y="565"/>
                    <a:pt x="370" y="567"/>
                    <a:pt x="370" y="567"/>
                  </a:cubicBezTo>
                  <a:cubicBezTo>
                    <a:pt x="386" y="564"/>
                    <a:pt x="393" y="566"/>
                    <a:pt x="406" y="575"/>
                  </a:cubicBezTo>
                  <a:cubicBezTo>
                    <a:pt x="411" y="578"/>
                    <a:pt x="422" y="583"/>
                    <a:pt x="422" y="583"/>
                  </a:cubicBezTo>
                  <a:cubicBezTo>
                    <a:pt x="431" y="569"/>
                    <a:pt x="437" y="573"/>
                    <a:pt x="456" y="571"/>
                  </a:cubicBezTo>
                  <a:cubicBezTo>
                    <a:pt x="461" y="568"/>
                    <a:pt x="466" y="555"/>
                    <a:pt x="466" y="555"/>
                  </a:cubicBezTo>
                  <a:cubicBezTo>
                    <a:pt x="461" y="532"/>
                    <a:pt x="451" y="536"/>
                    <a:pt x="428" y="533"/>
                  </a:cubicBezTo>
                  <a:cubicBezTo>
                    <a:pt x="426" y="524"/>
                    <a:pt x="428" y="514"/>
                    <a:pt x="418" y="511"/>
                  </a:cubicBezTo>
                  <a:cubicBezTo>
                    <a:pt x="409" y="497"/>
                    <a:pt x="418" y="485"/>
                    <a:pt x="430" y="477"/>
                  </a:cubicBezTo>
                  <a:cubicBezTo>
                    <a:pt x="437" y="467"/>
                    <a:pt x="434" y="462"/>
                    <a:pt x="438" y="451"/>
                  </a:cubicBezTo>
                  <a:cubicBezTo>
                    <a:pt x="440" y="447"/>
                    <a:pt x="446" y="439"/>
                    <a:pt x="446" y="439"/>
                  </a:cubicBezTo>
                  <a:cubicBezTo>
                    <a:pt x="438" y="418"/>
                    <a:pt x="420" y="415"/>
                    <a:pt x="400" y="413"/>
                  </a:cubicBezTo>
                  <a:cubicBezTo>
                    <a:pt x="390" y="410"/>
                    <a:pt x="380" y="407"/>
                    <a:pt x="370" y="403"/>
                  </a:cubicBezTo>
                  <a:cubicBezTo>
                    <a:pt x="368" y="369"/>
                    <a:pt x="373" y="350"/>
                    <a:pt x="340" y="347"/>
                  </a:cubicBezTo>
                  <a:cubicBezTo>
                    <a:pt x="336" y="335"/>
                    <a:pt x="335" y="300"/>
                    <a:pt x="350" y="295"/>
                  </a:cubicBezTo>
                  <a:cubicBezTo>
                    <a:pt x="367" y="298"/>
                    <a:pt x="391" y="306"/>
                    <a:pt x="402" y="289"/>
                  </a:cubicBezTo>
                  <a:cubicBezTo>
                    <a:pt x="401" y="278"/>
                    <a:pt x="395" y="259"/>
                    <a:pt x="408" y="255"/>
                  </a:cubicBezTo>
                  <a:cubicBezTo>
                    <a:pt x="414" y="246"/>
                    <a:pt x="410" y="237"/>
                    <a:pt x="420" y="231"/>
                  </a:cubicBezTo>
                  <a:cubicBezTo>
                    <a:pt x="432" y="234"/>
                    <a:pt x="447" y="233"/>
                    <a:pt x="460" y="235"/>
                  </a:cubicBezTo>
                  <a:cubicBezTo>
                    <a:pt x="474" y="230"/>
                    <a:pt x="465" y="218"/>
                    <a:pt x="480" y="211"/>
                  </a:cubicBezTo>
                  <a:cubicBezTo>
                    <a:pt x="484" y="215"/>
                    <a:pt x="487" y="221"/>
                    <a:pt x="492" y="223"/>
                  </a:cubicBezTo>
                  <a:cubicBezTo>
                    <a:pt x="496" y="224"/>
                    <a:pt x="504" y="227"/>
                    <a:pt x="504" y="227"/>
                  </a:cubicBezTo>
                  <a:cubicBezTo>
                    <a:pt x="509" y="226"/>
                    <a:pt x="515" y="225"/>
                    <a:pt x="520" y="223"/>
                  </a:cubicBezTo>
                  <a:cubicBezTo>
                    <a:pt x="537" y="215"/>
                    <a:pt x="516" y="186"/>
                    <a:pt x="512" y="175"/>
                  </a:cubicBezTo>
                  <a:cubicBezTo>
                    <a:pt x="510" y="159"/>
                    <a:pt x="510" y="157"/>
                    <a:pt x="500" y="147"/>
                  </a:cubicBezTo>
                  <a:cubicBezTo>
                    <a:pt x="496" y="134"/>
                    <a:pt x="499" y="94"/>
                    <a:pt x="498" y="87"/>
                  </a:cubicBezTo>
                  <a:cubicBezTo>
                    <a:pt x="497" y="75"/>
                    <a:pt x="482" y="70"/>
                    <a:pt x="476" y="61"/>
                  </a:cubicBezTo>
                  <a:cubicBezTo>
                    <a:pt x="472" y="55"/>
                    <a:pt x="471" y="40"/>
                    <a:pt x="466" y="37"/>
                  </a:cubicBezTo>
                  <a:cubicBezTo>
                    <a:pt x="446" y="24"/>
                    <a:pt x="424" y="21"/>
                    <a:pt x="400" y="19"/>
                  </a:cubicBezTo>
                  <a:cubicBezTo>
                    <a:pt x="393" y="17"/>
                    <a:pt x="388" y="13"/>
                    <a:pt x="380" y="11"/>
                  </a:cubicBezTo>
                  <a:cubicBezTo>
                    <a:pt x="355" y="19"/>
                    <a:pt x="373" y="41"/>
                    <a:pt x="358" y="51"/>
                  </a:cubicBezTo>
                  <a:cubicBezTo>
                    <a:pt x="351" y="55"/>
                    <a:pt x="342" y="54"/>
                    <a:pt x="334" y="55"/>
                  </a:cubicBezTo>
                  <a:cubicBezTo>
                    <a:pt x="325" y="64"/>
                    <a:pt x="315" y="61"/>
                    <a:pt x="304" y="67"/>
                  </a:cubicBezTo>
                  <a:cubicBezTo>
                    <a:pt x="293" y="72"/>
                    <a:pt x="288" y="82"/>
                    <a:pt x="276" y="85"/>
                  </a:cubicBezTo>
                  <a:cubicBezTo>
                    <a:pt x="259" y="77"/>
                    <a:pt x="275" y="87"/>
                    <a:pt x="264" y="73"/>
                  </a:cubicBezTo>
                  <a:cubicBezTo>
                    <a:pt x="256" y="64"/>
                    <a:pt x="234" y="64"/>
                    <a:pt x="224" y="63"/>
                  </a:cubicBezTo>
                  <a:cubicBezTo>
                    <a:pt x="206" y="57"/>
                    <a:pt x="192" y="58"/>
                    <a:pt x="172" y="57"/>
                  </a:cubicBezTo>
                  <a:cubicBezTo>
                    <a:pt x="146" y="40"/>
                    <a:pt x="168" y="58"/>
                    <a:pt x="158" y="41"/>
                  </a:cubicBezTo>
                  <a:cubicBezTo>
                    <a:pt x="154" y="35"/>
                    <a:pt x="145" y="30"/>
                    <a:pt x="140" y="25"/>
                  </a:cubicBezTo>
                  <a:cubicBezTo>
                    <a:pt x="137" y="16"/>
                    <a:pt x="139" y="21"/>
                    <a:pt x="134" y="9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40" name="Freeform 67">
              <a:extLst>
                <a:ext uri="{FF2B5EF4-FFF2-40B4-BE49-F238E27FC236}">
                  <a16:creationId xmlns:a16="http://schemas.microsoft.com/office/drawing/2014/main" id="{7800D481-3B41-45B0-9CC7-ACBB1D8AF170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528" y="1992"/>
              <a:ext cx="477" cy="546"/>
            </a:xfrm>
            <a:custGeom>
              <a:avLst/>
              <a:gdLst/>
              <a:ahLst/>
              <a:cxnLst>
                <a:cxn ang="0">
                  <a:pos x="116" y="626"/>
                </a:cxn>
                <a:cxn ang="0">
                  <a:pos x="142" y="626"/>
                </a:cxn>
                <a:cxn ang="0">
                  <a:pos x="144" y="620"/>
                </a:cxn>
                <a:cxn ang="0">
                  <a:pos x="156" y="616"/>
                </a:cxn>
                <a:cxn ang="0">
                  <a:pos x="174" y="594"/>
                </a:cxn>
                <a:cxn ang="0">
                  <a:pos x="194" y="560"/>
                </a:cxn>
                <a:cxn ang="0">
                  <a:pos x="212" y="544"/>
                </a:cxn>
                <a:cxn ang="0">
                  <a:pos x="226" y="532"/>
                </a:cxn>
                <a:cxn ang="0">
                  <a:pos x="230" y="516"/>
                </a:cxn>
                <a:cxn ang="0">
                  <a:pos x="256" y="514"/>
                </a:cxn>
                <a:cxn ang="0">
                  <a:pos x="264" y="480"/>
                </a:cxn>
                <a:cxn ang="0">
                  <a:pos x="270" y="476"/>
                </a:cxn>
                <a:cxn ang="0">
                  <a:pos x="280" y="460"/>
                </a:cxn>
                <a:cxn ang="0">
                  <a:pos x="304" y="442"/>
                </a:cxn>
                <a:cxn ang="0">
                  <a:pos x="320" y="422"/>
                </a:cxn>
                <a:cxn ang="0">
                  <a:pos x="320" y="400"/>
                </a:cxn>
                <a:cxn ang="0">
                  <a:pos x="344" y="386"/>
                </a:cxn>
                <a:cxn ang="0">
                  <a:pos x="350" y="382"/>
                </a:cxn>
                <a:cxn ang="0">
                  <a:pos x="368" y="368"/>
                </a:cxn>
                <a:cxn ang="0">
                  <a:pos x="378" y="350"/>
                </a:cxn>
                <a:cxn ang="0">
                  <a:pos x="382" y="338"/>
                </a:cxn>
                <a:cxn ang="0">
                  <a:pos x="400" y="308"/>
                </a:cxn>
                <a:cxn ang="0">
                  <a:pos x="412" y="280"/>
                </a:cxn>
                <a:cxn ang="0">
                  <a:pos x="444" y="234"/>
                </a:cxn>
                <a:cxn ang="0">
                  <a:pos x="460" y="220"/>
                </a:cxn>
                <a:cxn ang="0">
                  <a:pos x="506" y="112"/>
                </a:cxn>
                <a:cxn ang="0">
                  <a:pos x="518" y="78"/>
                </a:cxn>
                <a:cxn ang="0">
                  <a:pos x="524" y="56"/>
                </a:cxn>
                <a:cxn ang="0">
                  <a:pos x="526" y="50"/>
                </a:cxn>
                <a:cxn ang="0">
                  <a:pos x="516" y="0"/>
                </a:cxn>
                <a:cxn ang="0">
                  <a:pos x="498" y="52"/>
                </a:cxn>
                <a:cxn ang="0">
                  <a:pos x="492" y="94"/>
                </a:cxn>
                <a:cxn ang="0">
                  <a:pos x="468" y="104"/>
                </a:cxn>
                <a:cxn ang="0">
                  <a:pos x="452" y="128"/>
                </a:cxn>
                <a:cxn ang="0">
                  <a:pos x="410" y="202"/>
                </a:cxn>
                <a:cxn ang="0">
                  <a:pos x="368" y="196"/>
                </a:cxn>
                <a:cxn ang="0">
                  <a:pos x="358" y="168"/>
                </a:cxn>
                <a:cxn ang="0">
                  <a:pos x="334" y="176"/>
                </a:cxn>
                <a:cxn ang="0">
                  <a:pos x="296" y="168"/>
                </a:cxn>
                <a:cxn ang="0">
                  <a:pos x="272" y="178"/>
                </a:cxn>
                <a:cxn ang="0">
                  <a:pos x="258" y="194"/>
                </a:cxn>
                <a:cxn ang="0">
                  <a:pos x="246" y="234"/>
                </a:cxn>
                <a:cxn ang="0">
                  <a:pos x="234" y="240"/>
                </a:cxn>
                <a:cxn ang="0">
                  <a:pos x="162" y="274"/>
                </a:cxn>
                <a:cxn ang="0">
                  <a:pos x="160" y="316"/>
                </a:cxn>
                <a:cxn ang="0">
                  <a:pos x="184" y="354"/>
                </a:cxn>
                <a:cxn ang="0">
                  <a:pos x="180" y="372"/>
                </a:cxn>
                <a:cxn ang="0">
                  <a:pos x="180" y="416"/>
                </a:cxn>
                <a:cxn ang="0">
                  <a:pos x="152" y="410"/>
                </a:cxn>
                <a:cxn ang="0">
                  <a:pos x="142" y="396"/>
                </a:cxn>
                <a:cxn ang="0">
                  <a:pos x="124" y="408"/>
                </a:cxn>
                <a:cxn ang="0">
                  <a:pos x="100" y="414"/>
                </a:cxn>
                <a:cxn ang="0">
                  <a:pos x="64" y="444"/>
                </a:cxn>
                <a:cxn ang="0">
                  <a:pos x="60" y="478"/>
                </a:cxn>
                <a:cxn ang="0">
                  <a:pos x="10" y="484"/>
                </a:cxn>
                <a:cxn ang="0">
                  <a:pos x="0" y="510"/>
                </a:cxn>
                <a:cxn ang="0">
                  <a:pos x="18" y="534"/>
                </a:cxn>
                <a:cxn ang="0">
                  <a:pos x="34" y="586"/>
                </a:cxn>
                <a:cxn ang="0">
                  <a:pos x="88" y="602"/>
                </a:cxn>
                <a:cxn ang="0">
                  <a:pos x="116" y="626"/>
                </a:cxn>
              </a:cxnLst>
              <a:rect l="0" t="0" r="r" b="b"/>
              <a:pathLst>
                <a:path w="536" h="631">
                  <a:moveTo>
                    <a:pt x="116" y="626"/>
                  </a:moveTo>
                  <a:cubicBezTo>
                    <a:pt x="126" y="629"/>
                    <a:pt x="128" y="631"/>
                    <a:pt x="142" y="626"/>
                  </a:cubicBezTo>
                  <a:cubicBezTo>
                    <a:pt x="144" y="625"/>
                    <a:pt x="142" y="621"/>
                    <a:pt x="144" y="620"/>
                  </a:cubicBezTo>
                  <a:cubicBezTo>
                    <a:pt x="147" y="618"/>
                    <a:pt x="156" y="616"/>
                    <a:pt x="156" y="616"/>
                  </a:cubicBezTo>
                  <a:cubicBezTo>
                    <a:pt x="160" y="605"/>
                    <a:pt x="164" y="599"/>
                    <a:pt x="174" y="594"/>
                  </a:cubicBezTo>
                  <a:cubicBezTo>
                    <a:pt x="180" y="576"/>
                    <a:pt x="183" y="575"/>
                    <a:pt x="194" y="560"/>
                  </a:cubicBezTo>
                  <a:cubicBezTo>
                    <a:pt x="199" y="554"/>
                    <a:pt x="212" y="544"/>
                    <a:pt x="212" y="544"/>
                  </a:cubicBezTo>
                  <a:cubicBezTo>
                    <a:pt x="224" y="526"/>
                    <a:pt x="204" y="554"/>
                    <a:pt x="226" y="532"/>
                  </a:cubicBezTo>
                  <a:cubicBezTo>
                    <a:pt x="228" y="530"/>
                    <a:pt x="230" y="516"/>
                    <a:pt x="230" y="516"/>
                  </a:cubicBezTo>
                  <a:cubicBezTo>
                    <a:pt x="238" y="513"/>
                    <a:pt x="247" y="515"/>
                    <a:pt x="256" y="514"/>
                  </a:cubicBezTo>
                  <a:cubicBezTo>
                    <a:pt x="257" y="508"/>
                    <a:pt x="261" y="486"/>
                    <a:pt x="264" y="480"/>
                  </a:cubicBezTo>
                  <a:lnTo>
                    <a:pt x="270" y="476"/>
                  </a:lnTo>
                  <a:cubicBezTo>
                    <a:pt x="270" y="476"/>
                    <a:pt x="280" y="460"/>
                    <a:pt x="280" y="460"/>
                  </a:cubicBezTo>
                  <a:cubicBezTo>
                    <a:pt x="285" y="455"/>
                    <a:pt x="298" y="446"/>
                    <a:pt x="304" y="442"/>
                  </a:cubicBezTo>
                  <a:cubicBezTo>
                    <a:pt x="309" y="434"/>
                    <a:pt x="317" y="429"/>
                    <a:pt x="320" y="422"/>
                  </a:cubicBezTo>
                  <a:cubicBezTo>
                    <a:pt x="323" y="415"/>
                    <a:pt x="316" y="406"/>
                    <a:pt x="320" y="400"/>
                  </a:cubicBezTo>
                  <a:cubicBezTo>
                    <a:pt x="323" y="396"/>
                    <a:pt x="342" y="388"/>
                    <a:pt x="344" y="386"/>
                  </a:cubicBezTo>
                  <a:cubicBezTo>
                    <a:pt x="346" y="385"/>
                    <a:pt x="350" y="382"/>
                    <a:pt x="350" y="382"/>
                  </a:cubicBezTo>
                  <a:cubicBezTo>
                    <a:pt x="354" y="371"/>
                    <a:pt x="357" y="370"/>
                    <a:pt x="368" y="368"/>
                  </a:cubicBezTo>
                  <a:cubicBezTo>
                    <a:pt x="377" y="359"/>
                    <a:pt x="373" y="365"/>
                    <a:pt x="378" y="350"/>
                  </a:cubicBezTo>
                  <a:cubicBezTo>
                    <a:pt x="379" y="346"/>
                    <a:pt x="382" y="338"/>
                    <a:pt x="382" y="338"/>
                  </a:cubicBezTo>
                  <a:cubicBezTo>
                    <a:pt x="384" y="316"/>
                    <a:pt x="381" y="314"/>
                    <a:pt x="400" y="308"/>
                  </a:cubicBezTo>
                  <a:cubicBezTo>
                    <a:pt x="403" y="298"/>
                    <a:pt x="407" y="290"/>
                    <a:pt x="412" y="280"/>
                  </a:cubicBezTo>
                  <a:cubicBezTo>
                    <a:pt x="414" y="247"/>
                    <a:pt x="412" y="238"/>
                    <a:pt x="444" y="234"/>
                  </a:cubicBezTo>
                  <a:cubicBezTo>
                    <a:pt x="452" y="231"/>
                    <a:pt x="454" y="226"/>
                    <a:pt x="460" y="220"/>
                  </a:cubicBezTo>
                  <a:cubicBezTo>
                    <a:pt x="474" y="179"/>
                    <a:pt x="467" y="138"/>
                    <a:pt x="506" y="112"/>
                  </a:cubicBezTo>
                  <a:cubicBezTo>
                    <a:pt x="509" y="69"/>
                    <a:pt x="505" y="97"/>
                    <a:pt x="518" y="78"/>
                  </a:cubicBezTo>
                  <a:cubicBezTo>
                    <a:pt x="521" y="64"/>
                    <a:pt x="519" y="71"/>
                    <a:pt x="524" y="56"/>
                  </a:cubicBezTo>
                  <a:cubicBezTo>
                    <a:pt x="525" y="54"/>
                    <a:pt x="526" y="50"/>
                    <a:pt x="526" y="50"/>
                  </a:cubicBezTo>
                  <a:cubicBezTo>
                    <a:pt x="527" y="36"/>
                    <a:pt x="536" y="7"/>
                    <a:pt x="516" y="0"/>
                  </a:cubicBezTo>
                  <a:cubicBezTo>
                    <a:pt x="507" y="13"/>
                    <a:pt x="500" y="36"/>
                    <a:pt x="498" y="52"/>
                  </a:cubicBezTo>
                  <a:cubicBezTo>
                    <a:pt x="496" y="64"/>
                    <a:pt x="498" y="83"/>
                    <a:pt x="492" y="94"/>
                  </a:cubicBezTo>
                  <a:cubicBezTo>
                    <a:pt x="487" y="103"/>
                    <a:pt x="476" y="102"/>
                    <a:pt x="468" y="104"/>
                  </a:cubicBezTo>
                  <a:cubicBezTo>
                    <a:pt x="463" y="114"/>
                    <a:pt x="462" y="122"/>
                    <a:pt x="452" y="128"/>
                  </a:cubicBezTo>
                  <a:cubicBezTo>
                    <a:pt x="437" y="150"/>
                    <a:pt x="433" y="186"/>
                    <a:pt x="410" y="202"/>
                  </a:cubicBezTo>
                  <a:cubicBezTo>
                    <a:pt x="396" y="200"/>
                    <a:pt x="382" y="198"/>
                    <a:pt x="368" y="196"/>
                  </a:cubicBezTo>
                  <a:cubicBezTo>
                    <a:pt x="370" y="179"/>
                    <a:pt x="375" y="171"/>
                    <a:pt x="358" y="168"/>
                  </a:cubicBezTo>
                  <a:cubicBezTo>
                    <a:pt x="349" y="170"/>
                    <a:pt x="343" y="174"/>
                    <a:pt x="334" y="176"/>
                  </a:cubicBezTo>
                  <a:cubicBezTo>
                    <a:pt x="308" y="174"/>
                    <a:pt x="313" y="174"/>
                    <a:pt x="296" y="168"/>
                  </a:cubicBezTo>
                  <a:cubicBezTo>
                    <a:pt x="288" y="171"/>
                    <a:pt x="280" y="173"/>
                    <a:pt x="272" y="178"/>
                  </a:cubicBezTo>
                  <a:cubicBezTo>
                    <a:pt x="267" y="188"/>
                    <a:pt x="269" y="191"/>
                    <a:pt x="258" y="194"/>
                  </a:cubicBezTo>
                  <a:cubicBezTo>
                    <a:pt x="255" y="208"/>
                    <a:pt x="250" y="221"/>
                    <a:pt x="246" y="234"/>
                  </a:cubicBezTo>
                  <a:cubicBezTo>
                    <a:pt x="245" y="238"/>
                    <a:pt x="237" y="237"/>
                    <a:pt x="234" y="240"/>
                  </a:cubicBezTo>
                  <a:cubicBezTo>
                    <a:pt x="213" y="257"/>
                    <a:pt x="188" y="267"/>
                    <a:pt x="162" y="274"/>
                  </a:cubicBezTo>
                  <a:cubicBezTo>
                    <a:pt x="153" y="287"/>
                    <a:pt x="161" y="297"/>
                    <a:pt x="160" y="316"/>
                  </a:cubicBezTo>
                  <a:cubicBezTo>
                    <a:pt x="163" y="336"/>
                    <a:pt x="166" y="345"/>
                    <a:pt x="184" y="354"/>
                  </a:cubicBezTo>
                  <a:cubicBezTo>
                    <a:pt x="188" y="362"/>
                    <a:pt x="181" y="362"/>
                    <a:pt x="180" y="372"/>
                  </a:cubicBezTo>
                  <a:cubicBezTo>
                    <a:pt x="179" y="382"/>
                    <a:pt x="185" y="410"/>
                    <a:pt x="180" y="416"/>
                  </a:cubicBezTo>
                  <a:cubicBezTo>
                    <a:pt x="170" y="414"/>
                    <a:pt x="162" y="411"/>
                    <a:pt x="152" y="410"/>
                  </a:cubicBezTo>
                  <a:cubicBezTo>
                    <a:pt x="146" y="408"/>
                    <a:pt x="147" y="396"/>
                    <a:pt x="142" y="396"/>
                  </a:cubicBezTo>
                  <a:cubicBezTo>
                    <a:pt x="137" y="396"/>
                    <a:pt x="131" y="405"/>
                    <a:pt x="124" y="408"/>
                  </a:cubicBezTo>
                  <a:cubicBezTo>
                    <a:pt x="121" y="424"/>
                    <a:pt x="113" y="418"/>
                    <a:pt x="100" y="414"/>
                  </a:cubicBezTo>
                  <a:cubicBezTo>
                    <a:pt x="71" y="418"/>
                    <a:pt x="83" y="431"/>
                    <a:pt x="64" y="444"/>
                  </a:cubicBezTo>
                  <a:cubicBezTo>
                    <a:pt x="63" y="455"/>
                    <a:pt x="69" y="471"/>
                    <a:pt x="60" y="478"/>
                  </a:cubicBezTo>
                  <a:cubicBezTo>
                    <a:pt x="54" y="483"/>
                    <a:pt x="20" y="482"/>
                    <a:pt x="10" y="484"/>
                  </a:cubicBezTo>
                  <a:cubicBezTo>
                    <a:pt x="5" y="492"/>
                    <a:pt x="3" y="501"/>
                    <a:pt x="0" y="510"/>
                  </a:cubicBezTo>
                  <a:cubicBezTo>
                    <a:pt x="2" y="526"/>
                    <a:pt x="4" y="527"/>
                    <a:pt x="18" y="534"/>
                  </a:cubicBezTo>
                  <a:cubicBezTo>
                    <a:pt x="29" y="550"/>
                    <a:pt x="28" y="579"/>
                    <a:pt x="34" y="586"/>
                  </a:cubicBezTo>
                  <a:cubicBezTo>
                    <a:pt x="44" y="598"/>
                    <a:pt x="76" y="601"/>
                    <a:pt x="88" y="602"/>
                  </a:cubicBezTo>
                  <a:cubicBezTo>
                    <a:pt x="100" y="608"/>
                    <a:pt x="113" y="612"/>
                    <a:pt x="116" y="626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41" name="Freeform 68">
              <a:hlinkClick r:id="" action="ppaction://noaction"/>
              <a:extLst>
                <a:ext uri="{FF2B5EF4-FFF2-40B4-BE49-F238E27FC236}">
                  <a16:creationId xmlns:a16="http://schemas.microsoft.com/office/drawing/2014/main" id="{119068FC-73E2-4DB3-BD74-E6E6301A4C0A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0" y="2279"/>
              <a:ext cx="469" cy="503"/>
            </a:xfrm>
            <a:custGeom>
              <a:avLst/>
              <a:gdLst/>
              <a:ahLst/>
              <a:cxnLst>
                <a:cxn ang="0">
                  <a:pos x="258" y="4"/>
                </a:cxn>
                <a:cxn ang="0">
                  <a:pos x="204" y="2"/>
                </a:cxn>
                <a:cxn ang="0">
                  <a:pos x="182" y="6"/>
                </a:cxn>
                <a:cxn ang="0">
                  <a:pos x="146" y="10"/>
                </a:cxn>
                <a:cxn ang="0">
                  <a:pos x="146" y="28"/>
                </a:cxn>
                <a:cxn ang="0">
                  <a:pos x="126" y="46"/>
                </a:cxn>
                <a:cxn ang="0">
                  <a:pos x="106" y="56"/>
                </a:cxn>
                <a:cxn ang="0">
                  <a:pos x="86" y="102"/>
                </a:cxn>
                <a:cxn ang="0">
                  <a:pos x="88" y="144"/>
                </a:cxn>
                <a:cxn ang="0">
                  <a:pos x="102" y="188"/>
                </a:cxn>
                <a:cxn ang="0">
                  <a:pos x="108" y="206"/>
                </a:cxn>
                <a:cxn ang="0">
                  <a:pos x="70" y="220"/>
                </a:cxn>
                <a:cxn ang="0">
                  <a:pos x="36" y="224"/>
                </a:cxn>
                <a:cxn ang="0">
                  <a:pos x="12" y="236"/>
                </a:cxn>
                <a:cxn ang="0">
                  <a:pos x="0" y="272"/>
                </a:cxn>
                <a:cxn ang="0">
                  <a:pos x="40" y="306"/>
                </a:cxn>
                <a:cxn ang="0">
                  <a:pos x="72" y="334"/>
                </a:cxn>
                <a:cxn ang="0">
                  <a:pos x="84" y="346"/>
                </a:cxn>
                <a:cxn ang="0">
                  <a:pos x="146" y="376"/>
                </a:cxn>
                <a:cxn ang="0">
                  <a:pos x="164" y="404"/>
                </a:cxn>
                <a:cxn ang="0">
                  <a:pos x="184" y="410"/>
                </a:cxn>
                <a:cxn ang="0">
                  <a:pos x="218" y="438"/>
                </a:cxn>
                <a:cxn ang="0">
                  <a:pos x="234" y="452"/>
                </a:cxn>
                <a:cxn ang="0">
                  <a:pos x="280" y="472"/>
                </a:cxn>
                <a:cxn ang="0">
                  <a:pos x="308" y="470"/>
                </a:cxn>
                <a:cxn ang="0">
                  <a:pos x="342" y="478"/>
                </a:cxn>
                <a:cxn ang="0">
                  <a:pos x="336" y="490"/>
                </a:cxn>
                <a:cxn ang="0">
                  <a:pos x="358" y="506"/>
                </a:cxn>
                <a:cxn ang="0">
                  <a:pos x="390" y="562"/>
                </a:cxn>
                <a:cxn ang="0">
                  <a:pos x="398" y="574"/>
                </a:cxn>
                <a:cxn ang="0">
                  <a:pos x="410" y="582"/>
                </a:cxn>
                <a:cxn ang="0">
                  <a:pos x="440" y="578"/>
                </a:cxn>
                <a:cxn ang="0">
                  <a:pos x="476" y="568"/>
                </a:cxn>
                <a:cxn ang="0">
                  <a:pos x="452" y="508"/>
                </a:cxn>
                <a:cxn ang="0">
                  <a:pos x="468" y="464"/>
                </a:cxn>
                <a:cxn ang="0">
                  <a:pos x="492" y="434"/>
                </a:cxn>
                <a:cxn ang="0">
                  <a:pos x="494" y="394"/>
                </a:cxn>
                <a:cxn ang="0">
                  <a:pos x="474" y="384"/>
                </a:cxn>
                <a:cxn ang="0">
                  <a:pos x="502" y="364"/>
                </a:cxn>
                <a:cxn ang="0">
                  <a:pos x="520" y="342"/>
                </a:cxn>
                <a:cxn ang="0">
                  <a:pos x="520" y="304"/>
                </a:cxn>
                <a:cxn ang="0">
                  <a:pos x="490" y="254"/>
                </a:cxn>
                <a:cxn ang="0">
                  <a:pos x="456" y="262"/>
                </a:cxn>
                <a:cxn ang="0">
                  <a:pos x="414" y="256"/>
                </a:cxn>
                <a:cxn ang="0">
                  <a:pos x="414" y="216"/>
                </a:cxn>
                <a:cxn ang="0">
                  <a:pos x="422" y="200"/>
                </a:cxn>
                <a:cxn ang="0">
                  <a:pos x="426" y="188"/>
                </a:cxn>
                <a:cxn ang="0">
                  <a:pos x="418" y="180"/>
                </a:cxn>
                <a:cxn ang="0">
                  <a:pos x="412" y="178"/>
                </a:cxn>
                <a:cxn ang="0">
                  <a:pos x="402" y="134"/>
                </a:cxn>
                <a:cxn ang="0">
                  <a:pos x="342" y="132"/>
                </a:cxn>
                <a:cxn ang="0">
                  <a:pos x="314" y="118"/>
                </a:cxn>
                <a:cxn ang="0">
                  <a:pos x="304" y="100"/>
                </a:cxn>
                <a:cxn ang="0">
                  <a:pos x="286" y="88"/>
                </a:cxn>
                <a:cxn ang="0">
                  <a:pos x="280" y="82"/>
                </a:cxn>
                <a:cxn ang="0">
                  <a:pos x="260" y="32"/>
                </a:cxn>
                <a:cxn ang="0">
                  <a:pos x="258" y="4"/>
                </a:cxn>
              </a:cxnLst>
              <a:rect l="0" t="0" r="r" b="b"/>
              <a:pathLst>
                <a:path w="526" h="582">
                  <a:moveTo>
                    <a:pt x="258" y="4"/>
                  </a:moveTo>
                  <a:cubicBezTo>
                    <a:pt x="234" y="1"/>
                    <a:pt x="233" y="0"/>
                    <a:pt x="204" y="2"/>
                  </a:cubicBezTo>
                  <a:cubicBezTo>
                    <a:pt x="198" y="21"/>
                    <a:pt x="198" y="11"/>
                    <a:pt x="182" y="6"/>
                  </a:cubicBezTo>
                  <a:cubicBezTo>
                    <a:pt x="177" y="6"/>
                    <a:pt x="147" y="8"/>
                    <a:pt x="146" y="10"/>
                  </a:cubicBezTo>
                  <a:cubicBezTo>
                    <a:pt x="140" y="20"/>
                    <a:pt x="160" y="33"/>
                    <a:pt x="146" y="28"/>
                  </a:cubicBezTo>
                  <a:cubicBezTo>
                    <a:pt x="117" y="35"/>
                    <a:pt x="139" y="25"/>
                    <a:pt x="126" y="46"/>
                  </a:cubicBezTo>
                  <a:cubicBezTo>
                    <a:pt x="122" y="52"/>
                    <a:pt x="106" y="56"/>
                    <a:pt x="106" y="56"/>
                  </a:cubicBezTo>
                  <a:cubicBezTo>
                    <a:pt x="102" y="73"/>
                    <a:pt x="97" y="88"/>
                    <a:pt x="86" y="102"/>
                  </a:cubicBezTo>
                  <a:cubicBezTo>
                    <a:pt x="82" y="117"/>
                    <a:pt x="78" y="130"/>
                    <a:pt x="88" y="144"/>
                  </a:cubicBezTo>
                  <a:cubicBezTo>
                    <a:pt x="90" y="173"/>
                    <a:pt x="87" y="170"/>
                    <a:pt x="102" y="188"/>
                  </a:cubicBezTo>
                  <a:cubicBezTo>
                    <a:pt x="104" y="194"/>
                    <a:pt x="108" y="206"/>
                    <a:pt x="108" y="206"/>
                  </a:cubicBezTo>
                  <a:cubicBezTo>
                    <a:pt x="101" y="224"/>
                    <a:pt x="91" y="218"/>
                    <a:pt x="70" y="220"/>
                  </a:cubicBezTo>
                  <a:cubicBezTo>
                    <a:pt x="52" y="226"/>
                    <a:pt x="79" y="218"/>
                    <a:pt x="36" y="224"/>
                  </a:cubicBezTo>
                  <a:cubicBezTo>
                    <a:pt x="27" y="225"/>
                    <a:pt x="12" y="236"/>
                    <a:pt x="12" y="236"/>
                  </a:cubicBezTo>
                  <a:cubicBezTo>
                    <a:pt x="9" y="248"/>
                    <a:pt x="3" y="259"/>
                    <a:pt x="0" y="272"/>
                  </a:cubicBezTo>
                  <a:cubicBezTo>
                    <a:pt x="7" y="289"/>
                    <a:pt x="23" y="300"/>
                    <a:pt x="40" y="306"/>
                  </a:cubicBezTo>
                  <a:cubicBezTo>
                    <a:pt x="52" y="322"/>
                    <a:pt x="53" y="325"/>
                    <a:pt x="72" y="334"/>
                  </a:cubicBezTo>
                  <a:cubicBezTo>
                    <a:pt x="77" y="337"/>
                    <a:pt x="84" y="346"/>
                    <a:pt x="84" y="346"/>
                  </a:cubicBezTo>
                  <a:cubicBezTo>
                    <a:pt x="92" y="371"/>
                    <a:pt x="126" y="375"/>
                    <a:pt x="146" y="376"/>
                  </a:cubicBezTo>
                  <a:cubicBezTo>
                    <a:pt x="153" y="386"/>
                    <a:pt x="151" y="399"/>
                    <a:pt x="164" y="404"/>
                  </a:cubicBezTo>
                  <a:cubicBezTo>
                    <a:pt x="170" y="407"/>
                    <a:pt x="184" y="410"/>
                    <a:pt x="184" y="410"/>
                  </a:cubicBezTo>
                  <a:cubicBezTo>
                    <a:pt x="194" y="420"/>
                    <a:pt x="206" y="430"/>
                    <a:pt x="218" y="438"/>
                  </a:cubicBezTo>
                  <a:cubicBezTo>
                    <a:pt x="223" y="445"/>
                    <a:pt x="226" y="449"/>
                    <a:pt x="234" y="452"/>
                  </a:cubicBezTo>
                  <a:cubicBezTo>
                    <a:pt x="251" y="465"/>
                    <a:pt x="259" y="468"/>
                    <a:pt x="280" y="472"/>
                  </a:cubicBezTo>
                  <a:cubicBezTo>
                    <a:pt x="289" y="478"/>
                    <a:pt x="298" y="472"/>
                    <a:pt x="308" y="470"/>
                  </a:cubicBezTo>
                  <a:cubicBezTo>
                    <a:pt x="324" y="460"/>
                    <a:pt x="330" y="470"/>
                    <a:pt x="342" y="478"/>
                  </a:cubicBezTo>
                  <a:cubicBezTo>
                    <a:pt x="341" y="482"/>
                    <a:pt x="335" y="486"/>
                    <a:pt x="336" y="490"/>
                  </a:cubicBezTo>
                  <a:cubicBezTo>
                    <a:pt x="337" y="495"/>
                    <a:pt x="354" y="503"/>
                    <a:pt x="358" y="506"/>
                  </a:cubicBezTo>
                  <a:cubicBezTo>
                    <a:pt x="377" y="520"/>
                    <a:pt x="371" y="549"/>
                    <a:pt x="390" y="562"/>
                  </a:cubicBezTo>
                  <a:cubicBezTo>
                    <a:pt x="392" y="569"/>
                    <a:pt x="391" y="569"/>
                    <a:pt x="398" y="574"/>
                  </a:cubicBezTo>
                  <a:cubicBezTo>
                    <a:pt x="402" y="577"/>
                    <a:pt x="410" y="582"/>
                    <a:pt x="410" y="582"/>
                  </a:cubicBezTo>
                  <a:cubicBezTo>
                    <a:pt x="418" y="570"/>
                    <a:pt x="428" y="574"/>
                    <a:pt x="440" y="578"/>
                  </a:cubicBezTo>
                  <a:cubicBezTo>
                    <a:pt x="459" y="576"/>
                    <a:pt x="465" y="579"/>
                    <a:pt x="476" y="568"/>
                  </a:cubicBezTo>
                  <a:cubicBezTo>
                    <a:pt x="474" y="545"/>
                    <a:pt x="471" y="523"/>
                    <a:pt x="452" y="508"/>
                  </a:cubicBezTo>
                  <a:cubicBezTo>
                    <a:pt x="440" y="485"/>
                    <a:pt x="442" y="474"/>
                    <a:pt x="468" y="464"/>
                  </a:cubicBezTo>
                  <a:cubicBezTo>
                    <a:pt x="475" y="450"/>
                    <a:pt x="477" y="439"/>
                    <a:pt x="492" y="434"/>
                  </a:cubicBezTo>
                  <a:cubicBezTo>
                    <a:pt x="496" y="422"/>
                    <a:pt x="499" y="406"/>
                    <a:pt x="494" y="394"/>
                  </a:cubicBezTo>
                  <a:cubicBezTo>
                    <a:pt x="493" y="392"/>
                    <a:pt x="477" y="386"/>
                    <a:pt x="474" y="384"/>
                  </a:cubicBezTo>
                  <a:cubicBezTo>
                    <a:pt x="468" y="365"/>
                    <a:pt x="488" y="366"/>
                    <a:pt x="502" y="364"/>
                  </a:cubicBezTo>
                  <a:cubicBezTo>
                    <a:pt x="509" y="359"/>
                    <a:pt x="515" y="350"/>
                    <a:pt x="520" y="342"/>
                  </a:cubicBezTo>
                  <a:cubicBezTo>
                    <a:pt x="523" y="328"/>
                    <a:pt x="524" y="319"/>
                    <a:pt x="520" y="304"/>
                  </a:cubicBezTo>
                  <a:cubicBezTo>
                    <a:pt x="526" y="269"/>
                    <a:pt x="517" y="272"/>
                    <a:pt x="490" y="254"/>
                  </a:cubicBezTo>
                  <a:cubicBezTo>
                    <a:pt x="478" y="255"/>
                    <a:pt x="456" y="262"/>
                    <a:pt x="456" y="262"/>
                  </a:cubicBezTo>
                  <a:cubicBezTo>
                    <a:pt x="440" y="261"/>
                    <a:pt x="429" y="259"/>
                    <a:pt x="414" y="256"/>
                  </a:cubicBezTo>
                  <a:cubicBezTo>
                    <a:pt x="410" y="240"/>
                    <a:pt x="409" y="240"/>
                    <a:pt x="414" y="216"/>
                  </a:cubicBezTo>
                  <a:cubicBezTo>
                    <a:pt x="415" y="210"/>
                    <a:pt x="420" y="206"/>
                    <a:pt x="422" y="200"/>
                  </a:cubicBezTo>
                  <a:cubicBezTo>
                    <a:pt x="423" y="196"/>
                    <a:pt x="426" y="188"/>
                    <a:pt x="426" y="188"/>
                  </a:cubicBezTo>
                  <a:cubicBezTo>
                    <a:pt x="423" y="185"/>
                    <a:pt x="421" y="182"/>
                    <a:pt x="418" y="180"/>
                  </a:cubicBezTo>
                  <a:cubicBezTo>
                    <a:pt x="416" y="179"/>
                    <a:pt x="413" y="180"/>
                    <a:pt x="412" y="178"/>
                  </a:cubicBezTo>
                  <a:cubicBezTo>
                    <a:pt x="408" y="168"/>
                    <a:pt x="405" y="147"/>
                    <a:pt x="402" y="134"/>
                  </a:cubicBezTo>
                  <a:cubicBezTo>
                    <a:pt x="380" y="138"/>
                    <a:pt x="365" y="134"/>
                    <a:pt x="342" y="132"/>
                  </a:cubicBezTo>
                  <a:cubicBezTo>
                    <a:pt x="335" y="121"/>
                    <a:pt x="327" y="120"/>
                    <a:pt x="314" y="118"/>
                  </a:cubicBezTo>
                  <a:cubicBezTo>
                    <a:pt x="310" y="112"/>
                    <a:pt x="309" y="105"/>
                    <a:pt x="304" y="100"/>
                  </a:cubicBezTo>
                  <a:cubicBezTo>
                    <a:pt x="299" y="95"/>
                    <a:pt x="291" y="93"/>
                    <a:pt x="286" y="88"/>
                  </a:cubicBezTo>
                  <a:cubicBezTo>
                    <a:pt x="284" y="86"/>
                    <a:pt x="282" y="84"/>
                    <a:pt x="280" y="82"/>
                  </a:cubicBezTo>
                  <a:cubicBezTo>
                    <a:pt x="275" y="62"/>
                    <a:pt x="266" y="50"/>
                    <a:pt x="260" y="32"/>
                  </a:cubicBezTo>
                  <a:cubicBezTo>
                    <a:pt x="258" y="12"/>
                    <a:pt x="258" y="21"/>
                    <a:pt x="258" y="4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42" name="Freeform 69">
              <a:extLst>
                <a:ext uri="{FF2B5EF4-FFF2-40B4-BE49-F238E27FC236}">
                  <a16:creationId xmlns:a16="http://schemas.microsoft.com/office/drawing/2014/main" id="{8D30D1F2-0C2D-4F2D-8B42-921EBDC2AB36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396" y="2556"/>
              <a:ext cx="739" cy="413"/>
            </a:xfrm>
            <a:custGeom>
              <a:avLst/>
              <a:gdLst/>
              <a:ahLst/>
              <a:cxnLst>
                <a:cxn ang="0">
                  <a:pos x="10" y="180"/>
                </a:cxn>
                <a:cxn ang="0">
                  <a:pos x="16" y="146"/>
                </a:cxn>
                <a:cxn ang="0">
                  <a:pos x="50" y="110"/>
                </a:cxn>
                <a:cxn ang="0">
                  <a:pos x="50" y="68"/>
                </a:cxn>
                <a:cxn ang="0">
                  <a:pos x="64" y="42"/>
                </a:cxn>
                <a:cxn ang="0">
                  <a:pos x="102" y="28"/>
                </a:cxn>
                <a:cxn ang="0">
                  <a:pos x="148" y="10"/>
                </a:cxn>
                <a:cxn ang="0">
                  <a:pos x="152" y="72"/>
                </a:cxn>
                <a:cxn ang="0">
                  <a:pos x="214" y="96"/>
                </a:cxn>
                <a:cxn ang="0">
                  <a:pos x="246" y="98"/>
                </a:cxn>
                <a:cxn ang="0">
                  <a:pos x="298" y="78"/>
                </a:cxn>
                <a:cxn ang="0">
                  <a:pos x="334" y="110"/>
                </a:cxn>
                <a:cxn ang="0">
                  <a:pos x="356" y="132"/>
                </a:cxn>
                <a:cxn ang="0">
                  <a:pos x="432" y="158"/>
                </a:cxn>
                <a:cxn ang="0">
                  <a:pos x="522" y="216"/>
                </a:cxn>
                <a:cxn ang="0">
                  <a:pos x="548" y="266"/>
                </a:cxn>
                <a:cxn ang="0">
                  <a:pos x="616" y="290"/>
                </a:cxn>
                <a:cxn ang="0">
                  <a:pos x="706" y="366"/>
                </a:cxn>
                <a:cxn ang="0">
                  <a:pos x="752" y="404"/>
                </a:cxn>
                <a:cxn ang="0">
                  <a:pos x="792" y="418"/>
                </a:cxn>
                <a:cxn ang="0">
                  <a:pos x="770" y="450"/>
                </a:cxn>
                <a:cxn ang="0">
                  <a:pos x="700" y="478"/>
                </a:cxn>
                <a:cxn ang="0">
                  <a:pos x="638" y="460"/>
                </a:cxn>
                <a:cxn ang="0">
                  <a:pos x="586" y="428"/>
                </a:cxn>
                <a:cxn ang="0">
                  <a:pos x="546" y="404"/>
                </a:cxn>
                <a:cxn ang="0">
                  <a:pos x="504" y="356"/>
                </a:cxn>
                <a:cxn ang="0">
                  <a:pos x="430" y="364"/>
                </a:cxn>
                <a:cxn ang="0">
                  <a:pos x="316" y="318"/>
                </a:cxn>
                <a:cxn ang="0">
                  <a:pos x="288" y="298"/>
                </a:cxn>
                <a:cxn ang="0">
                  <a:pos x="238" y="254"/>
                </a:cxn>
                <a:cxn ang="0">
                  <a:pos x="208" y="246"/>
                </a:cxn>
                <a:cxn ang="0">
                  <a:pos x="160" y="284"/>
                </a:cxn>
                <a:cxn ang="0">
                  <a:pos x="104" y="292"/>
                </a:cxn>
                <a:cxn ang="0">
                  <a:pos x="28" y="254"/>
                </a:cxn>
              </a:cxnLst>
              <a:rect l="0" t="0" r="r" b="b"/>
              <a:pathLst>
                <a:path w="830" h="478">
                  <a:moveTo>
                    <a:pt x="32" y="248"/>
                  </a:moveTo>
                  <a:cubicBezTo>
                    <a:pt x="30" y="229"/>
                    <a:pt x="24" y="194"/>
                    <a:pt x="10" y="180"/>
                  </a:cubicBezTo>
                  <a:cubicBezTo>
                    <a:pt x="6" y="169"/>
                    <a:pt x="3" y="176"/>
                    <a:pt x="0" y="162"/>
                  </a:cubicBezTo>
                  <a:cubicBezTo>
                    <a:pt x="3" y="151"/>
                    <a:pt x="5" y="149"/>
                    <a:pt x="16" y="146"/>
                  </a:cubicBezTo>
                  <a:cubicBezTo>
                    <a:pt x="25" y="137"/>
                    <a:pt x="28" y="119"/>
                    <a:pt x="32" y="116"/>
                  </a:cubicBezTo>
                  <a:cubicBezTo>
                    <a:pt x="37" y="113"/>
                    <a:pt x="50" y="110"/>
                    <a:pt x="50" y="110"/>
                  </a:cubicBezTo>
                  <a:cubicBezTo>
                    <a:pt x="52" y="103"/>
                    <a:pt x="56" y="88"/>
                    <a:pt x="56" y="88"/>
                  </a:cubicBezTo>
                  <a:cubicBezTo>
                    <a:pt x="55" y="81"/>
                    <a:pt x="55" y="74"/>
                    <a:pt x="50" y="68"/>
                  </a:cubicBezTo>
                  <a:cubicBezTo>
                    <a:pt x="46" y="63"/>
                    <a:pt x="32" y="60"/>
                    <a:pt x="32" y="60"/>
                  </a:cubicBezTo>
                  <a:cubicBezTo>
                    <a:pt x="20" y="43"/>
                    <a:pt x="56" y="43"/>
                    <a:pt x="64" y="42"/>
                  </a:cubicBezTo>
                  <a:cubicBezTo>
                    <a:pt x="67" y="32"/>
                    <a:pt x="74" y="24"/>
                    <a:pt x="82" y="18"/>
                  </a:cubicBezTo>
                  <a:cubicBezTo>
                    <a:pt x="90" y="21"/>
                    <a:pt x="94" y="25"/>
                    <a:pt x="102" y="28"/>
                  </a:cubicBezTo>
                  <a:cubicBezTo>
                    <a:pt x="115" y="20"/>
                    <a:pt x="124" y="5"/>
                    <a:pt x="138" y="0"/>
                  </a:cubicBezTo>
                  <a:cubicBezTo>
                    <a:pt x="143" y="4"/>
                    <a:pt x="145" y="4"/>
                    <a:pt x="148" y="10"/>
                  </a:cubicBezTo>
                  <a:cubicBezTo>
                    <a:pt x="150" y="14"/>
                    <a:pt x="158" y="24"/>
                    <a:pt x="158" y="24"/>
                  </a:cubicBezTo>
                  <a:cubicBezTo>
                    <a:pt x="157" y="48"/>
                    <a:pt x="155" y="52"/>
                    <a:pt x="152" y="72"/>
                  </a:cubicBezTo>
                  <a:cubicBezTo>
                    <a:pt x="157" y="96"/>
                    <a:pt x="157" y="90"/>
                    <a:pt x="180" y="96"/>
                  </a:cubicBezTo>
                  <a:cubicBezTo>
                    <a:pt x="190" y="102"/>
                    <a:pt x="208" y="94"/>
                    <a:pt x="214" y="96"/>
                  </a:cubicBezTo>
                  <a:cubicBezTo>
                    <a:pt x="220" y="98"/>
                    <a:pt x="211" y="110"/>
                    <a:pt x="216" y="110"/>
                  </a:cubicBezTo>
                  <a:cubicBezTo>
                    <a:pt x="228" y="108"/>
                    <a:pt x="235" y="101"/>
                    <a:pt x="246" y="98"/>
                  </a:cubicBezTo>
                  <a:cubicBezTo>
                    <a:pt x="259" y="95"/>
                    <a:pt x="269" y="95"/>
                    <a:pt x="280" y="88"/>
                  </a:cubicBezTo>
                  <a:cubicBezTo>
                    <a:pt x="282" y="81"/>
                    <a:pt x="298" y="78"/>
                    <a:pt x="298" y="78"/>
                  </a:cubicBezTo>
                  <a:cubicBezTo>
                    <a:pt x="311" y="82"/>
                    <a:pt x="307" y="93"/>
                    <a:pt x="314" y="102"/>
                  </a:cubicBezTo>
                  <a:cubicBezTo>
                    <a:pt x="318" y="107"/>
                    <a:pt x="328" y="109"/>
                    <a:pt x="334" y="110"/>
                  </a:cubicBezTo>
                  <a:cubicBezTo>
                    <a:pt x="337" y="112"/>
                    <a:pt x="346" y="118"/>
                    <a:pt x="348" y="120"/>
                  </a:cubicBezTo>
                  <a:cubicBezTo>
                    <a:pt x="351" y="124"/>
                    <a:pt x="351" y="130"/>
                    <a:pt x="356" y="132"/>
                  </a:cubicBezTo>
                  <a:cubicBezTo>
                    <a:pt x="371" y="137"/>
                    <a:pt x="390" y="136"/>
                    <a:pt x="406" y="138"/>
                  </a:cubicBezTo>
                  <a:cubicBezTo>
                    <a:pt x="415" y="144"/>
                    <a:pt x="423" y="152"/>
                    <a:pt x="432" y="158"/>
                  </a:cubicBezTo>
                  <a:cubicBezTo>
                    <a:pt x="460" y="152"/>
                    <a:pt x="474" y="160"/>
                    <a:pt x="486" y="184"/>
                  </a:cubicBezTo>
                  <a:cubicBezTo>
                    <a:pt x="489" y="220"/>
                    <a:pt x="486" y="213"/>
                    <a:pt x="522" y="216"/>
                  </a:cubicBezTo>
                  <a:cubicBezTo>
                    <a:pt x="545" y="231"/>
                    <a:pt x="527" y="215"/>
                    <a:pt x="536" y="252"/>
                  </a:cubicBezTo>
                  <a:cubicBezTo>
                    <a:pt x="537" y="258"/>
                    <a:pt x="544" y="261"/>
                    <a:pt x="548" y="266"/>
                  </a:cubicBezTo>
                  <a:cubicBezTo>
                    <a:pt x="552" y="285"/>
                    <a:pt x="558" y="280"/>
                    <a:pt x="578" y="278"/>
                  </a:cubicBezTo>
                  <a:cubicBezTo>
                    <a:pt x="597" y="281"/>
                    <a:pt x="602" y="280"/>
                    <a:pt x="616" y="290"/>
                  </a:cubicBezTo>
                  <a:cubicBezTo>
                    <a:pt x="626" y="330"/>
                    <a:pt x="612" y="332"/>
                    <a:pt x="640" y="360"/>
                  </a:cubicBezTo>
                  <a:cubicBezTo>
                    <a:pt x="661" y="356"/>
                    <a:pt x="688" y="354"/>
                    <a:pt x="706" y="366"/>
                  </a:cubicBezTo>
                  <a:cubicBezTo>
                    <a:pt x="720" y="362"/>
                    <a:pt x="710" y="391"/>
                    <a:pt x="724" y="394"/>
                  </a:cubicBezTo>
                  <a:cubicBezTo>
                    <a:pt x="735" y="402"/>
                    <a:pt x="737" y="399"/>
                    <a:pt x="752" y="404"/>
                  </a:cubicBezTo>
                  <a:cubicBezTo>
                    <a:pt x="758" y="406"/>
                    <a:pt x="764" y="405"/>
                    <a:pt x="770" y="406"/>
                  </a:cubicBezTo>
                  <a:cubicBezTo>
                    <a:pt x="780" y="411"/>
                    <a:pt x="780" y="416"/>
                    <a:pt x="792" y="418"/>
                  </a:cubicBezTo>
                  <a:cubicBezTo>
                    <a:pt x="799" y="423"/>
                    <a:pt x="806" y="429"/>
                    <a:pt x="814" y="432"/>
                  </a:cubicBezTo>
                  <a:cubicBezTo>
                    <a:pt x="830" y="456"/>
                    <a:pt x="775" y="450"/>
                    <a:pt x="770" y="450"/>
                  </a:cubicBezTo>
                  <a:cubicBezTo>
                    <a:pt x="764" y="468"/>
                    <a:pt x="729" y="465"/>
                    <a:pt x="716" y="466"/>
                  </a:cubicBezTo>
                  <a:cubicBezTo>
                    <a:pt x="708" y="469"/>
                    <a:pt x="705" y="471"/>
                    <a:pt x="700" y="478"/>
                  </a:cubicBezTo>
                  <a:cubicBezTo>
                    <a:pt x="691" y="477"/>
                    <a:pt x="681" y="478"/>
                    <a:pt x="672" y="476"/>
                  </a:cubicBezTo>
                  <a:cubicBezTo>
                    <a:pt x="659" y="474"/>
                    <a:pt x="659" y="463"/>
                    <a:pt x="638" y="460"/>
                  </a:cubicBezTo>
                  <a:cubicBezTo>
                    <a:pt x="627" y="452"/>
                    <a:pt x="633" y="442"/>
                    <a:pt x="620" y="436"/>
                  </a:cubicBezTo>
                  <a:cubicBezTo>
                    <a:pt x="606" y="441"/>
                    <a:pt x="593" y="442"/>
                    <a:pt x="586" y="428"/>
                  </a:cubicBezTo>
                  <a:cubicBezTo>
                    <a:pt x="584" y="418"/>
                    <a:pt x="584" y="411"/>
                    <a:pt x="578" y="402"/>
                  </a:cubicBezTo>
                  <a:cubicBezTo>
                    <a:pt x="568" y="403"/>
                    <a:pt x="556" y="407"/>
                    <a:pt x="546" y="404"/>
                  </a:cubicBezTo>
                  <a:cubicBezTo>
                    <a:pt x="535" y="393"/>
                    <a:pt x="534" y="380"/>
                    <a:pt x="518" y="374"/>
                  </a:cubicBezTo>
                  <a:cubicBezTo>
                    <a:pt x="514" y="366"/>
                    <a:pt x="512" y="361"/>
                    <a:pt x="504" y="356"/>
                  </a:cubicBezTo>
                  <a:cubicBezTo>
                    <a:pt x="485" y="358"/>
                    <a:pt x="475" y="362"/>
                    <a:pt x="458" y="366"/>
                  </a:cubicBezTo>
                  <a:cubicBezTo>
                    <a:pt x="449" y="365"/>
                    <a:pt x="439" y="366"/>
                    <a:pt x="430" y="364"/>
                  </a:cubicBezTo>
                  <a:cubicBezTo>
                    <a:pt x="409" y="360"/>
                    <a:pt x="392" y="335"/>
                    <a:pt x="372" y="328"/>
                  </a:cubicBezTo>
                  <a:cubicBezTo>
                    <a:pt x="349" y="336"/>
                    <a:pt x="335" y="324"/>
                    <a:pt x="316" y="318"/>
                  </a:cubicBezTo>
                  <a:cubicBezTo>
                    <a:pt x="311" y="314"/>
                    <a:pt x="305" y="310"/>
                    <a:pt x="300" y="306"/>
                  </a:cubicBezTo>
                  <a:cubicBezTo>
                    <a:pt x="296" y="303"/>
                    <a:pt x="288" y="298"/>
                    <a:pt x="288" y="298"/>
                  </a:cubicBezTo>
                  <a:cubicBezTo>
                    <a:pt x="286" y="291"/>
                    <a:pt x="282" y="266"/>
                    <a:pt x="274" y="262"/>
                  </a:cubicBezTo>
                  <a:cubicBezTo>
                    <a:pt x="265" y="257"/>
                    <a:pt x="248" y="257"/>
                    <a:pt x="238" y="254"/>
                  </a:cubicBezTo>
                  <a:cubicBezTo>
                    <a:pt x="235" y="246"/>
                    <a:pt x="233" y="243"/>
                    <a:pt x="226" y="238"/>
                  </a:cubicBezTo>
                  <a:cubicBezTo>
                    <a:pt x="221" y="242"/>
                    <a:pt x="208" y="246"/>
                    <a:pt x="208" y="246"/>
                  </a:cubicBezTo>
                  <a:cubicBezTo>
                    <a:pt x="204" y="253"/>
                    <a:pt x="198" y="255"/>
                    <a:pt x="194" y="262"/>
                  </a:cubicBezTo>
                  <a:cubicBezTo>
                    <a:pt x="191" y="290"/>
                    <a:pt x="190" y="286"/>
                    <a:pt x="160" y="284"/>
                  </a:cubicBezTo>
                  <a:cubicBezTo>
                    <a:pt x="150" y="282"/>
                    <a:pt x="144" y="282"/>
                    <a:pt x="136" y="276"/>
                  </a:cubicBezTo>
                  <a:cubicBezTo>
                    <a:pt x="124" y="280"/>
                    <a:pt x="116" y="288"/>
                    <a:pt x="104" y="292"/>
                  </a:cubicBezTo>
                  <a:cubicBezTo>
                    <a:pt x="84" y="290"/>
                    <a:pt x="66" y="285"/>
                    <a:pt x="46" y="280"/>
                  </a:cubicBezTo>
                  <a:cubicBezTo>
                    <a:pt x="40" y="271"/>
                    <a:pt x="34" y="263"/>
                    <a:pt x="28" y="254"/>
                  </a:cubicBezTo>
                  <a:cubicBezTo>
                    <a:pt x="35" y="249"/>
                    <a:pt x="36" y="252"/>
                    <a:pt x="32" y="248"/>
                  </a:cubicBezTo>
                  <a:close/>
                </a:path>
              </a:pathLst>
            </a:custGeom>
            <a:solidFill>
              <a:srgbClr val="E3E4E4"/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43" name="Freeform 70">
              <a:extLst>
                <a:ext uri="{FF2B5EF4-FFF2-40B4-BE49-F238E27FC236}">
                  <a16:creationId xmlns:a16="http://schemas.microsoft.com/office/drawing/2014/main" id="{7B1E4998-ADC5-4972-B1B2-14BF4E1B00B4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599" y="2238"/>
              <a:ext cx="1071" cy="752"/>
            </a:xfrm>
            <a:custGeom>
              <a:avLst/>
              <a:gdLst/>
              <a:ahLst/>
              <a:cxnLst>
                <a:cxn ang="0">
                  <a:pos x="1192" y="658"/>
                </a:cxn>
                <a:cxn ang="0">
                  <a:pos x="1144" y="658"/>
                </a:cxn>
                <a:cxn ang="0">
                  <a:pos x="1114" y="628"/>
                </a:cxn>
                <a:cxn ang="0">
                  <a:pos x="1070" y="608"/>
                </a:cxn>
                <a:cxn ang="0">
                  <a:pos x="1022" y="554"/>
                </a:cxn>
                <a:cxn ang="0">
                  <a:pos x="1000" y="526"/>
                </a:cxn>
                <a:cxn ang="0">
                  <a:pos x="948" y="486"/>
                </a:cxn>
                <a:cxn ang="0">
                  <a:pos x="900" y="432"/>
                </a:cxn>
                <a:cxn ang="0">
                  <a:pos x="834" y="428"/>
                </a:cxn>
                <a:cxn ang="0">
                  <a:pos x="782" y="470"/>
                </a:cxn>
                <a:cxn ang="0">
                  <a:pos x="722" y="438"/>
                </a:cxn>
                <a:cxn ang="0">
                  <a:pos x="688" y="388"/>
                </a:cxn>
                <a:cxn ang="0">
                  <a:pos x="656" y="362"/>
                </a:cxn>
                <a:cxn ang="0">
                  <a:pos x="640" y="314"/>
                </a:cxn>
                <a:cxn ang="0">
                  <a:pos x="576" y="320"/>
                </a:cxn>
                <a:cxn ang="0">
                  <a:pos x="506" y="278"/>
                </a:cxn>
                <a:cxn ang="0">
                  <a:pos x="412" y="250"/>
                </a:cxn>
                <a:cxn ang="0">
                  <a:pos x="394" y="164"/>
                </a:cxn>
                <a:cxn ang="0">
                  <a:pos x="400" y="60"/>
                </a:cxn>
                <a:cxn ang="0">
                  <a:pos x="328" y="16"/>
                </a:cxn>
                <a:cxn ang="0">
                  <a:pos x="288" y="86"/>
                </a:cxn>
                <a:cxn ang="0">
                  <a:pos x="252" y="114"/>
                </a:cxn>
                <a:cxn ang="0">
                  <a:pos x="216" y="164"/>
                </a:cxn>
                <a:cxn ang="0">
                  <a:pos x="156" y="238"/>
                </a:cxn>
                <a:cxn ang="0">
                  <a:pos x="78" y="326"/>
                </a:cxn>
                <a:cxn ang="0">
                  <a:pos x="20" y="362"/>
                </a:cxn>
                <a:cxn ang="0">
                  <a:pos x="16" y="428"/>
                </a:cxn>
                <a:cxn ang="0">
                  <a:pos x="46" y="456"/>
                </a:cxn>
                <a:cxn ang="0">
                  <a:pos x="110" y="484"/>
                </a:cxn>
                <a:cxn ang="0">
                  <a:pos x="210" y="534"/>
                </a:cxn>
                <a:cxn ang="0">
                  <a:pos x="260" y="558"/>
                </a:cxn>
                <a:cxn ang="0">
                  <a:pos x="308" y="598"/>
                </a:cxn>
                <a:cxn ang="0">
                  <a:pos x="328" y="652"/>
                </a:cxn>
                <a:cxn ang="0">
                  <a:pos x="400" y="716"/>
                </a:cxn>
                <a:cxn ang="0">
                  <a:pos x="488" y="734"/>
                </a:cxn>
                <a:cxn ang="0">
                  <a:pos x="520" y="770"/>
                </a:cxn>
                <a:cxn ang="0">
                  <a:pos x="558" y="780"/>
                </a:cxn>
                <a:cxn ang="0">
                  <a:pos x="610" y="812"/>
                </a:cxn>
                <a:cxn ang="0">
                  <a:pos x="658" y="834"/>
                </a:cxn>
                <a:cxn ang="0">
                  <a:pos x="720" y="848"/>
                </a:cxn>
                <a:cxn ang="0">
                  <a:pos x="776" y="858"/>
                </a:cxn>
                <a:cxn ang="0">
                  <a:pos x="844" y="852"/>
                </a:cxn>
                <a:cxn ang="0">
                  <a:pos x="922" y="870"/>
                </a:cxn>
                <a:cxn ang="0">
                  <a:pos x="976" y="856"/>
                </a:cxn>
                <a:cxn ang="0">
                  <a:pos x="1022" y="796"/>
                </a:cxn>
                <a:cxn ang="0">
                  <a:pos x="1068" y="774"/>
                </a:cxn>
                <a:cxn ang="0">
                  <a:pos x="1126" y="724"/>
                </a:cxn>
                <a:cxn ang="0">
                  <a:pos x="1198" y="692"/>
                </a:cxn>
              </a:cxnLst>
              <a:rect l="0" t="0" r="r" b="b"/>
              <a:pathLst>
                <a:path w="1202" h="870">
                  <a:moveTo>
                    <a:pt x="1202" y="678"/>
                  </a:moveTo>
                  <a:cubicBezTo>
                    <a:pt x="1200" y="669"/>
                    <a:pt x="1202" y="661"/>
                    <a:pt x="1192" y="658"/>
                  </a:cubicBezTo>
                  <a:cubicBezTo>
                    <a:pt x="1182" y="666"/>
                    <a:pt x="1181" y="667"/>
                    <a:pt x="1168" y="664"/>
                  </a:cubicBezTo>
                  <a:cubicBezTo>
                    <a:pt x="1161" y="654"/>
                    <a:pt x="1156" y="656"/>
                    <a:pt x="1144" y="658"/>
                  </a:cubicBezTo>
                  <a:cubicBezTo>
                    <a:pt x="1135" y="656"/>
                    <a:pt x="1128" y="653"/>
                    <a:pt x="1122" y="646"/>
                  </a:cubicBezTo>
                  <a:cubicBezTo>
                    <a:pt x="1118" y="641"/>
                    <a:pt x="1114" y="628"/>
                    <a:pt x="1114" y="628"/>
                  </a:cubicBezTo>
                  <a:cubicBezTo>
                    <a:pt x="1101" y="630"/>
                    <a:pt x="1097" y="631"/>
                    <a:pt x="1088" y="622"/>
                  </a:cubicBezTo>
                  <a:cubicBezTo>
                    <a:pt x="1086" y="615"/>
                    <a:pt x="1070" y="608"/>
                    <a:pt x="1070" y="608"/>
                  </a:cubicBezTo>
                  <a:cubicBezTo>
                    <a:pt x="1064" y="597"/>
                    <a:pt x="1060" y="598"/>
                    <a:pt x="1048" y="596"/>
                  </a:cubicBezTo>
                  <a:cubicBezTo>
                    <a:pt x="1039" y="568"/>
                    <a:pt x="1052" y="559"/>
                    <a:pt x="1022" y="554"/>
                  </a:cubicBezTo>
                  <a:cubicBezTo>
                    <a:pt x="1019" y="546"/>
                    <a:pt x="1020" y="535"/>
                    <a:pt x="1012" y="530"/>
                  </a:cubicBezTo>
                  <a:cubicBezTo>
                    <a:pt x="1008" y="528"/>
                    <a:pt x="1000" y="526"/>
                    <a:pt x="1000" y="526"/>
                  </a:cubicBezTo>
                  <a:cubicBezTo>
                    <a:pt x="992" y="514"/>
                    <a:pt x="977" y="517"/>
                    <a:pt x="964" y="514"/>
                  </a:cubicBezTo>
                  <a:cubicBezTo>
                    <a:pt x="960" y="500"/>
                    <a:pt x="960" y="494"/>
                    <a:pt x="948" y="486"/>
                  </a:cubicBezTo>
                  <a:cubicBezTo>
                    <a:pt x="944" y="469"/>
                    <a:pt x="937" y="460"/>
                    <a:pt x="926" y="446"/>
                  </a:cubicBezTo>
                  <a:cubicBezTo>
                    <a:pt x="922" y="433"/>
                    <a:pt x="911" y="436"/>
                    <a:pt x="900" y="432"/>
                  </a:cubicBezTo>
                  <a:cubicBezTo>
                    <a:pt x="891" y="420"/>
                    <a:pt x="887" y="411"/>
                    <a:pt x="872" y="408"/>
                  </a:cubicBezTo>
                  <a:cubicBezTo>
                    <a:pt x="839" y="411"/>
                    <a:pt x="860" y="418"/>
                    <a:pt x="834" y="428"/>
                  </a:cubicBezTo>
                  <a:cubicBezTo>
                    <a:pt x="816" y="424"/>
                    <a:pt x="819" y="426"/>
                    <a:pt x="808" y="442"/>
                  </a:cubicBezTo>
                  <a:cubicBezTo>
                    <a:pt x="805" y="460"/>
                    <a:pt x="795" y="461"/>
                    <a:pt x="782" y="470"/>
                  </a:cubicBezTo>
                  <a:cubicBezTo>
                    <a:pt x="774" y="469"/>
                    <a:pt x="765" y="471"/>
                    <a:pt x="758" y="466"/>
                  </a:cubicBezTo>
                  <a:cubicBezTo>
                    <a:pt x="745" y="457"/>
                    <a:pt x="735" y="447"/>
                    <a:pt x="722" y="438"/>
                  </a:cubicBezTo>
                  <a:cubicBezTo>
                    <a:pt x="715" y="428"/>
                    <a:pt x="707" y="426"/>
                    <a:pt x="696" y="422"/>
                  </a:cubicBezTo>
                  <a:cubicBezTo>
                    <a:pt x="690" y="412"/>
                    <a:pt x="696" y="394"/>
                    <a:pt x="688" y="388"/>
                  </a:cubicBezTo>
                  <a:cubicBezTo>
                    <a:pt x="685" y="386"/>
                    <a:pt x="676" y="384"/>
                    <a:pt x="676" y="384"/>
                  </a:cubicBezTo>
                  <a:cubicBezTo>
                    <a:pt x="668" y="376"/>
                    <a:pt x="663" y="372"/>
                    <a:pt x="656" y="362"/>
                  </a:cubicBezTo>
                  <a:cubicBezTo>
                    <a:pt x="652" y="357"/>
                    <a:pt x="642" y="348"/>
                    <a:pt x="642" y="348"/>
                  </a:cubicBezTo>
                  <a:cubicBezTo>
                    <a:pt x="641" y="337"/>
                    <a:pt x="642" y="325"/>
                    <a:pt x="640" y="314"/>
                  </a:cubicBezTo>
                  <a:cubicBezTo>
                    <a:pt x="638" y="306"/>
                    <a:pt x="624" y="314"/>
                    <a:pt x="616" y="316"/>
                  </a:cubicBezTo>
                  <a:cubicBezTo>
                    <a:pt x="598" y="321"/>
                    <a:pt x="611" y="318"/>
                    <a:pt x="576" y="320"/>
                  </a:cubicBezTo>
                  <a:cubicBezTo>
                    <a:pt x="554" y="331"/>
                    <a:pt x="526" y="314"/>
                    <a:pt x="506" y="304"/>
                  </a:cubicBezTo>
                  <a:cubicBezTo>
                    <a:pt x="505" y="298"/>
                    <a:pt x="508" y="284"/>
                    <a:pt x="506" y="278"/>
                  </a:cubicBezTo>
                  <a:cubicBezTo>
                    <a:pt x="502" y="268"/>
                    <a:pt x="442" y="274"/>
                    <a:pt x="440" y="274"/>
                  </a:cubicBezTo>
                  <a:cubicBezTo>
                    <a:pt x="431" y="260"/>
                    <a:pt x="425" y="259"/>
                    <a:pt x="412" y="250"/>
                  </a:cubicBezTo>
                  <a:cubicBezTo>
                    <a:pt x="407" y="236"/>
                    <a:pt x="413" y="223"/>
                    <a:pt x="402" y="212"/>
                  </a:cubicBezTo>
                  <a:cubicBezTo>
                    <a:pt x="397" y="196"/>
                    <a:pt x="399" y="180"/>
                    <a:pt x="394" y="164"/>
                  </a:cubicBezTo>
                  <a:cubicBezTo>
                    <a:pt x="391" y="156"/>
                    <a:pt x="386" y="140"/>
                    <a:pt x="386" y="140"/>
                  </a:cubicBezTo>
                  <a:cubicBezTo>
                    <a:pt x="388" y="111"/>
                    <a:pt x="393" y="87"/>
                    <a:pt x="400" y="60"/>
                  </a:cubicBezTo>
                  <a:cubicBezTo>
                    <a:pt x="396" y="17"/>
                    <a:pt x="376" y="12"/>
                    <a:pt x="340" y="0"/>
                  </a:cubicBezTo>
                  <a:cubicBezTo>
                    <a:pt x="333" y="5"/>
                    <a:pt x="333" y="11"/>
                    <a:pt x="328" y="16"/>
                  </a:cubicBezTo>
                  <a:cubicBezTo>
                    <a:pt x="325" y="19"/>
                    <a:pt x="316" y="24"/>
                    <a:pt x="316" y="24"/>
                  </a:cubicBezTo>
                  <a:cubicBezTo>
                    <a:pt x="309" y="38"/>
                    <a:pt x="297" y="77"/>
                    <a:pt x="288" y="86"/>
                  </a:cubicBezTo>
                  <a:cubicBezTo>
                    <a:pt x="282" y="92"/>
                    <a:pt x="273" y="95"/>
                    <a:pt x="266" y="102"/>
                  </a:cubicBezTo>
                  <a:cubicBezTo>
                    <a:pt x="263" y="110"/>
                    <a:pt x="260" y="111"/>
                    <a:pt x="252" y="114"/>
                  </a:cubicBezTo>
                  <a:cubicBezTo>
                    <a:pt x="249" y="124"/>
                    <a:pt x="242" y="146"/>
                    <a:pt x="234" y="152"/>
                  </a:cubicBezTo>
                  <a:cubicBezTo>
                    <a:pt x="228" y="156"/>
                    <a:pt x="216" y="164"/>
                    <a:pt x="216" y="164"/>
                  </a:cubicBezTo>
                  <a:cubicBezTo>
                    <a:pt x="203" y="184"/>
                    <a:pt x="181" y="192"/>
                    <a:pt x="170" y="214"/>
                  </a:cubicBezTo>
                  <a:cubicBezTo>
                    <a:pt x="168" y="232"/>
                    <a:pt x="171" y="233"/>
                    <a:pt x="156" y="238"/>
                  </a:cubicBezTo>
                  <a:cubicBezTo>
                    <a:pt x="146" y="254"/>
                    <a:pt x="142" y="259"/>
                    <a:pt x="122" y="266"/>
                  </a:cubicBezTo>
                  <a:cubicBezTo>
                    <a:pt x="106" y="282"/>
                    <a:pt x="101" y="318"/>
                    <a:pt x="78" y="326"/>
                  </a:cubicBezTo>
                  <a:cubicBezTo>
                    <a:pt x="74" y="342"/>
                    <a:pt x="64" y="346"/>
                    <a:pt x="48" y="350"/>
                  </a:cubicBezTo>
                  <a:cubicBezTo>
                    <a:pt x="34" y="345"/>
                    <a:pt x="27" y="351"/>
                    <a:pt x="20" y="362"/>
                  </a:cubicBezTo>
                  <a:cubicBezTo>
                    <a:pt x="6" y="380"/>
                    <a:pt x="5" y="388"/>
                    <a:pt x="0" y="404"/>
                  </a:cubicBezTo>
                  <a:cubicBezTo>
                    <a:pt x="1" y="410"/>
                    <a:pt x="10" y="425"/>
                    <a:pt x="16" y="428"/>
                  </a:cubicBezTo>
                  <a:cubicBezTo>
                    <a:pt x="21" y="431"/>
                    <a:pt x="38" y="438"/>
                    <a:pt x="38" y="438"/>
                  </a:cubicBezTo>
                  <a:cubicBezTo>
                    <a:pt x="46" y="446"/>
                    <a:pt x="38" y="448"/>
                    <a:pt x="46" y="456"/>
                  </a:cubicBezTo>
                  <a:cubicBezTo>
                    <a:pt x="61" y="454"/>
                    <a:pt x="65" y="452"/>
                    <a:pt x="80" y="454"/>
                  </a:cubicBezTo>
                  <a:cubicBezTo>
                    <a:pt x="91" y="465"/>
                    <a:pt x="94" y="480"/>
                    <a:pt x="110" y="484"/>
                  </a:cubicBezTo>
                  <a:cubicBezTo>
                    <a:pt x="135" y="501"/>
                    <a:pt x="135" y="507"/>
                    <a:pt x="168" y="510"/>
                  </a:cubicBezTo>
                  <a:cubicBezTo>
                    <a:pt x="185" y="516"/>
                    <a:pt x="196" y="526"/>
                    <a:pt x="210" y="534"/>
                  </a:cubicBezTo>
                  <a:cubicBezTo>
                    <a:pt x="219" y="539"/>
                    <a:pt x="231" y="537"/>
                    <a:pt x="242" y="538"/>
                  </a:cubicBezTo>
                  <a:cubicBezTo>
                    <a:pt x="257" y="548"/>
                    <a:pt x="252" y="545"/>
                    <a:pt x="260" y="558"/>
                  </a:cubicBezTo>
                  <a:cubicBezTo>
                    <a:pt x="265" y="564"/>
                    <a:pt x="258" y="577"/>
                    <a:pt x="266" y="584"/>
                  </a:cubicBezTo>
                  <a:cubicBezTo>
                    <a:pt x="274" y="591"/>
                    <a:pt x="300" y="591"/>
                    <a:pt x="308" y="598"/>
                  </a:cubicBezTo>
                  <a:cubicBezTo>
                    <a:pt x="314" y="607"/>
                    <a:pt x="312" y="616"/>
                    <a:pt x="316" y="626"/>
                  </a:cubicBezTo>
                  <a:cubicBezTo>
                    <a:pt x="320" y="634"/>
                    <a:pt x="316" y="646"/>
                    <a:pt x="328" y="652"/>
                  </a:cubicBezTo>
                  <a:cubicBezTo>
                    <a:pt x="340" y="658"/>
                    <a:pt x="374" y="651"/>
                    <a:pt x="386" y="662"/>
                  </a:cubicBezTo>
                  <a:cubicBezTo>
                    <a:pt x="401" y="674"/>
                    <a:pt x="392" y="704"/>
                    <a:pt x="400" y="716"/>
                  </a:cubicBezTo>
                  <a:cubicBezTo>
                    <a:pt x="408" y="728"/>
                    <a:pt x="421" y="729"/>
                    <a:pt x="436" y="732"/>
                  </a:cubicBezTo>
                  <a:cubicBezTo>
                    <a:pt x="453" y="733"/>
                    <a:pt x="471" y="733"/>
                    <a:pt x="488" y="734"/>
                  </a:cubicBezTo>
                  <a:cubicBezTo>
                    <a:pt x="499" y="738"/>
                    <a:pt x="489" y="756"/>
                    <a:pt x="494" y="762"/>
                  </a:cubicBezTo>
                  <a:cubicBezTo>
                    <a:pt x="499" y="768"/>
                    <a:pt x="512" y="768"/>
                    <a:pt x="520" y="770"/>
                  </a:cubicBezTo>
                  <a:cubicBezTo>
                    <a:pt x="526" y="772"/>
                    <a:pt x="533" y="772"/>
                    <a:pt x="540" y="774"/>
                  </a:cubicBezTo>
                  <a:cubicBezTo>
                    <a:pt x="546" y="776"/>
                    <a:pt x="558" y="780"/>
                    <a:pt x="558" y="780"/>
                  </a:cubicBezTo>
                  <a:cubicBezTo>
                    <a:pt x="567" y="794"/>
                    <a:pt x="580" y="796"/>
                    <a:pt x="594" y="802"/>
                  </a:cubicBezTo>
                  <a:cubicBezTo>
                    <a:pt x="597" y="807"/>
                    <a:pt x="610" y="812"/>
                    <a:pt x="610" y="812"/>
                  </a:cubicBezTo>
                  <a:cubicBezTo>
                    <a:pt x="625" y="807"/>
                    <a:pt x="618" y="807"/>
                    <a:pt x="632" y="810"/>
                  </a:cubicBezTo>
                  <a:cubicBezTo>
                    <a:pt x="642" y="818"/>
                    <a:pt x="649" y="827"/>
                    <a:pt x="658" y="834"/>
                  </a:cubicBezTo>
                  <a:cubicBezTo>
                    <a:pt x="667" y="841"/>
                    <a:pt x="695" y="841"/>
                    <a:pt x="704" y="842"/>
                  </a:cubicBezTo>
                  <a:cubicBezTo>
                    <a:pt x="708" y="843"/>
                    <a:pt x="718" y="847"/>
                    <a:pt x="720" y="848"/>
                  </a:cubicBezTo>
                  <a:cubicBezTo>
                    <a:pt x="725" y="851"/>
                    <a:pt x="732" y="860"/>
                    <a:pt x="732" y="860"/>
                  </a:cubicBezTo>
                  <a:cubicBezTo>
                    <a:pt x="747" y="859"/>
                    <a:pt x="761" y="860"/>
                    <a:pt x="776" y="858"/>
                  </a:cubicBezTo>
                  <a:cubicBezTo>
                    <a:pt x="784" y="857"/>
                    <a:pt x="798" y="846"/>
                    <a:pt x="798" y="846"/>
                  </a:cubicBezTo>
                  <a:cubicBezTo>
                    <a:pt x="827" y="852"/>
                    <a:pt x="792" y="855"/>
                    <a:pt x="844" y="852"/>
                  </a:cubicBezTo>
                  <a:cubicBezTo>
                    <a:pt x="859" y="847"/>
                    <a:pt x="852" y="847"/>
                    <a:pt x="866" y="850"/>
                  </a:cubicBezTo>
                  <a:cubicBezTo>
                    <a:pt x="893" y="870"/>
                    <a:pt x="884" y="867"/>
                    <a:pt x="922" y="870"/>
                  </a:cubicBezTo>
                  <a:cubicBezTo>
                    <a:pt x="930" y="862"/>
                    <a:pt x="928" y="853"/>
                    <a:pt x="938" y="850"/>
                  </a:cubicBezTo>
                  <a:cubicBezTo>
                    <a:pt x="956" y="856"/>
                    <a:pt x="952" y="858"/>
                    <a:pt x="976" y="856"/>
                  </a:cubicBezTo>
                  <a:cubicBezTo>
                    <a:pt x="985" y="847"/>
                    <a:pt x="988" y="837"/>
                    <a:pt x="1000" y="834"/>
                  </a:cubicBezTo>
                  <a:cubicBezTo>
                    <a:pt x="1017" y="809"/>
                    <a:pt x="990" y="802"/>
                    <a:pt x="1022" y="796"/>
                  </a:cubicBezTo>
                  <a:cubicBezTo>
                    <a:pt x="1026" y="779"/>
                    <a:pt x="1031" y="770"/>
                    <a:pt x="1048" y="764"/>
                  </a:cubicBezTo>
                  <a:cubicBezTo>
                    <a:pt x="1055" y="766"/>
                    <a:pt x="1068" y="774"/>
                    <a:pt x="1068" y="774"/>
                  </a:cubicBezTo>
                  <a:cubicBezTo>
                    <a:pt x="1086" y="767"/>
                    <a:pt x="1089" y="750"/>
                    <a:pt x="1104" y="740"/>
                  </a:cubicBezTo>
                  <a:cubicBezTo>
                    <a:pt x="1107" y="728"/>
                    <a:pt x="1114" y="727"/>
                    <a:pt x="1126" y="724"/>
                  </a:cubicBezTo>
                  <a:cubicBezTo>
                    <a:pt x="1133" y="719"/>
                    <a:pt x="1137" y="711"/>
                    <a:pt x="1144" y="706"/>
                  </a:cubicBezTo>
                  <a:cubicBezTo>
                    <a:pt x="1159" y="695"/>
                    <a:pt x="1181" y="698"/>
                    <a:pt x="1198" y="692"/>
                  </a:cubicBezTo>
                  <a:cubicBezTo>
                    <a:pt x="1201" y="688"/>
                    <a:pt x="1201" y="678"/>
                    <a:pt x="1202" y="678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 dirty="0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44" name="Freeform 71">
              <a:extLst>
                <a:ext uri="{FF2B5EF4-FFF2-40B4-BE49-F238E27FC236}">
                  <a16:creationId xmlns:a16="http://schemas.microsoft.com/office/drawing/2014/main" id="{8ECD5415-3D2F-48EF-9876-922EA0C840A6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996" y="2826"/>
              <a:ext cx="1095" cy="899"/>
            </a:xfrm>
            <a:custGeom>
              <a:avLst/>
              <a:gdLst/>
              <a:ahLst/>
              <a:cxnLst>
                <a:cxn ang="0">
                  <a:pos x="14" y="218"/>
                </a:cxn>
                <a:cxn ang="0">
                  <a:pos x="42" y="282"/>
                </a:cxn>
                <a:cxn ang="0">
                  <a:pos x="110" y="304"/>
                </a:cxn>
                <a:cxn ang="0">
                  <a:pos x="188" y="342"/>
                </a:cxn>
                <a:cxn ang="0">
                  <a:pos x="212" y="440"/>
                </a:cxn>
                <a:cxn ang="0">
                  <a:pos x="278" y="466"/>
                </a:cxn>
                <a:cxn ang="0">
                  <a:pos x="320" y="538"/>
                </a:cxn>
                <a:cxn ang="0">
                  <a:pos x="364" y="636"/>
                </a:cxn>
                <a:cxn ang="0">
                  <a:pos x="468" y="618"/>
                </a:cxn>
                <a:cxn ang="0">
                  <a:pos x="564" y="622"/>
                </a:cxn>
                <a:cxn ang="0">
                  <a:pos x="628" y="584"/>
                </a:cxn>
                <a:cxn ang="0">
                  <a:pos x="704" y="576"/>
                </a:cxn>
                <a:cxn ang="0">
                  <a:pos x="744" y="616"/>
                </a:cxn>
                <a:cxn ang="0">
                  <a:pos x="824" y="580"/>
                </a:cxn>
                <a:cxn ang="0">
                  <a:pos x="898" y="594"/>
                </a:cxn>
                <a:cxn ang="0">
                  <a:pos x="982" y="640"/>
                </a:cxn>
                <a:cxn ang="0">
                  <a:pos x="1048" y="698"/>
                </a:cxn>
                <a:cxn ang="0">
                  <a:pos x="1002" y="790"/>
                </a:cxn>
                <a:cxn ang="0">
                  <a:pos x="926" y="892"/>
                </a:cxn>
                <a:cxn ang="0">
                  <a:pos x="980" y="954"/>
                </a:cxn>
                <a:cxn ang="0">
                  <a:pos x="1058" y="1004"/>
                </a:cxn>
                <a:cxn ang="0">
                  <a:pos x="1104" y="968"/>
                </a:cxn>
                <a:cxn ang="0">
                  <a:pos x="1152" y="724"/>
                </a:cxn>
                <a:cxn ang="0">
                  <a:pos x="1188" y="538"/>
                </a:cxn>
                <a:cxn ang="0">
                  <a:pos x="1216" y="368"/>
                </a:cxn>
                <a:cxn ang="0">
                  <a:pos x="1218" y="270"/>
                </a:cxn>
                <a:cxn ang="0">
                  <a:pos x="1146" y="278"/>
                </a:cxn>
                <a:cxn ang="0">
                  <a:pos x="1086" y="282"/>
                </a:cxn>
                <a:cxn ang="0">
                  <a:pos x="1046" y="256"/>
                </a:cxn>
                <a:cxn ang="0">
                  <a:pos x="1010" y="220"/>
                </a:cxn>
                <a:cxn ang="0">
                  <a:pos x="1024" y="146"/>
                </a:cxn>
                <a:cxn ang="0">
                  <a:pos x="966" y="126"/>
                </a:cxn>
                <a:cxn ang="0">
                  <a:pos x="884" y="98"/>
                </a:cxn>
                <a:cxn ang="0">
                  <a:pos x="852" y="42"/>
                </a:cxn>
                <a:cxn ang="0">
                  <a:pos x="768" y="0"/>
                </a:cxn>
                <a:cxn ang="0">
                  <a:pos x="660" y="48"/>
                </a:cxn>
                <a:cxn ang="0">
                  <a:pos x="612" y="90"/>
                </a:cxn>
                <a:cxn ang="0">
                  <a:pos x="520" y="174"/>
                </a:cxn>
                <a:cxn ang="0">
                  <a:pos x="450" y="184"/>
                </a:cxn>
                <a:cxn ang="0">
                  <a:pos x="410" y="168"/>
                </a:cxn>
                <a:cxn ang="0">
                  <a:pos x="296" y="176"/>
                </a:cxn>
                <a:cxn ang="0">
                  <a:pos x="182" y="134"/>
                </a:cxn>
                <a:cxn ang="0">
                  <a:pos x="54" y="154"/>
                </a:cxn>
                <a:cxn ang="0">
                  <a:pos x="8" y="176"/>
                </a:cxn>
              </a:cxnLst>
              <a:rect l="0" t="0" r="r" b="b"/>
              <a:pathLst>
                <a:path w="1229" h="1040">
                  <a:moveTo>
                    <a:pt x="8" y="176"/>
                  </a:moveTo>
                  <a:cubicBezTo>
                    <a:pt x="6" y="186"/>
                    <a:pt x="3" y="191"/>
                    <a:pt x="0" y="200"/>
                  </a:cubicBezTo>
                  <a:cubicBezTo>
                    <a:pt x="8" y="206"/>
                    <a:pt x="7" y="211"/>
                    <a:pt x="14" y="218"/>
                  </a:cubicBezTo>
                  <a:cubicBezTo>
                    <a:pt x="18" y="222"/>
                    <a:pt x="26" y="230"/>
                    <a:pt x="26" y="230"/>
                  </a:cubicBezTo>
                  <a:cubicBezTo>
                    <a:pt x="29" y="239"/>
                    <a:pt x="27" y="243"/>
                    <a:pt x="22" y="250"/>
                  </a:cubicBezTo>
                  <a:cubicBezTo>
                    <a:pt x="25" y="263"/>
                    <a:pt x="31" y="275"/>
                    <a:pt x="42" y="282"/>
                  </a:cubicBezTo>
                  <a:cubicBezTo>
                    <a:pt x="48" y="291"/>
                    <a:pt x="59" y="287"/>
                    <a:pt x="70" y="288"/>
                  </a:cubicBezTo>
                  <a:cubicBezTo>
                    <a:pt x="79" y="294"/>
                    <a:pt x="75" y="300"/>
                    <a:pt x="84" y="306"/>
                  </a:cubicBezTo>
                  <a:cubicBezTo>
                    <a:pt x="94" y="303"/>
                    <a:pt x="99" y="302"/>
                    <a:pt x="110" y="304"/>
                  </a:cubicBezTo>
                  <a:cubicBezTo>
                    <a:pt x="115" y="312"/>
                    <a:pt x="114" y="317"/>
                    <a:pt x="122" y="322"/>
                  </a:cubicBezTo>
                  <a:cubicBezTo>
                    <a:pt x="131" y="340"/>
                    <a:pt x="124" y="336"/>
                    <a:pt x="136" y="340"/>
                  </a:cubicBezTo>
                  <a:cubicBezTo>
                    <a:pt x="152" y="337"/>
                    <a:pt x="172" y="341"/>
                    <a:pt x="188" y="342"/>
                  </a:cubicBezTo>
                  <a:cubicBezTo>
                    <a:pt x="191" y="351"/>
                    <a:pt x="192" y="359"/>
                    <a:pt x="202" y="362"/>
                  </a:cubicBezTo>
                  <a:cubicBezTo>
                    <a:pt x="204" y="379"/>
                    <a:pt x="209" y="389"/>
                    <a:pt x="214" y="404"/>
                  </a:cubicBezTo>
                  <a:cubicBezTo>
                    <a:pt x="213" y="416"/>
                    <a:pt x="213" y="428"/>
                    <a:pt x="212" y="440"/>
                  </a:cubicBezTo>
                  <a:cubicBezTo>
                    <a:pt x="211" y="444"/>
                    <a:pt x="208" y="452"/>
                    <a:pt x="208" y="452"/>
                  </a:cubicBezTo>
                  <a:cubicBezTo>
                    <a:pt x="215" y="457"/>
                    <a:pt x="222" y="459"/>
                    <a:pt x="230" y="462"/>
                  </a:cubicBezTo>
                  <a:cubicBezTo>
                    <a:pt x="243" y="475"/>
                    <a:pt x="260" y="468"/>
                    <a:pt x="278" y="466"/>
                  </a:cubicBezTo>
                  <a:cubicBezTo>
                    <a:pt x="284" y="467"/>
                    <a:pt x="291" y="467"/>
                    <a:pt x="296" y="470"/>
                  </a:cubicBezTo>
                  <a:cubicBezTo>
                    <a:pt x="303" y="474"/>
                    <a:pt x="290" y="482"/>
                    <a:pt x="308" y="486"/>
                  </a:cubicBezTo>
                  <a:cubicBezTo>
                    <a:pt x="322" y="495"/>
                    <a:pt x="319" y="524"/>
                    <a:pt x="320" y="538"/>
                  </a:cubicBezTo>
                  <a:cubicBezTo>
                    <a:pt x="318" y="557"/>
                    <a:pt x="317" y="557"/>
                    <a:pt x="310" y="572"/>
                  </a:cubicBezTo>
                  <a:cubicBezTo>
                    <a:pt x="313" y="609"/>
                    <a:pt x="312" y="606"/>
                    <a:pt x="346" y="610"/>
                  </a:cubicBezTo>
                  <a:cubicBezTo>
                    <a:pt x="355" y="619"/>
                    <a:pt x="356" y="628"/>
                    <a:pt x="364" y="636"/>
                  </a:cubicBezTo>
                  <a:cubicBezTo>
                    <a:pt x="385" y="632"/>
                    <a:pt x="393" y="628"/>
                    <a:pt x="418" y="626"/>
                  </a:cubicBezTo>
                  <a:cubicBezTo>
                    <a:pt x="421" y="618"/>
                    <a:pt x="425" y="614"/>
                    <a:pt x="428" y="624"/>
                  </a:cubicBezTo>
                  <a:cubicBezTo>
                    <a:pt x="447" y="621"/>
                    <a:pt x="447" y="616"/>
                    <a:pt x="468" y="618"/>
                  </a:cubicBezTo>
                  <a:cubicBezTo>
                    <a:pt x="478" y="625"/>
                    <a:pt x="488" y="625"/>
                    <a:pt x="500" y="626"/>
                  </a:cubicBezTo>
                  <a:cubicBezTo>
                    <a:pt x="522" y="633"/>
                    <a:pt x="508" y="630"/>
                    <a:pt x="544" y="628"/>
                  </a:cubicBezTo>
                  <a:cubicBezTo>
                    <a:pt x="554" y="623"/>
                    <a:pt x="556" y="628"/>
                    <a:pt x="564" y="622"/>
                  </a:cubicBezTo>
                  <a:cubicBezTo>
                    <a:pt x="569" y="612"/>
                    <a:pt x="572" y="602"/>
                    <a:pt x="580" y="594"/>
                  </a:cubicBezTo>
                  <a:cubicBezTo>
                    <a:pt x="597" y="601"/>
                    <a:pt x="593" y="602"/>
                    <a:pt x="614" y="600"/>
                  </a:cubicBezTo>
                  <a:cubicBezTo>
                    <a:pt x="620" y="596"/>
                    <a:pt x="628" y="584"/>
                    <a:pt x="628" y="584"/>
                  </a:cubicBezTo>
                  <a:cubicBezTo>
                    <a:pt x="630" y="567"/>
                    <a:pt x="628" y="562"/>
                    <a:pt x="644" y="558"/>
                  </a:cubicBezTo>
                  <a:cubicBezTo>
                    <a:pt x="656" y="560"/>
                    <a:pt x="656" y="565"/>
                    <a:pt x="666" y="570"/>
                  </a:cubicBezTo>
                  <a:cubicBezTo>
                    <a:pt x="684" y="568"/>
                    <a:pt x="692" y="564"/>
                    <a:pt x="704" y="576"/>
                  </a:cubicBezTo>
                  <a:cubicBezTo>
                    <a:pt x="706" y="582"/>
                    <a:pt x="708" y="588"/>
                    <a:pt x="710" y="594"/>
                  </a:cubicBezTo>
                  <a:cubicBezTo>
                    <a:pt x="711" y="598"/>
                    <a:pt x="722" y="598"/>
                    <a:pt x="722" y="598"/>
                  </a:cubicBezTo>
                  <a:cubicBezTo>
                    <a:pt x="734" y="594"/>
                    <a:pt x="732" y="612"/>
                    <a:pt x="744" y="616"/>
                  </a:cubicBezTo>
                  <a:cubicBezTo>
                    <a:pt x="753" y="610"/>
                    <a:pt x="754" y="604"/>
                    <a:pt x="766" y="600"/>
                  </a:cubicBezTo>
                  <a:cubicBezTo>
                    <a:pt x="783" y="602"/>
                    <a:pt x="793" y="606"/>
                    <a:pt x="808" y="596"/>
                  </a:cubicBezTo>
                  <a:cubicBezTo>
                    <a:pt x="814" y="587"/>
                    <a:pt x="813" y="583"/>
                    <a:pt x="824" y="580"/>
                  </a:cubicBezTo>
                  <a:cubicBezTo>
                    <a:pt x="832" y="586"/>
                    <a:pt x="836" y="583"/>
                    <a:pt x="844" y="578"/>
                  </a:cubicBezTo>
                  <a:cubicBezTo>
                    <a:pt x="847" y="561"/>
                    <a:pt x="860" y="566"/>
                    <a:pt x="872" y="574"/>
                  </a:cubicBezTo>
                  <a:cubicBezTo>
                    <a:pt x="879" y="589"/>
                    <a:pt x="886" y="585"/>
                    <a:pt x="898" y="594"/>
                  </a:cubicBezTo>
                  <a:cubicBezTo>
                    <a:pt x="909" y="602"/>
                    <a:pt x="918" y="616"/>
                    <a:pt x="922" y="628"/>
                  </a:cubicBezTo>
                  <a:cubicBezTo>
                    <a:pt x="936" y="625"/>
                    <a:pt x="945" y="630"/>
                    <a:pt x="958" y="634"/>
                  </a:cubicBezTo>
                  <a:cubicBezTo>
                    <a:pt x="966" y="636"/>
                    <a:pt x="982" y="640"/>
                    <a:pt x="982" y="640"/>
                  </a:cubicBezTo>
                  <a:cubicBezTo>
                    <a:pt x="994" y="652"/>
                    <a:pt x="996" y="652"/>
                    <a:pt x="1014" y="654"/>
                  </a:cubicBezTo>
                  <a:cubicBezTo>
                    <a:pt x="1030" y="660"/>
                    <a:pt x="1038" y="678"/>
                    <a:pt x="1050" y="690"/>
                  </a:cubicBezTo>
                  <a:cubicBezTo>
                    <a:pt x="1049" y="693"/>
                    <a:pt x="1049" y="696"/>
                    <a:pt x="1048" y="698"/>
                  </a:cubicBezTo>
                  <a:cubicBezTo>
                    <a:pt x="1046" y="702"/>
                    <a:pt x="1042" y="705"/>
                    <a:pt x="1040" y="710"/>
                  </a:cubicBezTo>
                  <a:cubicBezTo>
                    <a:pt x="1034" y="727"/>
                    <a:pt x="1028" y="745"/>
                    <a:pt x="1022" y="762"/>
                  </a:cubicBezTo>
                  <a:cubicBezTo>
                    <a:pt x="1021" y="766"/>
                    <a:pt x="1002" y="790"/>
                    <a:pt x="1002" y="790"/>
                  </a:cubicBezTo>
                  <a:cubicBezTo>
                    <a:pt x="1000" y="793"/>
                    <a:pt x="996" y="798"/>
                    <a:pt x="996" y="798"/>
                  </a:cubicBezTo>
                  <a:cubicBezTo>
                    <a:pt x="990" y="815"/>
                    <a:pt x="976" y="824"/>
                    <a:pt x="966" y="838"/>
                  </a:cubicBezTo>
                  <a:cubicBezTo>
                    <a:pt x="953" y="856"/>
                    <a:pt x="939" y="874"/>
                    <a:pt x="926" y="892"/>
                  </a:cubicBezTo>
                  <a:cubicBezTo>
                    <a:pt x="921" y="907"/>
                    <a:pt x="911" y="918"/>
                    <a:pt x="906" y="932"/>
                  </a:cubicBezTo>
                  <a:cubicBezTo>
                    <a:pt x="910" y="960"/>
                    <a:pt x="937" y="960"/>
                    <a:pt x="962" y="962"/>
                  </a:cubicBezTo>
                  <a:cubicBezTo>
                    <a:pt x="973" y="966"/>
                    <a:pt x="971" y="957"/>
                    <a:pt x="980" y="954"/>
                  </a:cubicBezTo>
                  <a:cubicBezTo>
                    <a:pt x="985" y="952"/>
                    <a:pt x="996" y="950"/>
                    <a:pt x="996" y="950"/>
                  </a:cubicBezTo>
                  <a:cubicBezTo>
                    <a:pt x="1031" y="954"/>
                    <a:pt x="1017" y="967"/>
                    <a:pt x="1048" y="982"/>
                  </a:cubicBezTo>
                  <a:cubicBezTo>
                    <a:pt x="1052" y="989"/>
                    <a:pt x="1054" y="997"/>
                    <a:pt x="1058" y="1004"/>
                  </a:cubicBezTo>
                  <a:cubicBezTo>
                    <a:pt x="1064" y="1012"/>
                    <a:pt x="1074" y="1016"/>
                    <a:pt x="1080" y="1024"/>
                  </a:cubicBezTo>
                  <a:cubicBezTo>
                    <a:pt x="1093" y="1040"/>
                    <a:pt x="1082" y="1032"/>
                    <a:pt x="1094" y="1040"/>
                  </a:cubicBezTo>
                  <a:cubicBezTo>
                    <a:pt x="1117" y="1032"/>
                    <a:pt x="1104" y="970"/>
                    <a:pt x="1104" y="968"/>
                  </a:cubicBezTo>
                  <a:cubicBezTo>
                    <a:pt x="1105" y="938"/>
                    <a:pt x="1115" y="908"/>
                    <a:pt x="1124" y="880"/>
                  </a:cubicBezTo>
                  <a:cubicBezTo>
                    <a:pt x="1126" y="845"/>
                    <a:pt x="1132" y="811"/>
                    <a:pt x="1138" y="776"/>
                  </a:cubicBezTo>
                  <a:cubicBezTo>
                    <a:pt x="1141" y="760"/>
                    <a:pt x="1143" y="737"/>
                    <a:pt x="1152" y="724"/>
                  </a:cubicBezTo>
                  <a:cubicBezTo>
                    <a:pt x="1157" y="703"/>
                    <a:pt x="1152" y="726"/>
                    <a:pt x="1156" y="680"/>
                  </a:cubicBezTo>
                  <a:cubicBezTo>
                    <a:pt x="1158" y="655"/>
                    <a:pt x="1166" y="629"/>
                    <a:pt x="1170" y="604"/>
                  </a:cubicBezTo>
                  <a:cubicBezTo>
                    <a:pt x="1173" y="582"/>
                    <a:pt x="1174" y="556"/>
                    <a:pt x="1188" y="538"/>
                  </a:cubicBezTo>
                  <a:cubicBezTo>
                    <a:pt x="1190" y="531"/>
                    <a:pt x="1192" y="523"/>
                    <a:pt x="1194" y="516"/>
                  </a:cubicBezTo>
                  <a:cubicBezTo>
                    <a:pt x="1197" y="488"/>
                    <a:pt x="1202" y="462"/>
                    <a:pt x="1206" y="434"/>
                  </a:cubicBezTo>
                  <a:cubicBezTo>
                    <a:pt x="1208" y="411"/>
                    <a:pt x="1210" y="390"/>
                    <a:pt x="1216" y="368"/>
                  </a:cubicBezTo>
                  <a:cubicBezTo>
                    <a:pt x="1218" y="361"/>
                    <a:pt x="1226" y="348"/>
                    <a:pt x="1226" y="348"/>
                  </a:cubicBezTo>
                  <a:cubicBezTo>
                    <a:pt x="1224" y="331"/>
                    <a:pt x="1222" y="315"/>
                    <a:pt x="1228" y="298"/>
                  </a:cubicBezTo>
                  <a:cubicBezTo>
                    <a:pt x="1226" y="284"/>
                    <a:pt x="1229" y="277"/>
                    <a:pt x="1218" y="270"/>
                  </a:cubicBezTo>
                  <a:cubicBezTo>
                    <a:pt x="1211" y="279"/>
                    <a:pt x="1206" y="302"/>
                    <a:pt x="1194" y="304"/>
                  </a:cubicBezTo>
                  <a:cubicBezTo>
                    <a:pt x="1185" y="305"/>
                    <a:pt x="1177" y="305"/>
                    <a:pt x="1168" y="306"/>
                  </a:cubicBezTo>
                  <a:cubicBezTo>
                    <a:pt x="1161" y="295"/>
                    <a:pt x="1158" y="286"/>
                    <a:pt x="1146" y="278"/>
                  </a:cubicBezTo>
                  <a:cubicBezTo>
                    <a:pt x="1138" y="266"/>
                    <a:pt x="1136" y="268"/>
                    <a:pt x="1120" y="270"/>
                  </a:cubicBezTo>
                  <a:cubicBezTo>
                    <a:pt x="1110" y="273"/>
                    <a:pt x="1105" y="281"/>
                    <a:pt x="1096" y="284"/>
                  </a:cubicBezTo>
                  <a:cubicBezTo>
                    <a:pt x="1093" y="283"/>
                    <a:pt x="1088" y="285"/>
                    <a:pt x="1086" y="282"/>
                  </a:cubicBezTo>
                  <a:cubicBezTo>
                    <a:pt x="1079" y="271"/>
                    <a:pt x="1094" y="268"/>
                    <a:pt x="1100" y="264"/>
                  </a:cubicBezTo>
                  <a:cubicBezTo>
                    <a:pt x="1115" y="242"/>
                    <a:pt x="1067" y="248"/>
                    <a:pt x="1060" y="248"/>
                  </a:cubicBezTo>
                  <a:cubicBezTo>
                    <a:pt x="1052" y="251"/>
                    <a:pt x="1053" y="250"/>
                    <a:pt x="1046" y="256"/>
                  </a:cubicBezTo>
                  <a:cubicBezTo>
                    <a:pt x="1042" y="260"/>
                    <a:pt x="1034" y="268"/>
                    <a:pt x="1034" y="268"/>
                  </a:cubicBezTo>
                  <a:cubicBezTo>
                    <a:pt x="1024" y="265"/>
                    <a:pt x="1026" y="261"/>
                    <a:pt x="1028" y="252"/>
                  </a:cubicBezTo>
                  <a:cubicBezTo>
                    <a:pt x="1026" y="232"/>
                    <a:pt x="1020" y="235"/>
                    <a:pt x="1010" y="220"/>
                  </a:cubicBezTo>
                  <a:cubicBezTo>
                    <a:pt x="1009" y="207"/>
                    <a:pt x="1009" y="193"/>
                    <a:pt x="1008" y="180"/>
                  </a:cubicBezTo>
                  <a:cubicBezTo>
                    <a:pt x="1007" y="173"/>
                    <a:pt x="998" y="162"/>
                    <a:pt x="998" y="162"/>
                  </a:cubicBezTo>
                  <a:cubicBezTo>
                    <a:pt x="1002" y="149"/>
                    <a:pt x="1013" y="150"/>
                    <a:pt x="1024" y="146"/>
                  </a:cubicBezTo>
                  <a:cubicBezTo>
                    <a:pt x="1031" y="135"/>
                    <a:pt x="1039" y="126"/>
                    <a:pt x="1024" y="116"/>
                  </a:cubicBezTo>
                  <a:cubicBezTo>
                    <a:pt x="1011" y="117"/>
                    <a:pt x="997" y="116"/>
                    <a:pt x="984" y="118"/>
                  </a:cubicBezTo>
                  <a:cubicBezTo>
                    <a:pt x="977" y="119"/>
                    <a:pt x="966" y="126"/>
                    <a:pt x="966" y="126"/>
                  </a:cubicBezTo>
                  <a:cubicBezTo>
                    <a:pt x="956" y="123"/>
                    <a:pt x="961" y="116"/>
                    <a:pt x="952" y="110"/>
                  </a:cubicBezTo>
                  <a:cubicBezTo>
                    <a:pt x="935" y="112"/>
                    <a:pt x="929" y="115"/>
                    <a:pt x="916" y="106"/>
                  </a:cubicBezTo>
                  <a:cubicBezTo>
                    <a:pt x="907" y="93"/>
                    <a:pt x="901" y="96"/>
                    <a:pt x="884" y="98"/>
                  </a:cubicBezTo>
                  <a:cubicBezTo>
                    <a:pt x="878" y="115"/>
                    <a:pt x="876" y="99"/>
                    <a:pt x="872" y="92"/>
                  </a:cubicBezTo>
                  <a:cubicBezTo>
                    <a:pt x="871" y="90"/>
                    <a:pt x="869" y="88"/>
                    <a:pt x="868" y="86"/>
                  </a:cubicBezTo>
                  <a:cubicBezTo>
                    <a:pt x="864" y="70"/>
                    <a:pt x="859" y="57"/>
                    <a:pt x="852" y="42"/>
                  </a:cubicBezTo>
                  <a:cubicBezTo>
                    <a:pt x="849" y="35"/>
                    <a:pt x="847" y="24"/>
                    <a:pt x="846" y="24"/>
                  </a:cubicBezTo>
                  <a:cubicBezTo>
                    <a:pt x="835" y="23"/>
                    <a:pt x="823" y="23"/>
                    <a:pt x="812" y="22"/>
                  </a:cubicBezTo>
                  <a:cubicBezTo>
                    <a:pt x="803" y="8"/>
                    <a:pt x="785" y="2"/>
                    <a:pt x="768" y="0"/>
                  </a:cubicBezTo>
                  <a:cubicBezTo>
                    <a:pt x="752" y="2"/>
                    <a:pt x="753" y="7"/>
                    <a:pt x="740" y="12"/>
                  </a:cubicBezTo>
                  <a:cubicBezTo>
                    <a:pt x="724" y="18"/>
                    <a:pt x="705" y="22"/>
                    <a:pt x="688" y="26"/>
                  </a:cubicBezTo>
                  <a:cubicBezTo>
                    <a:pt x="683" y="40"/>
                    <a:pt x="673" y="45"/>
                    <a:pt x="660" y="48"/>
                  </a:cubicBezTo>
                  <a:cubicBezTo>
                    <a:pt x="650" y="58"/>
                    <a:pt x="648" y="69"/>
                    <a:pt x="636" y="78"/>
                  </a:cubicBezTo>
                  <a:cubicBezTo>
                    <a:pt x="632" y="81"/>
                    <a:pt x="628" y="83"/>
                    <a:pt x="624" y="86"/>
                  </a:cubicBezTo>
                  <a:cubicBezTo>
                    <a:pt x="620" y="88"/>
                    <a:pt x="612" y="90"/>
                    <a:pt x="612" y="90"/>
                  </a:cubicBezTo>
                  <a:cubicBezTo>
                    <a:pt x="602" y="87"/>
                    <a:pt x="592" y="89"/>
                    <a:pt x="582" y="92"/>
                  </a:cubicBezTo>
                  <a:cubicBezTo>
                    <a:pt x="570" y="100"/>
                    <a:pt x="578" y="115"/>
                    <a:pt x="564" y="120"/>
                  </a:cubicBezTo>
                  <a:cubicBezTo>
                    <a:pt x="548" y="144"/>
                    <a:pt x="553" y="163"/>
                    <a:pt x="520" y="174"/>
                  </a:cubicBezTo>
                  <a:cubicBezTo>
                    <a:pt x="503" y="173"/>
                    <a:pt x="492" y="168"/>
                    <a:pt x="478" y="174"/>
                  </a:cubicBezTo>
                  <a:cubicBezTo>
                    <a:pt x="469" y="188"/>
                    <a:pt x="475" y="184"/>
                    <a:pt x="464" y="188"/>
                  </a:cubicBezTo>
                  <a:cubicBezTo>
                    <a:pt x="459" y="187"/>
                    <a:pt x="455" y="186"/>
                    <a:pt x="450" y="184"/>
                  </a:cubicBezTo>
                  <a:cubicBezTo>
                    <a:pt x="448" y="183"/>
                    <a:pt x="446" y="181"/>
                    <a:pt x="444" y="180"/>
                  </a:cubicBezTo>
                  <a:cubicBezTo>
                    <a:pt x="438" y="178"/>
                    <a:pt x="424" y="176"/>
                    <a:pt x="424" y="176"/>
                  </a:cubicBezTo>
                  <a:cubicBezTo>
                    <a:pt x="419" y="174"/>
                    <a:pt x="415" y="169"/>
                    <a:pt x="410" y="168"/>
                  </a:cubicBezTo>
                  <a:cubicBezTo>
                    <a:pt x="403" y="167"/>
                    <a:pt x="390" y="174"/>
                    <a:pt x="390" y="174"/>
                  </a:cubicBezTo>
                  <a:cubicBezTo>
                    <a:pt x="376" y="173"/>
                    <a:pt x="359" y="177"/>
                    <a:pt x="354" y="162"/>
                  </a:cubicBezTo>
                  <a:cubicBezTo>
                    <a:pt x="318" y="174"/>
                    <a:pt x="349" y="173"/>
                    <a:pt x="296" y="176"/>
                  </a:cubicBezTo>
                  <a:cubicBezTo>
                    <a:pt x="281" y="174"/>
                    <a:pt x="282" y="170"/>
                    <a:pt x="270" y="164"/>
                  </a:cubicBezTo>
                  <a:cubicBezTo>
                    <a:pt x="254" y="156"/>
                    <a:pt x="221" y="157"/>
                    <a:pt x="206" y="156"/>
                  </a:cubicBezTo>
                  <a:cubicBezTo>
                    <a:pt x="203" y="146"/>
                    <a:pt x="193" y="136"/>
                    <a:pt x="182" y="134"/>
                  </a:cubicBezTo>
                  <a:cubicBezTo>
                    <a:pt x="175" y="133"/>
                    <a:pt x="160" y="128"/>
                    <a:pt x="160" y="128"/>
                  </a:cubicBezTo>
                  <a:cubicBezTo>
                    <a:pt x="134" y="135"/>
                    <a:pt x="127" y="138"/>
                    <a:pt x="94" y="140"/>
                  </a:cubicBezTo>
                  <a:cubicBezTo>
                    <a:pt x="85" y="154"/>
                    <a:pt x="70" y="153"/>
                    <a:pt x="54" y="154"/>
                  </a:cubicBezTo>
                  <a:cubicBezTo>
                    <a:pt x="42" y="158"/>
                    <a:pt x="30" y="160"/>
                    <a:pt x="18" y="162"/>
                  </a:cubicBezTo>
                  <a:cubicBezTo>
                    <a:pt x="14" y="168"/>
                    <a:pt x="11" y="177"/>
                    <a:pt x="6" y="182"/>
                  </a:cubicBezTo>
                  <a:cubicBezTo>
                    <a:pt x="5" y="183"/>
                    <a:pt x="7" y="178"/>
                    <a:pt x="8" y="176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45" name="Freeform 72">
              <a:extLst>
                <a:ext uri="{FF2B5EF4-FFF2-40B4-BE49-F238E27FC236}">
                  <a16:creationId xmlns:a16="http://schemas.microsoft.com/office/drawing/2014/main" id="{0DEDF848-DB86-479C-AD71-DCAF83E9C225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302" y="393"/>
              <a:ext cx="151" cy="226"/>
            </a:xfrm>
            <a:custGeom>
              <a:avLst/>
              <a:gdLst/>
              <a:ahLst/>
              <a:cxnLst>
                <a:cxn ang="0">
                  <a:pos x="101" y="231"/>
                </a:cxn>
                <a:cxn ang="0">
                  <a:pos x="131" y="177"/>
                </a:cxn>
                <a:cxn ang="0">
                  <a:pos x="119" y="51"/>
                </a:cxn>
                <a:cxn ang="0">
                  <a:pos x="35" y="15"/>
                </a:cxn>
                <a:cxn ang="0">
                  <a:pos x="77" y="63"/>
                </a:cxn>
                <a:cxn ang="0">
                  <a:pos x="47" y="87"/>
                </a:cxn>
                <a:cxn ang="0">
                  <a:pos x="11" y="111"/>
                </a:cxn>
                <a:cxn ang="0">
                  <a:pos x="17" y="261"/>
                </a:cxn>
                <a:cxn ang="0">
                  <a:pos x="65" y="225"/>
                </a:cxn>
                <a:cxn ang="0">
                  <a:pos x="101" y="231"/>
                </a:cxn>
              </a:cxnLst>
              <a:rect l="0" t="0" r="r" b="b"/>
              <a:pathLst>
                <a:path w="169" h="261">
                  <a:moveTo>
                    <a:pt x="101" y="231"/>
                  </a:moveTo>
                  <a:cubicBezTo>
                    <a:pt x="113" y="213"/>
                    <a:pt x="119" y="195"/>
                    <a:pt x="131" y="177"/>
                  </a:cubicBezTo>
                  <a:cubicBezTo>
                    <a:pt x="138" y="141"/>
                    <a:pt x="169" y="68"/>
                    <a:pt x="119" y="51"/>
                  </a:cubicBezTo>
                  <a:cubicBezTo>
                    <a:pt x="85" y="0"/>
                    <a:pt x="128" y="7"/>
                    <a:pt x="35" y="15"/>
                  </a:cubicBezTo>
                  <a:cubicBezTo>
                    <a:pt x="48" y="35"/>
                    <a:pt x="64" y="43"/>
                    <a:pt x="77" y="63"/>
                  </a:cubicBezTo>
                  <a:cubicBezTo>
                    <a:pt x="43" y="115"/>
                    <a:pt x="88" y="54"/>
                    <a:pt x="47" y="87"/>
                  </a:cubicBezTo>
                  <a:cubicBezTo>
                    <a:pt x="9" y="117"/>
                    <a:pt x="66" y="97"/>
                    <a:pt x="11" y="111"/>
                  </a:cubicBezTo>
                  <a:cubicBezTo>
                    <a:pt x="5" y="162"/>
                    <a:pt x="0" y="211"/>
                    <a:pt x="17" y="261"/>
                  </a:cubicBezTo>
                  <a:cubicBezTo>
                    <a:pt x="33" y="249"/>
                    <a:pt x="45" y="228"/>
                    <a:pt x="65" y="225"/>
                  </a:cubicBezTo>
                  <a:cubicBezTo>
                    <a:pt x="111" y="218"/>
                    <a:pt x="113" y="206"/>
                    <a:pt x="101" y="231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  <p:sp>
          <p:nvSpPr>
            <p:cNvPr id="46" name="Freeform 73">
              <a:extLst>
                <a:ext uri="{FF2B5EF4-FFF2-40B4-BE49-F238E27FC236}">
                  <a16:creationId xmlns:a16="http://schemas.microsoft.com/office/drawing/2014/main" id="{0107205E-1B8C-46E2-A504-AD07A87BF175}"/>
                </a:ext>
              </a:extLst>
            </p:cNvPr>
            <p:cNvSpPr>
              <a:spLocks/>
            </p:cNvSpPr>
            <p:nvPr/>
          </p:nvSpPr>
          <p:spPr bwMode="blackWhite">
            <a:xfrm>
              <a:off x="56" y="466"/>
              <a:ext cx="155" cy="369"/>
            </a:xfrm>
            <a:custGeom>
              <a:avLst/>
              <a:gdLst/>
              <a:ahLst/>
              <a:cxnLst>
                <a:cxn ang="0">
                  <a:pos x="89" y="309"/>
                </a:cxn>
                <a:cxn ang="0">
                  <a:pos x="131" y="111"/>
                </a:cxn>
                <a:cxn ang="0">
                  <a:pos x="161" y="69"/>
                </a:cxn>
                <a:cxn ang="0">
                  <a:pos x="173" y="51"/>
                </a:cxn>
                <a:cxn ang="0">
                  <a:pos x="155" y="39"/>
                </a:cxn>
                <a:cxn ang="0">
                  <a:pos x="101" y="3"/>
                </a:cxn>
                <a:cxn ang="0">
                  <a:pos x="77" y="33"/>
                </a:cxn>
                <a:cxn ang="0">
                  <a:pos x="17" y="141"/>
                </a:cxn>
                <a:cxn ang="0">
                  <a:pos x="23" y="201"/>
                </a:cxn>
                <a:cxn ang="0">
                  <a:pos x="5" y="213"/>
                </a:cxn>
                <a:cxn ang="0">
                  <a:pos x="23" y="261"/>
                </a:cxn>
                <a:cxn ang="0">
                  <a:pos x="5" y="387"/>
                </a:cxn>
                <a:cxn ang="0">
                  <a:pos x="47" y="387"/>
                </a:cxn>
                <a:cxn ang="0">
                  <a:pos x="77" y="351"/>
                </a:cxn>
                <a:cxn ang="0">
                  <a:pos x="95" y="291"/>
                </a:cxn>
                <a:cxn ang="0">
                  <a:pos x="89" y="249"/>
                </a:cxn>
              </a:cxnLst>
              <a:rect l="0" t="0" r="r" b="b"/>
              <a:pathLst>
                <a:path w="174" h="427">
                  <a:moveTo>
                    <a:pt x="89" y="309"/>
                  </a:moveTo>
                  <a:cubicBezTo>
                    <a:pt x="102" y="244"/>
                    <a:pt x="110" y="174"/>
                    <a:pt x="131" y="111"/>
                  </a:cubicBezTo>
                  <a:cubicBezTo>
                    <a:pt x="121" y="81"/>
                    <a:pt x="133" y="76"/>
                    <a:pt x="161" y="69"/>
                  </a:cubicBezTo>
                  <a:cubicBezTo>
                    <a:pt x="165" y="63"/>
                    <a:pt x="174" y="58"/>
                    <a:pt x="173" y="51"/>
                  </a:cubicBezTo>
                  <a:cubicBezTo>
                    <a:pt x="172" y="44"/>
                    <a:pt x="160" y="44"/>
                    <a:pt x="155" y="39"/>
                  </a:cubicBezTo>
                  <a:cubicBezTo>
                    <a:pt x="132" y="16"/>
                    <a:pt x="134" y="14"/>
                    <a:pt x="101" y="3"/>
                  </a:cubicBezTo>
                  <a:cubicBezTo>
                    <a:pt x="87" y="44"/>
                    <a:pt x="106" y="0"/>
                    <a:pt x="77" y="33"/>
                  </a:cubicBezTo>
                  <a:cubicBezTo>
                    <a:pt x="52" y="61"/>
                    <a:pt x="29" y="105"/>
                    <a:pt x="17" y="141"/>
                  </a:cubicBezTo>
                  <a:cubicBezTo>
                    <a:pt x="19" y="161"/>
                    <a:pt x="26" y="181"/>
                    <a:pt x="23" y="201"/>
                  </a:cubicBezTo>
                  <a:cubicBezTo>
                    <a:pt x="22" y="208"/>
                    <a:pt x="7" y="206"/>
                    <a:pt x="5" y="213"/>
                  </a:cubicBezTo>
                  <a:cubicBezTo>
                    <a:pt x="0" y="231"/>
                    <a:pt x="14" y="248"/>
                    <a:pt x="23" y="261"/>
                  </a:cubicBezTo>
                  <a:cubicBezTo>
                    <a:pt x="18" y="303"/>
                    <a:pt x="18" y="347"/>
                    <a:pt x="5" y="387"/>
                  </a:cubicBezTo>
                  <a:cubicBezTo>
                    <a:pt x="32" y="427"/>
                    <a:pt x="27" y="416"/>
                    <a:pt x="47" y="387"/>
                  </a:cubicBezTo>
                  <a:cubicBezTo>
                    <a:pt x="69" y="356"/>
                    <a:pt x="61" y="383"/>
                    <a:pt x="77" y="351"/>
                  </a:cubicBezTo>
                  <a:cubicBezTo>
                    <a:pt x="86" y="333"/>
                    <a:pt x="89" y="310"/>
                    <a:pt x="95" y="291"/>
                  </a:cubicBezTo>
                  <a:cubicBezTo>
                    <a:pt x="88" y="257"/>
                    <a:pt x="89" y="271"/>
                    <a:pt x="89" y="249"/>
                  </a:cubicBezTo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3175" cap="flat" cmpd="sng">
              <a:solidFill>
                <a:srgbClr val="099FE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43833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4797">
                <a:solidFill>
                  <a:prstClr val="black"/>
                </a:solidFill>
                <a:latin typeface="Calibri" panose="020F0502020204030204"/>
                <a:cs typeface="Arial" charset="0"/>
                <a:sym typeface="Poppins"/>
              </a:endParaRPr>
            </a:p>
          </p:txBody>
        </p:sp>
      </p:grpSp>
      <p:sp>
        <p:nvSpPr>
          <p:cNvPr id="47" name="CuadroTexto 46">
            <a:extLst>
              <a:ext uri="{FF2B5EF4-FFF2-40B4-BE49-F238E27FC236}">
                <a16:creationId xmlns:a16="http://schemas.microsoft.com/office/drawing/2014/main" id="{538E347D-1DC9-442E-B601-29499F43277C}"/>
              </a:ext>
            </a:extLst>
          </p:cNvPr>
          <p:cNvSpPr txBox="1"/>
          <p:nvPr/>
        </p:nvSpPr>
        <p:spPr>
          <a:xfrm>
            <a:off x="8582003" y="2982580"/>
            <a:ext cx="885108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67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Medellín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6E4C5792-E9A7-4FB6-BE5D-3D022A37FDD7}"/>
              </a:ext>
            </a:extLst>
          </p:cNvPr>
          <p:cNvSpPr txBox="1"/>
          <p:nvPr/>
        </p:nvSpPr>
        <p:spPr>
          <a:xfrm>
            <a:off x="8390536" y="2017746"/>
            <a:ext cx="1032295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67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Cartagena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6996DC17-AC23-45A1-8317-CD0EB90F30BB}"/>
              </a:ext>
            </a:extLst>
          </p:cNvPr>
          <p:cNvSpPr txBox="1"/>
          <p:nvPr/>
        </p:nvSpPr>
        <p:spPr>
          <a:xfrm>
            <a:off x="9336232" y="3613782"/>
            <a:ext cx="1025671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67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Bogotá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DC243EC3-CB9B-4F82-BD7D-864D06F951C7}"/>
              </a:ext>
            </a:extLst>
          </p:cNvPr>
          <p:cNvSpPr txBox="1"/>
          <p:nvPr/>
        </p:nvSpPr>
        <p:spPr>
          <a:xfrm>
            <a:off x="8414656" y="3666978"/>
            <a:ext cx="1025671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67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Cali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DAABF28B-7F74-42B9-A9E7-DDAF5D5990AC}"/>
              </a:ext>
            </a:extLst>
          </p:cNvPr>
          <p:cNvSpPr txBox="1"/>
          <p:nvPr/>
        </p:nvSpPr>
        <p:spPr>
          <a:xfrm>
            <a:off x="8934840" y="1877610"/>
            <a:ext cx="1025671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67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Barranquilla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A102EC3-B8B2-4B2C-9AF1-0841376BCDE7}"/>
              </a:ext>
            </a:extLst>
          </p:cNvPr>
          <p:cNvSpPr txBox="1"/>
          <p:nvPr/>
        </p:nvSpPr>
        <p:spPr>
          <a:xfrm>
            <a:off x="647506" y="4717796"/>
            <a:ext cx="2889070" cy="738664"/>
          </a:xfrm>
          <a:prstGeom prst="rect">
            <a:avLst/>
          </a:prstGeom>
          <a:solidFill>
            <a:srgbClr val="D6ED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latin typeface="Century Gothic" panose="020B0502020202020204" pitchFamily="34" charset="0"/>
              </a:rPr>
              <a:t>Cali </a:t>
            </a:r>
            <a:r>
              <a:rPr lang="es-MX" sz="1400" dirty="0">
                <a:latin typeface="Century Gothic" panose="020B0502020202020204" pitchFamily="34" charset="0"/>
              </a:rPr>
              <a:t>tiene una </a:t>
            </a:r>
            <a:r>
              <a:rPr lang="es-MX" sz="1400" b="1" dirty="0">
                <a:latin typeface="Century Gothic" panose="020B0502020202020204" pitchFamily="34" charset="0"/>
              </a:rPr>
              <a:t>mayor relevancia </a:t>
            </a:r>
            <a:r>
              <a:rPr lang="es-MX" sz="1400" dirty="0">
                <a:latin typeface="Century Gothic" panose="020B0502020202020204" pitchFamily="34" charset="0"/>
              </a:rPr>
              <a:t>que Cartagena para los viajeros musicales</a:t>
            </a:r>
            <a:endParaRPr lang="es-CO" sz="1400" dirty="0">
              <a:latin typeface="Century Gothic" panose="020B0502020202020204" pitchFamily="34" charset="0"/>
            </a:endParaRPr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id="{ED5AB2FF-2D42-DF4C-8F16-83489A4959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53" name="Marcador de posición de imagen 10">
            <a:extLst>
              <a:ext uri="{FF2B5EF4-FFF2-40B4-BE49-F238E27FC236}">
                <a16:creationId xmlns:a16="http://schemas.microsoft.com/office/drawing/2014/main" id="{7BAF3825-5BC8-F745-B8A5-83195649A9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0" r="12880"/>
          <a:stretch/>
        </p:blipFill>
        <p:spPr/>
      </p:pic>
    </p:spTree>
    <p:extLst>
      <p:ext uri="{BB962C8B-B14F-4D97-AF65-F5344CB8AC3E}">
        <p14:creationId xmlns:p14="http://schemas.microsoft.com/office/powerpoint/2010/main" val="313401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1 Título">
            <a:extLst>
              <a:ext uri="{FF2B5EF4-FFF2-40B4-BE49-F238E27FC236}">
                <a16:creationId xmlns:a16="http://schemas.microsoft.com/office/drawing/2014/main" id="{93261A58-2EC1-984E-99CB-ADFA2A1F5437}"/>
              </a:ext>
            </a:extLst>
          </p:cNvPr>
          <p:cNvSpPr txBox="1">
            <a:spLocks/>
          </p:cNvSpPr>
          <p:nvPr/>
        </p:nvSpPr>
        <p:spPr>
          <a:xfrm>
            <a:off x="421354" y="4815772"/>
            <a:ext cx="4060921" cy="738085"/>
          </a:xfrm>
          <a:prstGeom prst="rect">
            <a:avLst/>
          </a:prstGeom>
          <a:solidFill>
            <a:srgbClr val="C1EEDD"/>
          </a:solidFill>
        </p:spPr>
        <p:txBody>
          <a:bodyPr/>
          <a:lstStyle>
            <a:lvl1pPr algn="just" defTabSz="457088" rtl="0" eaLnBrk="1" latinLnBrk="0" hangingPunct="1"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3720"/>
            <a:r>
              <a:rPr lang="es-ES_tradnl" sz="1400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50% de los viajeros tienen un presupuesto de USD 1.000 para actividades relacionadas con música en Colombia. </a:t>
            </a:r>
            <a:endParaRPr lang="es-ES_tradnl" sz="1400" b="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098" name="Picture 2" descr="Imagen relacionada">
            <a:extLst>
              <a:ext uri="{FF2B5EF4-FFF2-40B4-BE49-F238E27FC236}">
                <a16:creationId xmlns:a16="http://schemas.microsoft.com/office/drawing/2014/main" id="{3C2C6DA2-0551-42D0-A10B-F99174E487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87" r="7577" b="5107"/>
          <a:stretch/>
        </p:blipFill>
        <p:spPr bwMode="auto">
          <a:xfrm>
            <a:off x="4532947" y="708527"/>
            <a:ext cx="4517408" cy="166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n relacionada">
            <a:extLst>
              <a:ext uri="{FF2B5EF4-FFF2-40B4-BE49-F238E27FC236}">
                <a16:creationId xmlns:a16="http://schemas.microsoft.com/office/drawing/2014/main" id="{BF2510F8-B8BB-4B93-9485-E40D31F0E6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87" r="7577" b="5107"/>
          <a:stretch/>
        </p:blipFill>
        <p:spPr bwMode="auto">
          <a:xfrm>
            <a:off x="4532947" y="4373248"/>
            <a:ext cx="4517408" cy="166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2549C17F-C209-42AB-B4D9-4F4562CB564A}"/>
              </a:ext>
            </a:extLst>
          </p:cNvPr>
          <p:cNvCxnSpPr>
            <a:cxnSpLocks/>
          </p:cNvCxnSpPr>
          <p:nvPr/>
        </p:nvCxnSpPr>
        <p:spPr bwMode="auto">
          <a:xfrm>
            <a:off x="6660107" y="708527"/>
            <a:ext cx="0" cy="5329451"/>
          </a:xfrm>
          <a:prstGeom prst="line">
            <a:avLst/>
          </a:prstGeom>
          <a:solidFill>
            <a:srgbClr val="6C7472"/>
          </a:solidFill>
          <a:ln>
            <a:solidFill>
              <a:schemeClr val="accent1"/>
            </a:solidFill>
            <a:prstDash val="dash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5987994D-507A-4A45-8CC9-9CE5E584263E}"/>
              </a:ext>
            </a:extLst>
          </p:cNvPr>
          <p:cNvCxnSpPr>
            <a:cxnSpLocks/>
          </p:cNvCxnSpPr>
          <p:nvPr/>
        </p:nvCxnSpPr>
        <p:spPr bwMode="auto">
          <a:xfrm>
            <a:off x="6055056" y="708527"/>
            <a:ext cx="0" cy="5329451"/>
          </a:xfrm>
          <a:prstGeom prst="line">
            <a:avLst/>
          </a:prstGeom>
          <a:solidFill>
            <a:srgbClr val="6C7472"/>
          </a:solidFill>
          <a:ln>
            <a:solidFill>
              <a:schemeClr val="accent1"/>
            </a:solidFill>
            <a:prstDash val="dash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1EE1DBB6-5145-4331-82DE-8AACBE3EF82B}"/>
              </a:ext>
            </a:extLst>
          </p:cNvPr>
          <p:cNvCxnSpPr>
            <a:cxnSpLocks/>
          </p:cNvCxnSpPr>
          <p:nvPr/>
        </p:nvCxnSpPr>
        <p:spPr bwMode="auto">
          <a:xfrm>
            <a:off x="7274256" y="708527"/>
            <a:ext cx="0" cy="5329451"/>
          </a:xfrm>
          <a:prstGeom prst="line">
            <a:avLst/>
          </a:prstGeom>
          <a:solidFill>
            <a:srgbClr val="6C7472"/>
          </a:solidFill>
          <a:ln>
            <a:solidFill>
              <a:schemeClr val="accent1"/>
            </a:solidFill>
            <a:prstDash val="dash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29DF90E-2EB5-4F6D-8BF9-7F3DE1AFD5D2}"/>
              </a:ext>
            </a:extLst>
          </p:cNvPr>
          <p:cNvSpPr txBox="1"/>
          <p:nvPr/>
        </p:nvSpPr>
        <p:spPr>
          <a:xfrm>
            <a:off x="8742320" y="1062968"/>
            <a:ext cx="21447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1100" b="1">
                <a:latin typeface="Century Gothic" panose="020B0502020202020204" pitchFamily="34" charset="0"/>
              </a:defRPr>
            </a:lvl1pPr>
          </a:lstStyle>
          <a:p>
            <a:r>
              <a:rPr lang="es-CO" dirty="0"/>
              <a:t>Presupuesto para realizar actividades relacionadas con música en Colombia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B4C1B97-5F7F-4016-B770-519E6D9996DF}"/>
              </a:ext>
            </a:extLst>
          </p:cNvPr>
          <p:cNvSpPr txBox="1"/>
          <p:nvPr/>
        </p:nvSpPr>
        <p:spPr>
          <a:xfrm>
            <a:off x="8656200" y="4990989"/>
            <a:ext cx="24177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1100" b="1">
                <a:latin typeface="Century Gothic" panose="020B0502020202020204" pitchFamily="34" charset="0"/>
              </a:defRPr>
            </a:lvl1pPr>
          </a:lstStyle>
          <a:p>
            <a:r>
              <a:rPr lang="es-CO" dirty="0"/>
              <a:t>Número de noches que permaneció en Colombia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AC4D95F-5C20-4D23-BF91-544C126D190C}"/>
              </a:ext>
            </a:extLst>
          </p:cNvPr>
          <p:cNvSpPr/>
          <p:nvPr/>
        </p:nvSpPr>
        <p:spPr bwMode="auto">
          <a:xfrm>
            <a:off x="5531894" y="2236144"/>
            <a:ext cx="925858" cy="272860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CO" sz="1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sym typeface="Gill Sans Light" charset="0"/>
              </a:rPr>
              <a:t>USD 300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916C689F-E058-41D6-8DF1-31017B046FBA}"/>
              </a:ext>
            </a:extLst>
          </p:cNvPr>
          <p:cNvSpPr/>
          <p:nvPr/>
        </p:nvSpPr>
        <p:spPr bwMode="auto">
          <a:xfrm>
            <a:off x="6206276" y="1578288"/>
            <a:ext cx="925858" cy="272860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CO" sz="1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sym typeface="Gill Sans Light" charset="0"/>
              </a:rPr>
              <a:t>USD 1000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45399BE1-9BBB-4DDD-BC97-09C7301FDC11}"/>
              </a:ext>
            </a:extLst>
          </p:cNvPr>
          <p:cNvSpPr/>
          <p:nvPr/>
        </p:nvSpPr>
        <p:spPr bwMode="auto">
          <a:xfrm>
            <a:off x="6938383" y="2235321"/>
            <a:ext cx="925858" cy="272860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CO" sz="1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sym typeface="Gill Sans Light" charset="0"/>
              </a:rPr>
              <a:t>USD 3.000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292870EF-148F-4664-8C15-CBF2FB450572}"/>
              </a:ext>
            </a:extLst>
          </p:cNvPr>
          <p:cNvSpPr/>
          <p:nvPr/>
        </p:nvSpPr>
        <p:spPr bwMode="auto">
          <a:xfrm>
            <a:off x="5531894" y="5895960"/>
            <a:ext cx="925858" cy="272860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CO" sz="1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sym typeface="Gill Sans Light" charset="0"/>
              </a:rPr>
              <a:t>6 noches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2895607F-73BB-43F6-AEA3-EE27392C48D7}"/>
              </a:ext>
            </a:extLst>
          </p:cNvPr>
          <p:cNvSpPr/>
          <p:nvPr/>
        </p:nvSpPr>
        <p:spPr bwMode="auto">
          <a:xfrm>
            <a:off x="6156400" y="5210809"/>
            <a:ext cx="1041471" cy="256917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CO" sz="1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sym typeface="Gill Sans Light" charset="0"/>
              </a:rPr>
              <a:t>10 noches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8DA946E6-E069-425B-940B-613D0F2C9446}"/>
              </a:ext>
            </a:extLst>
          </p:cNvPr>
          <p:cNvSpPr/>
          <p:nvPr/>
        </p:nvSpPr>
        <p:spPr bwMode="auto">
          <a:xfrm>
            <a:off x="6938383" y="5893389"/>
            <a:ext cx="1041473" cy="256083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CO" sz="1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sym typeface="Gill Sans Light" charset="0"/>
              </a:rPr>
              <a:t>15 noches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EA72B1F-3149-4914-9660-6757716C091F}"/>
              </a:ext>
            </a:extLst>
          </p:cNvPr>
          <p:cNvSpPr txBox="1"/>
          <p:nvPr/>
        </p:nvSpPr>
        <p:spPr>
          <a:xfrm>
            <a:off x="5854181" y="172377"/>
            <a:ext cx="400110" cy="5033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s-CO" sz="1400" dirty="0">
                <a:latin typeface="Century Gothic" panose="020B0502020202020204" pitchFamily="34" charset="0"/>
              </a:rPr>
              <a:t>25%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8AF1BB6A-CFC5-4FDC-90EC-22271AE1AE45}"/>
              </a:ext>
            </a:extLst>
          </p:cNvPr>
          <p:cNvSpPr txBox="1"/>
          <p:nvPr/>
        </p:nvSpPr>
        <p:spPr>
          <a:xfrm>
            <a:off x="6498370" y="172377"/>
            <a:ext cx="400110" cy="5033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s-CO" sz="1400" dirty="0">
                <a:latin typeface="Century Gothic" panose="020B0502020202020204" pitchFamily="34" charset="0"/>
              </a:rPr>
              <a:t>50%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3EB282EC-BDA6-46EC-A663-C89A507F0448}"/>
              </a:ext>
            </a:extLst>
          </p:cNvPr>
          <p:cNvSpPr txBox="1"/>
          <p:nvPr/>
        </p:nvSpPr>
        <p:spPr>
          <a:xfrm>
            <a:off x="7115045" y="172377"/>
            <a:ext cx="400110" cy="5033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s-CO" sz="1400" dirty="0">
                <a:latin typeface="Century Gothic" panose="020B0502020202020204" pitchFamily="34" charset="0"/>
              </a:rPr>
              <a:t>75%</a:t>
            </a:r>
          </a:p>
        </p:txBody>
      </p: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3EF653AA-0A87-48AD-9322-F5EA03502554}"/>
              </a:ext>
            </a:extLst>
          </p:cNvPr>
          <p:cNvCxnSpPr/>
          <p:nvPr/>
        </p:nvCxnSpPr>
        <p:spPr bwMode="auto">
          <a:xfrm>
            <a:off x="7642746" y="1337481"/>
            <a:ext cx="1241947" cy="0"/>
          </a:xfrm>
          <a:prstGeom prst="straightConnector1">
            <a:avLst/>
          </a:prstGeom>
          <a:solidFill>
            <a:srgbClr val="6C7472"/>
          </a:solidFill>
          <a:ln w="57150">
            <a:solidFill>
              <a:srgbClr val="FDD409"/>
            </a:solidFill>
            <a:tailEnd type="triangle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CD976BC2-4F3D-418A-9B78-5A06F84DBA17}"/>
              </a:ext>
            </a:extLst>
          </p:cNvPr>
          <p:cNvCxnSpPr/>
          <p:nvPr/>
        </p:nvCxnSpPr>
        <p:spPr bwMode="auto">
          <a:xfrm>
            <a:off x="7642746" y="5194867"/>
            <a:ext cx="1241947" cy="0"/>
          </a:xfrm>
          <a:prstGeom prst="straightConnector1">
            <a:avLst/>
          </a:prstGeom>
          <a:solidFill>
            <a:srgbClr val="6C7472"/>
          </a:solidFill>
          <a:ln w="57150">
            <a:solidFill>
              <a:srgbClr val="FDD409"/>
            </a:solidFill>
            <a:tailEnd type="triangle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2" name="Rectángulo 41">
            <a:extLst>
              <a:ext uri="{FF2B5EF4-FFF2-40B4-BE49-F238E27FC236}">
                <a16:creationId xmlns:a16="http://schemas.microsoft.com/office/drawing/2014/main" id="{EFAFC4C5-488F-4B9F-B782-0EE839A08199}"/>
              </a:ext>
            </a:extLst>
          </p:cNvPr>
          <p:cNvSpPr/>
          <p:nvPr/>
        </p:nvSpPr>
        <p:spPr>
          <a:xfrm>
            <a:off x="76385" y="6102177"/>
            <a:ext cx="114173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Base: 187 personas</a:t>
            </a:r>
          </a:p>
          <a:p>
            <a:pPr defTabSz="914377">
              <a:defRPr/>
            </a:pPr>
            <a:r>
              <a:rPr lang="es-MX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Respuesta única</a:t>
            </a:r>
            <a:endParaRPr lang="es-CO" sz="7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s-CO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Aproximadamente, ¿</a:t>
            </a:r>
            <a:r>
              <a:rPr lang="es-MX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Cuál fue su presupuesto para realizar actividades relacionadas con música en Colombia</a:t>
            </a:r>
            <a:r>
              <a:rPr lang="es-CO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?</a:t>
            </a:r>
          </a:p>
          <a:p>
            <a:r>
              <a:rPr lang="es-CO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En promedio,</a:t>
            </a:r>
            <a:r>
              <a:rPr lang="es-MX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¿Cuántas noches permaneció en Colombia en su último viaje</a:t>
            </a:r>
            <a:r>
              <a:rPr lang="es-CO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?</a:t>
            </a:r>
          </a:p>
        </p:txBody>
      </p:sp>
      <p:pic>
        <p:nvPicPr>
          <p:cNvPr id="47" name="Picture 5">
            <a:extLst>
              <a:ext uri="{FF2B5EF4-FFF2-40B4-BE49-F238E27FC236}">
                <a16:creationId xmlns:a16="http://schemas.microsoft.com/office/drawing/2014/main" id="{4E2DF467-5250-475E-82D7-D7778163F44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5ABF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082436" y="4501146"/>
            <a:ext cx="738755" cy="198895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924EE16-5075-4DD2-B704-B9F94A616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413920"/>
              </p:ext>
            </p:extLst>
          </p:nvPr>
        </p:nvGraphicFramePr>
        <p:xfrm>
          <a:off x="8114930" y="2943127"/>
          <a:ext cx="372146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0962">
                  <a:extLst>
                    <a:ext uri="{9D8B030D-6E8A-4147-A177-3AD203B41FA5}">
                      <a16:colId xmlns:a16="http://schemas.microsoft.com/office/drawing/2014/main" val="3464223937"/>
                    </a:ext>
                  </a:extLst>
                </a:gridCol>
                <a:gridCol w="1331457">
                  <a:extLst>
                    <a:ext uri="{9D8B030D-6E8A-4147-A177-3AD203B41FA5}">
                      <a16:colId xmlns:a16="http://schemas.microsoft.com/office/drawing/2014/main" val="3307352721"/>
                    </a:ext>
                  </a:extLst>
                </a:gridCol>
                <a:gridCol w="1419046">
                  <a:extLst>
                    <a:ext uri="{9D8B030D-6E8A-4147-A177-3AD203B41FA5}">
                      <a16:colId xmlns:a16="http://schemas.microsoft.com/office/drawing/2014/main" val="992822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CO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latin typeface="Century Gothic" panose="020B0502020202020204" pitchFamily="34" charset="0"/>
                        </a:rPr>
                        <a:t>Presupuesto</a:t>
                      </a:r>
                      <a:endParaRPr lang="es-CO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latin typeface="Century Gothic" panose="020B0502020202020204" pitchFamily="34" charset="0"/>
                        </a:rPr>
                        <a:t>Noches</a:t>
                      </a:r>
                      <a:endParaRPr lang="es-CO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rgbClr val="099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441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Moda</a:t>
                      </a:r>
                      <a:endParaRPr lang="es-CO" sz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rgbClr val="099F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latin typeface="Century Gothic" panose="020B0502020202020204" pitchFamily="34" charset="0"/>
                        </a:rPr>
                        <a:t>500</a:t>
                      </a:r>
                      <a:endParaRPr lang="es-CO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rgbClr val="B2D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>
                          <a:latin typeface="Century Gothic" panose="020B0502020202020204" pitchFamily="34" charset="0"/>
                        </a:rPr>
                        <a:t>10</a:t>
                      </a:r>
                      <a:endParaRPr lang="es-CO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rgbClr val="B2D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465207"/>
                  </a:ext>
                </a:extLst>
              </a:tr>
            </a:tbl>
          </a:graphicData>
        </a:graphic>
      </p:graphicFrame>
      <p:pic>
        <p:nvPicPr>
          <p:cNvPr id="28" name="Imagen 27">
            <a:extLst>
              <a:ext uri="{FF2B5EF4-FFF2-40B4-BE49-F238E27FC236}">
                <a16:creationId xmlns:a16="http://schemas.microsoft.com/office/drawing/2014/main" id="{86266722-2644-254B-B0D8-2D65679D7E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3A8EC4DF-E58C-EE4E-81F9-06098FE2C5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00000">
            <a:off x="-2889" y="825600"/>
            <a:ext cx="3783432" cy="252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1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8AE2757D-6DD5-44C2-9F52-B30194222D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7386228"/>
              </p:ext>
            </p:extLst>
          </p:nvPr>
        </p:nvGraphicFramePr>
        <p:xfrm>
          <a:off x="3791743" y="1309346"/>
          <a:ext cx="7861999" cy="5548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E3541198-C931-41E4-882B-4A4C1B2920E7}"/>
              </a:ext>
            </a:extLst>
          </p:cNvPr>
          <p:cNvSpPr/>
          <p:nvPr/>
        </p:nvSpPr>
        <p:spPr bwMode="auto">
          <a:xfrm>
            <a:off x="335359" y="5049094"/>
            <a:ext cx="3275386" cy="712757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La </a:t>
            </a:r>
            <a:r>
              <a:rPr lang="es-MX" sz="12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música en vivo</a:t>
            </a:r>
            <a:r>
              <a:rPr kumimoji="0" lang="es-MX" sz="12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 y los conciertos/festivales, y la vida nocturna son las actividades musicales favoritas </a:t>
            </a:r>
            <a:endParaRPr kumimoji="0" lang="es-CO" sz="1200" b="0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entury Gothic" panose="020B0502020202020204" pitchFamily="34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A8B38743-FED3-4B05-8C9A-A586B74A9F4F}"/>
              </a:ext>
            </a:extLst>
          </p:cNvPr>
          <p:cNvSpPr txBox="1">
            <a:spLocks/>
          </p:cNvSpPr>
          <p:nvPr/>
        </p:nvSpPr>
        <p:spPr>
          <a:xfrm>
            <a:off x="3511455" y="172173"/>
            <a:ext cx="7906125" cy="952689"/>
          </a:xfrm>
          <a:prstGeom prst="rect">
            <a:avLst/>
          </a:prstGeom>
        </p:spPr>
        <p:txBody>
          <a:bodyPr/>
          <a:lstStyle>
            <a:lvl1pPr algn="just" defTabSz="457088" rtl="0" eaLnBrk="1" latinLnBrk="0" hangingPunct="1"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3720"/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LOS TURISTAS CUANDO VIENEN A COLOMBIA,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REALIZAN MÁS ACTIVIDADES RELACIONADAS CON MÚSICA 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QUE CUANDO VISITAN OTROS PAÍSES</a:t>
            </a:r>
            <a:endParaRPr lang="es-ES_tradnl" sz="1867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A02F1BC-F3AB-4C2E-B1D1-E7380284650E}"/>
              </a:ext>
            </a:extLst>
          </p:cNvPr>
          <p:cNvSpPr/>
          <p:nvPr/>
        </p:nvSpPr>
        <p:spPr>
          <a:xfrm>
            <a:off x="22969" y="6350617"/>
            <a:ext cx="3716082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7">
              <a:defRPr/>
            </a:pPr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Base: 200 personas</a:t>
            </a:r>
          </a:p>
          <a:p>
            <a:pPr defTabSz="914377">
              <a:defRPr/>
            </a:pPr>
            <a:r>
              <a:rPr lang="es-MX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Respuesta múltiple</a:t>
            </a:r>
            <a:endParaRPr lang="es-CO" sz="7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defTabSz="914377">
              <a:defRPr/>
            </a:pPr>
            <a:r>
              <a:rPr lang="es-MX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¿Qué tipo de experiencias tuvo en su último viaje a Colombia?</a:t>
            </a:r>
            <a:endParaRPr lang="es-CO" sz="9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2" descr="image001">
            <a:extLst>
              <a:ext uri="{FF2B5EF4-FFF2-40B4-BE49-F238E27FC236}">
                <a16:creationId xmlns:a16="http://schemas.microsoft.com/office/drawing/2014/main" id="{E45E2DEF-842F-4394-B363-626E2FD8A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0556" y="6315151"/>
            <a:ext cx="30384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Marcador de posición de imagen 5">
            <a:extLst>
              <a:ext uri="{FF2B5EF4-FFF2-40B4-BE49-F238E27FC236}">
                <a16:creationId xmlns:a16="http://schemas.microsoft.com/office/drawing/2014/main" id="{2EC03572-B3B0-4ABA-9C2F-B2ED2AD6226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5359" y="356657"/>
            <a:ext cx="3456384" cy="3456384"/>
          </a:xfrm>
          <a:custGeom>
            <a:avLst/>
            <a:gdLst>
              <a:gd name="connsiteX0" fmla="*/ 1296144 w 2592288"/>
              <a:gd name="connsiteY0" fmla="*/ 0 h 2592288"/>
              <a:gd name="connsiteX1" fmla="*/ 2592288 w 2592288"/>
              <a:gd name="connsiteY1" fmla="*/ 1296144 h 2592288"/>
              <a:gd name="connsiteX2" fmla="*/ 1296144 w 2592288"/>
              <a:gd name="connsiteY2" fmla="*/ 2592288 h 2592288"/>
              <a:gd name="connsiteX3" fmla="*/ 0 w 2592288"/>
              <a:gd name="connsiteY3" fmla="*/ 1296144 h 2592288"/>
              <a:gd name="connsiteX4" fmla="*/ 1296144 w 2592288"/>
              <a:gd name="connsiteY4" fmla="*/ 0 h 259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2288" h="2592288">
                <a:moveTo>
                  <a:pt x="1296144" y="0"/>
                </a:moveTo>
                <a:cubicBezTo>
                  <a:pt x="2011985" y="0"/>
                  <a:pt x="2592288" y="580303"/>
                  <a:pt x="2592288" y="1296144"/>
                </a:cubicBezTo>
                <a:cubicBezTo>
                  <a:pt x="2592288" y="2011985"/>
                  <a:pt x="2011985" y="2592288"/>
                  <a:pt x="1296144" y="2592288"/>
                </a:cubicBezTo>
                <a:cubicBezTo>
                  <a:pt x="580303" y="2592288"/>
                  <a:pt x="0" y="2011985"/>
                  <a:pt x="0" y="1296144"/>
                </a:cubicBezTo>
                <a:cubicBezTo>
                  <a:pt x="0" y="580303"/>
                  <a:pt x="580303" y="0"/>
                  <a:pt x="1296144" y="0"/>
                </a:cubicBezTo>
                <a:close/>
              </a:path>
            </a:pathLst>
          </a:cu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E833C51-036D-4D30-BD90-80A1B2D4A9FC}"/>
              </a:ext>
            </a:extLst>
          </p:cNvPr>
          <p:cNvSpPr txBox="1"/>
          <p:nvPr/>
        </p:nvSpPr>
        <p:spPr>
          <a:xfrm>
            <a:off x="6782936" y="1124862"/>
            <a:ext cx="4634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Experiencias que realizó en Colombia</a:t>
            </a:r>
            <a:endParaRPr lang="es-CO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C90EE1D-2D62-4D86-BD7B-14F1474C423A}"/>
              </a:ext>
            </a:extLst>
          </p:cNvPr>
          <p:cNvSpPr/>
          <p:nvPr/>
        </p:nvSpPr>
        <p:spPr bwMode="auto">
          <a:xfrm>
            <a:off x="9790774" y="5049094"/>
            <a:ext cx="2065867" cy="504826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Las banderas representan los países que sacaron los mayores porcentajes por actividad</a:t>
            </a:r>
            <a:endParaRPr kumimoji="0" lang="es-CO" sz="900" b="0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entury Gothic" panose="020B0502020202020204" pitchFamily="34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98269694-7BB6-C341-ACAD-1E4D5C2D08E8}"/>
              </a:ext>
            </a:extLst>
          </p:cNvPr>
          <p:cNvGrpSpPr/>
          <p:nvPr/>
        </p:nvGrpSpPr>
        <p:grpSpPr>
          <a:xfrm>
            <a:off x="4474339" y="2662833"/>
            <a:ext cx="436945" cy="137027"/>
            <a:chOff x="5708442" y="5083795"/>
            <a:chExt cx="1313398" cy="411885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25EFDE0D-BFBD-B54A-8AB6-D42A176D5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7960" y="5083795"/>
              <a:ext cx="603880" cy="409099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C70CD457-9C52-4642-817A-B363A9295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8442" y="5083795"/>
              <a:ext cx="610603" cy="411885"/>
            </a:xfrm>
            <a:prstGeom prst="rect">
              <a:avLst/>
            </a:prstGeom>
          </p:spPr>
        </p:pic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6AA6454D-96C6-334A-A065-748B79C18A8C}"/>
              </a:ext>
            </a:extLst>
          </p:cNvPr>
          <p:cNvGrpSpPr/>
          <p:nvPr/>
        </p:nvGrpSpPr>
        <p:grpSpPr>
          <a:xfrm>
            <a:off x="4714603" y="2914903"/>
            <a:ext cx="431601" cy="137027"/>
            <a:chOff x="4469745" y="2477588"/>
            <a:chExt cx="431601" cy="137027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D411CD1D-E77C-0743-BA16-1FA0BADEAC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41" r="8199"/>
            <a:stretch/>
          </p:blipFill>
          <p:spPr>
            <a:xfrm>
              <a:off x="4708562" y="2477588"/>
              <a:ext cx="192784" cy="137027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CAABA032-71C7-CD42-8CAD-BA74B332D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9745" y="2477588"/>
              <a:ext cx="198195" cy="134267"/>
            </a:xfrm>
            <a:prstGeom prst="rect">
              <a:avLst/>
            </a:prstGeom>
          </p:spPr>
        </p:pic>
      </p:grpSp>
      <p:pic>
        <p:nvPicPr>
          <p:cNvPr id="22" name="Imagen 21">
            <a:extLst>
              <a:ext uri="{FF2B5EF4-FFF2-40B4-BE49-F238E27FC236}">
                <a16:creationId xmlns:a16="http://schemas.microsoft.com/office/drawing/2014/main" id="{8CE8ADD6-04DE-604D-840A-DCABDDCA47D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560" y="4588654"/>
            <a:ext cx="198195" cy="140873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4BDB7A4-8ED2-499E-9380-7BEC918041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25" y="2385961"/>
            <a:ext cx="204055" cy="13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240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>
            <a:extLst>
              <a:ext uri="{FF2B5EF4-FFF2-40B4-BE49-F238E27FC236}">
                <a16:creationId xmlns:a16="http://schemas.microsoft.com/office/drawing/2014/main" id="{6E84CBBC-9D32-4115-9DDB-884722790FBC}"/>
              </a:ext>
            </a:extLst>
          </p:cNvPr>
          <p:cNvSpPr txBox="1">
            <a:spLocks/>
          </p:cNvSpPr>
          <p:nvPr/>
        </p:nvSpPr>
        <p:spPr>
          <a:xfrm>
            <a:off x="3511455" y="172173"/>
            <a:ext cx="7906125" cy="952689"/>
          </a:xfrm>
          <a:prstGeom prst="rect">
            <a:avLst/>
          </a:prstGeom>
        </p:spPr>
        <p:txBody>
          <a:bodyPr/>
          <a:lstStyle>
            <a:lvl1pPr algn="just" defTabSz="457088" rtl="0" eaLnBrk="1" latinLnBrk="0" hangingPunct="1"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3720"/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76%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DE LOS TURISTAS QUE VISITARON COLOMBIA HICIERON UNA ACTIVIDAD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RELACIONADA CON MÚSICA </a:t>
            </a:r>
            <a:endParaRPr lang="es-ES_tradnl" sz="1867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5C67A9B3-3684-489D-9DF1-97BD084516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2512200"/>
              </p:ext>
            </p:extLst>
          </p:nvPr>
        </p:nvGraphicFramePr>
        <p:xfrm>
          <a:off x="2803711" y="1271322"/>
          <a:ext cx="8787407" cy="4752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F21912CE-75A9-4D75-8356-7F59C4550241}"/>
              </a:ext>
            </a:extLst>
          </p:cNvPr>
          <p:cNvSpPr/>
          <p:nvPr/>
        </p:nvSpPr>
        <p:spPr>
          <a:xfrm>
            <a:off x="-1894" y="6202957"/>
            <a:ext cx="835243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Base: 187 personas</a:t>
            </a:r>
          </a:p>
          <a:p>
            <a:pPr defTabSz="914377">
              <a:defRPr/>
            </a:pPr>
            <a:r>
              <a:rPr lang="es-MX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¿Dentro de su viaje a Colombia hizo alguna actividad relacionada con música? Respuesta múltiple </a:t>
            </a:r>
            <a:endParaRPr lang="es-CO" sz="9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defTabSz="914377">
              <a:defRPr/>
            </a:pPr>
            <a:r>
              <a:rPr lang="es-MX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¿Dentro de su viaje a Colombia hizo alguna actividad relacionada con música? </a:t>
            </a:r>
            <a:r>
              <a:rPr lang="es-MX" sz="900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Ej</a:t>
            </a:r>
            <a:r>
              <a:rPr lang="es-MX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: Asistir a un concierto/festival, asistir a un lugar de música en vivo, interactuar con un movimiento musical local etc.  Respuesta única</a:t>
            </a:r>
            <a:endParaRPr lang="es-CO" sz="9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C729AEB-DF78-41B9-BE3F-8C979FF1AB01}"/>
              </a:ext>
            </a:extLst>
          </p:cNvPr>
          <p:cNvSpPr/>
          <p:nvPr/>
        </p:nvSpPr>
        <p:spPr>
          <a:xfrm>
            <a:off x="139630" y="240356"/>
            <a:ext cx="225775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Por los estudios de turismo comunitario y</a:t>
            </a:r>
            <a:br>
              <a:rPr lang="es-MX" sz="1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s-MX" sz="1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el perfil del viajero de Francia, se sabe que</a:t>
            </a:r>
            <a:br>
              <a:rPr lang="es-MX" sz="1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s-MX" sz="1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es el principal mercado de turismo comunitario en Colombia</a:t>
            </a:r>
            <a:endParaRPr lang="es-CO" sz="14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3A754DCE-EE99-48C5-A565-740E53C845AC}"/>
              </a:ext>
            </a:extLst>
          </p:cNvPr>
          <p:cNvSpPr/>
          <p:nvPr/>
        </p:nvSpPr>
        <p:spPr bwMode="auto">
          <a:xfrm>
            <a:off x="498427" y="5270963"/>
            <a:ext cx="3797908" cy="753319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1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Las banderas representan los países</a:t>
            </a:r>
            <a:br>
              <a:rPr lang="es-MX" sz="1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</a:br>
            <a:r>
              <a:rPr lang="es-MX" sz="1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que sacaron los mayores porcentajes</a:t>
            </a:r>
            <a:br>
              <a:rPr lang="es-MX" sz="1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</a:br>
            <a:r>
              <a:rPr lang="es-MX" sz="1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por actividad</a:t>
            </a:r>
            <a:endParaRPr kumimoji="0" lang="es-CO" sz="1400" b="0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entury Gothic" panose="020B0502020202020204" pitchFamily="34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F95CE88A-1A17-314E-99CE-0BE4D489F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1C5A87BF-2905-1C46-8A90-115835E075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4833" y="1603821"/>
            <a:ext cx="242747" cy="165981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1C633563-10EC-454E-A680-6B7965492D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978" y="2144677"/>
            <a:ext cx="242747" cy="163746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53C76B1E-FA90-EF4C-8953-BCA35B7AD6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626" y="2674159"/>
            <a:ext cx="242746" cy="165981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26CA1538-CCEB-1047-BDAB-94AD8E69D8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813" y="2675276"/>
            <a:ext cx="242747" cy="163746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40723DFF-51F6-B345-9BF0-1BEF0CC37C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014" y="3201858"/>
            <a:ext cx="240073" cy="162638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911F309-501A-1845-9DDC-AA40E67BDA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835" y="3201304"/>
            <a:ext cx="242747" cy="163746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4252DE40-0341-1B48-818F-CD852409542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r="8199"/>
          <a:stretch/>
        </p:blipFill>
        <p:spPr>
          <a:xfrm>
            <a:off x="10971331" y="3200186"/>
            <a:ext cx="233519" cy="165981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E1435304-9DDE-7747-A8F4-D1C47225E7D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37"/>
          <a:stretch/>
        </p:blipFill>
        <p:spPr>
          <a:xfrm>
            <a:off x="10566726" y="3724910"/>
            <a:ext cx="233519" cy="165981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83A55273-F621-2049-92D3-422ADA0B6E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513" y="3726581"/>
            <a:ext cx="240073" cy="162638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FDA3F5E1-4C25-054C-9476-E5BA8A8878C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37"/>
          <a:stretch/>
        </p:blipFill>
        <p:spPr>
          <a:xfrm>
            <a:off x="10274513" y="4255493"/>
            <a:ext cx="233519" cy="165981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8838844B-5CA6-5A46-98AE-836FBB7F82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208" y="4805512"/>
            <a:ext cx="242746" cy="165981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39F2E004-6B28-1E46-B473-B1E88A9730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994" y="4805512"/>
            <a:ext cx="233519" cy="16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54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F61CB5F-13A0-43B0-B68E-8C78F3FDE684}"/>
              </a:ext>
            </a:extLst>
          </p:cNvPr>
          <p:cNvSpPr txBox="1"/>
          <p:nvPr/>
        </p:nvSpPr>
        <p:spPr>
          <a:xfrm>
            <a:off x="228847" y="5828899"/>
            <a:ext cx="43202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>
                <a:latin typeface="Century Gothic" panose="020B0502020202020204" pitchFamily="34" charset="0"/>
              </a:rPr>
              <a:t>Describa las actividades relacionadas con música que más le gustaron en su visita a Colombia</a:t>
            </a:r>
          </a:p>
          <a:p>
            <a:r>
              <a:rPr lang="es-MX" sz="600" dirty="0">
                <a:latin typeface="Century Gothic" panose="020B0502020202020204" pitchFamily="34" charset="0"/>
              </a:rPr>
              <a:t>Respuesta abierta</a:t>
            </a:r>
          </a:p>
          <a:p>
            <a:r>
              <a:rPr lang="es-MX" sz="600" dirty="0">
                <a:latin typeface="Century Gothic" panose="020B0502020202020204" pitchFamily="34" charset="0"/>
              </a:rPr>
              <a:t>Base: 201 personas</a:t>
            </a:r>
            <a:endParaRPr lang="es-CO" sz="600" dirty="0">
              <a:latin typeface="Century Gothic" panose="020B0502020202020204" pitchFamily="34" charset="0"/>
            </a:endParaRPr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5B9EBE23-4519-4AFD-A4CF-90CD00A346AB}"/>
              </a:ext>
            </a:extLst>
          </p:cNvPr>
          <p:cNvSpPr txBox="1">
            <a:spLocks/>
          </p:cNvSpPr>
          <p:nvPr/>
        </p:nvSpPr>
        <p:spPr>
          <a:xfrm>
            <a:off x="52228" y="290437"/>
            <a:ext cx="2456498" cy="463760"/>
          </a:xfrm>
          <a:prstGeom prst="rect">
            <a:avLst/>
          </a:prstGeom>
        </p:spPr>
        <p:txBody>
          <a:bodyPr/>
          <a:lstStyle>
            <a:lvl1pPr algn="just" defTabSz="457088" rtl="0" eaLnBrk="1" latinLnBrk="0" hangingPunct="1"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3697"/>
            <a:r>
              <a:rPr lang="es-ES_tradnl" sz="140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CONCIERTOS, FESTIVALES </a:t>
            </a:r>
            <a:r>
              <a:rPr lang="es-ES_tradnl" sz="1400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FUERON LAS ACTIVIDADES </a:t>
            </a:r>
            <a:r>
              <a:rPr lang="es-ES_tradnl" sz="140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QUE MÁS LES GUSTO </a:t>
            </a:r>
            <a:r>
              <a:rPr lang="es-ES_tradnl" sz="1400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EN SU VISITA A COLOMBIA</a:t>
            </a:r>
            <a:endParaRPr lang="es-ES_tradnl" sz="1400" b="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74AADEB-9EC4-BF40-8E9F-951C3C27C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4F35DE8-4059-471B-A9AD-BBC16809562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932" y="755490"/>
            <a:ext cx="10636739" cy="53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83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Elipse 57">
            <a:extLst>
              <a:ext uri="{FF2B5EF4-FFF2-40B4-BE49-F238E27FC236}">
                <a16:creationId xmlns:a16="http://schemas.microsoft.com/office/drawing/2014/main" id="{E83AEE92-4430-D84B-8479-DDE2EAFCF8EA}"/>
              </a:ext>
            </a:extLst>
          </p:cNvPr>
          <p:cNvSpPr/>
          <p:nvPr/>
        </p:nvSpPr>
        <p:spPr bwMode="auto">
          <a:xfrm>
            <a:off x="-2832992" y="-1563555"/>
            <a:ext cx="9697077" cy="9697077"/>
          </a:xfrm>
          <a:prstGeom prst="ellipse">
            <a:avLst/>
          </a:prstGeom>
          <a:solidFill>
            <a:srgbClr val="089FE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es-CO" sz="5600">
              <a:solidFill>
                <a:srgbClr val="414141"/>
              </a:solidFill>
              <a:sym typeface="Gill Sans Light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F495CA5-6668-774B-AEFC-EA6B559B76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284" b="26865"/>
          <a:stretch/>
        </p:blipFill>
        <p:spPr>
          <a:xfrm rot="21069675">
            <a:off x="9796616" y="-1002630"/>
            <a:ext cx="2660496" cy="4634303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C367829F-9D21-D24F-90BB-72B804B5E692}"/>
              </a:ext>
            </a:extLst>
          </p:cNvPr>
          <p:cNvSpPr/>
          <p:nvPr/>
        </p:nvSpPr>
        <p:spPr>
          <a:xfrm>
            <a:off x="6893615" y="2794605"/>
            <a:ext cx="4990619" cy="1208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80"/>
              </a:lnSpc>
            </a:pPr>
            <a:r>
              <a:rPr lang="es-CO" sz="3200" b="1" dirty="0">
                <a:solidFill>
                  <a:srgbClr val="099FE1"/>
                </a:solidFill>
                <a:latin typeface="Century Gothic" panose="020B0502020202020204" pitchFamily="34" charset="0"/>
              </a:rPr>
              <a:t>INTENCIÓN DE VIAJAR HACIA</a:t>
            </a:r>
            <a:br>
              <a:rPr lang="es-CO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s-CO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COLOMBIA</a:t>
            </a:r>
            <a:endParaRPr lang="es-CO" sz="16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Shape 10">
            <a:extLst>
              <a:ext uri="{FF2B5EF4-FFF2-40B4-BE49-F238E27FC236}">
                <a16:creationId xmlns:a16="http://schemas.microsoft.com/office/drawing/2014/main" id="{79ADDB00-080A-1A46-BA5B-DB786B0E3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E71C2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23" name="Shape 16">
            <a:extLst>
              <a:ext uri="{FF2B5EF4-FFF2-40B4-BE49-F238E27FC236}">
                <a16:creationId xmlns:a16="http://schemas.microsoft.com/office/drawing/2014/main" id="{6373A121-6D36-4444-95CE-F54A7BC8B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21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  <p:grpSp>
        <p:nvGrpSpPr>
          <p:cNvPr id="39" name="Grupo 38">
            <a:extLst>
              <a:ext uri="{FF2B5EF4-FFF2-40B4-BE49-F238E27FC236}">
                <a16:creationId xmlns:a16="http://schemas.microsoft.com/office/drawing/2014/main" id="{FF1075E8-CD65-014B-93FC-DACC5D69390A}"/>
              </a:ext>
            </a:extLst>
          </p:cNvPr>
          <p:cNvGrpSpPr/>
          <p:nvPr/>
        </p:nvGrpSpPr>
        <p:grpSpPr>
          <a:xfrm rot="20919397">
            <a:off x="6782360" y="7799115"/>
            <a:ext cx="622200" cy="1183322"/>
            <a:chOff x="4168228" y="581701"/>
            <a:chExt cx="466650" cy="887491"/>
          </a:xfrm>
        </p:grpSpPr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46D3E0FA-9EDE-3140-B67D-B63B24A82AE2}"/>
                </a:ext>
              </a:extLst>
            </p:cNvPr>
            <p:cNvGrpSpPr/>
            <p:nvPr/>
          </p:nvGrpSpPr>
          <p:grpSpPr>
            <a:xfrm rot="14400000">
              <a:off x="3997105" y="752824"/>
              <a:ext cx="793823" cy="451578"/>
              <a:chOff x="695414" y="3327270"/>
              <a:chExt cx="506328" cy="288032"/>
            </a:xfrm>
          </p:grpSpPr>
          <p:sp>
            <p:nvSpPr>
              <p:cNvPr id="42" name="Elipse 41">
                <a:extLst>
                  <a:ext uri="{FF2B5EF4-FFF2-40B4-BE49-F238E27FC236}">
                    <a16:creationId xmlns:a16="http://schemas.microsoft.com/office/drawing/2014/main" id="{46F6E7A0-11E2-FE43-B927-8E923EE4DB4D}"/>
                  </a:ext>
                </a:extLst>
              </p:cNvPr>
              <p:cNvSpPr/>
              <p:nvPr/>
            </p:nvSpPr>
            <p:spPr bwMode="auto">
              <a:xfrm>
                <a:off x="695414" y="3327270"/>
                <a:ext cx="288032" cy="288032"/>
              </a:xfrm>
              <a:prstGeom prst="ellipse">
                <a:avLst/>
              </a:prstGeom>
              <a:solidFill>
                <a:srgbClr val="099FE1">
                  <a:alpha val="62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CO" sz="5600">
                  <a:solidFill>
                    <a:srgbClr val="414141"/>
                  </a:solidFill>
                  <a:latin typeface="Gill Sans Light" charset="0"/>
                  <a:ea typeface="Heiti SC Light" charset="0"/>
                  <a:cs typeface="Heiti SC Light" charset="0"/>
                  <a:sym typeface="Gill Sans Light" charset="0"/>
                </a:endParaRPr>
              </a:p>
            </p:txBody>
          </p:sp>
          <p:sp>
            <p:nvSpPr>
              <p:cNvPr id="43" name="Elipse 42">
                <a:extLst>
                  <a:ext uri="{FF2B5EF4-FFF2-40B4-BE49-F238E27FC236}">
                    <a16:creationId xmlns:a16="http://schemas.microsoft.com/office/drawing/2014/main" id="{BB7CC000-AF5E-0E44-8574-1238D73C1C34}"/>
                  </a:ext>
                </a:extLst>
              </p:cNvPr>
              <p:cNvSpPr/>
              <p:nvPr/>
            </p:nvSpPr>
            <p:spPr bwMode="auto">
              <a:xfrm>
                <a:off x="813924" y="3377300"/>
                <a:ext cx="216024" cy="216024"/>
              </a:xfrm>
              <a:prstGeom prst="ellipse">
                <a:avLst/>
              </a:prstGeom>
              <a:solidFill>
                <a:srgbClr val="E71C2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CO" sz="5600">
                  <a:solidFill>
                    <a:srgbClr val="414141"/>
                  </a:solidFill>
                  <a:latin typeface="Gill Sans Light" charset="0"/>
                  <a:ea typeface="Heiti SC Light" charset="0"/>
                  <a:cs typeface="Heiti SC Light" charset="0"/>
                  <a:sym typeface="Gill Sans Light" charset="0"/>
                </a:endParaRPr>
              </a:p>
            </p:txBody>
          </p:sp>
          <p:sp>
            <p:nvSpPr>
              <p:cNvPr id="44" name="Elipse 43">
                <a:extLst>
                  <a:ext uri="{FF2B5EF4-FFF2-40B4-BE49-F238E27FC236}">
                    <a16:creationId xmlns:a16="http://schemas.microsoft.com/office/drawing/2014/main" id="{EF34D3EE-F5F0-DE41-B6D3-32539AB4DEDA}"/>
                  </a:ext>
                </a:extLst>
              </p:cNvPr>
              <p:cNvSpPr/>
              <p:nvPr/>
            </p:nvSpPr>
            <p:spPr bwMode="auto">
              <a:xfrm>
                <a:off x="1068693" y="3455744"/>
                <a:ext cx="133049" cy="133049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CO" sz="5600">
                  <a:solidFill>
                    <a:srgbClr val="414141"/>
                  </a:solidFill>
                  <a:latin typeface="Gill Sans Light" charset="0"/>
                  <a:ea typeface="Heiti SC Light" charset="0"/>
                  <a:cs typeface="Heiti SC Light" charset="0"/>
                  <a:sym typeface="Gill Sans Light" charset="0"/>
                </a:endParaRPr>
              </a:p>
            </p:txBody>
          </p:sp>
        </p:grpSp>
        <p:sp>
          <p:nvSpPr>
            <p:cNvPr id="41" name="Elipse 40">
              <a:extLst>
                <a:ext uri="{FF2B5EF4-FFF2-40B4-BE49-F238E27FC236}">
                  <a16:creationId xmlns:a16="http://schemas.microsoft.com/office/drawing/2014/main" id="{C4B67568-337D-FD44-B206-513A48D788DB}"/>
                </a:ext>
              </a:extLst>
            </p:cNvPr>
            <p:cNvSpPr/>
            <p:nvPr/>
          </p:nvSpPr>
          <p:spPr bwMode="auto">
            <a:xfrm rot="14400000">
              <a:off x="4403480" y="1237794"/>
              <a:ext cx="231398" cy="231398"/>
            </a:xfrm>
            <a:prstGeom prst="ellipse">
              <a:avLst/>
            </a:prstGeom>
            <a:solidFill>
              <a:srgbClr val="FDD40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s-CO" sz="5600">
                <a:solidFill>
                  <a:srgbClr val="414141"/>
                </a:solidFill>
                <a:latin typeface="Gill Sans Light" charset="0"/>
                <a:ea typeface="Heiti SC Light" charset="0"/>
                <a:cs typeface="Heiti SC Light" charset="0"/>
                <a:sym typeface="Gill Sans Light" charset="0"/>
              </a:endParaRPr>
            </a:p>
          </p:txBody>
        </p:sp>
      </p:grp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AF6246C8-DE55-3B45-A5E9-225271D25C15}"/>
              </a:ext>
            </a:extLst>
          </p:cNvPr>
          <p:cNvCxnSpPr>
            <a:cxnSpLocks/>
          </p:cNvCxnSpPr>
          <p:nvPr/>
        </p:nvCxnSpPr>
        <p:spPr bwMode="auto">
          <a:xfrm rot="363991">
            <a:off x="7132710" y="7448996"/>
            <a:ext cx="1632181" cy="960107"/>
          </a:xfrm>
          <a:prstGeom prst="line">
            <a:avLst/>
          </a:prstGeom>
          <a:solidFill>
            <a:srgbClr val="6C7472"/>
          </a:solidFill>
          <a:ln w="38100">
            <a:solidFill>
              <a:srgbClr val="FF0000"/>
            </a:solidFill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3A1A000A-1D9E-074D-A2D7-32A529026E2F}"/>
              </a:ext>
            </a:extLst>
          </p:cNvPr>
          <p:cNvCxnSpPr>
            <a:cxnSpLocks/>
          </p:cNvCxnSpPr>
          <p:nvPr/>
        </p:nvCxnSpPr>
        <p:spPr bwMode="auto">
          <a:xfrm rot="363991">
            <a:off x="7388688" y="7765855"/>
            <a:ext cx="1632181" cy="960107"/>
          </a:xfrm>
          <a:prstGeom prst="line">
            <a:avLst/>
          </a:prstGeom>
          <a:solidFill>
            <a:srgbClr val="6C7472"/>
          </a:solidFill>
          <a:ln w="38100">
            <a:solidFill>
              <a:srgbClr val="FDD409"/>
            </a:solidFill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51" name="Gráfico 50">
            <a:extLst>
              <a:ext uri="{FF2B5EF4-FFF2-40B4-BE49-F238E27FC236}">
                <a16:creationId xmlns:a16="http://schemas.microsoft.com/office/drawing/2014/main" id="{1DC6CEB7-E189-DE42-A3C3-50C2FE0EA9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359809" y="-3195736"/>
            <a:ext cx="7794017" cy="8144311"/>
          </a:xfrm>
          <a:prstGeom prst="rect">
            <a:avLst/>
          </a:prstGeom>
        </p:spPr>
      </p:pic>
      <p:grpSp>
        <p:nvGrpSpPr>
          <p:cNvPr id="52" name="Grupo 51">
            <a:extLst>
              <a:ext uri="{FF2B5EF4-FFF2-40B4-BE49-F238E27FC236}">
                <a16:creationId xmlns:a16="http://schemas.microsoft.com/office/drawing/2014/main" id="{F13885E5-8C31-BE4E-9062-6C5DA5819B85}"/>
              </a:ext>
            </a:extLst>
          </p:cNvPr>
          <p:cNvGrpSpPr/>
          <p:nvPr/>
        </p:nvGrpSpPr>
        <p:grpSpPr>
          <a:xfrm>
            <a:off x="-17522623" y="-8188292"/>
            <a:ext cx="47499345" cy="23426604"/>
            <a:chOff x="-13177464" y="-6141218"/>
            <a:chExt cx="35624509" cy="17569952"/>
          </a:xfrm>
        </p:grpSpPr>
        <p:sp>
          <p:nvSpPr>
            <p:cNvPr id="53" name="Rectángulo 52">
              <a:extLst>
                <a:ext uri="{FF2B5EF4-FFF2-40B4-BE49-F238E27FC236}">
                  <a16:creationId xmlns:a16="http://schemas.microsoft.com/office/drawing/2014/main" id="{B30E2018-70A5-2346-92AD-BA1D3236FC4A}"/>
                </a:ext>
              </a:extLst>
            </p:cNvPr>
            <p:cNvSpPr/>
            <p:nvPr/>
          </p:nvSpPr>
          <p:spPr bwMode="auto">
            <a:xfrm>
              <a:off x="-9181528" y="-6107547"/>
              <a:ext cx="18866096" cy="614121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s-CO" sz="5600">
                <a:solidFill>
                  <a:srgbClr val="414141"/>
                </a:solidFill>
                <a:latin typeface="Gill Sans Light" charset="0"/>
                <a:ea typeface="Heiti SC Light" charset="0"/>
                <a:cs typeface="Heiti SC Light" charset="0"/>
                <a:sym typeface="Gill Sans Light" charset="0"/>
              </a:endParaRPr>
            </a:p>
          </p:txBody>
        </p:sp>
        <p:sp>
          <p:nvSpPr>
            <p:cNvPr id="54" name="Rectángulo 53">
              <a:extLst>
                <a:ext uri="{FF2B5EF4-FFF2-40B4-BE49-F238E27FC236}">
                  <a16:creationId xmlns:a16="http://schemas.microsoft.com/office/drawing/2014/main" id="{1AEE6821-7CF5-7E48-8661-DE3F0DD14A7C}"/>
                </a:ext>
              </a:extLst>
            </p:cNvPr>
            <p:cNvSpPr/>
            <p:nvPr/>
          </p:nvSpPr>
          <p:spPr bwMode="auto">
            <a:xfrm>
              <a:off x="-13177464" y="-6069210"/>
              <a:ext cx="13177464" cy="1728192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s-CO" sz="5600">
                <a:solidFill>
                  <a:srgbClr val="414141"/>
                </a:solidFill>
                <a:latin typeface="Gill Sans Light" charset="0"/>
                <a:ea typeface="Heiti SC Light" charset="0"/>
                <a:cs typeface="Heiti SC Light" charset="0"/>
                <a:sym typeface="Gill Sans Light" charset="0"/>
              </a:endParaRPr>
            </a:p>
          </p:txBody>
        </p:sp>
        <p:sp>
          <p:nvSpPr>
            <p:cNvPr id="55" name="Rectángulo 54">
              <a:extLst>
                <a:ext uri="{FF2B5EF4-FFF2-40B4-BE49-F238E27FC236}">
                  <a16:creationId xmlns:a16="http://schemas.microsoft.com/office/drawing/2014/main" id="{4829FDA6-C465-B04D-B21D-A60F1BA2C214}"/>
                </a:ext>
              </a:extLst>
            </p:cNvPr>
            <p:cNvSpPr/>
            <p:nvPr/>
          </p:nvSpPr>
          <p:spPr bwMode="auto">
            <a:xfrm>
              <a:off x="-9181528" y="5120340"/>
              <a:ext cx="18866096" cy="6308394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s-CO" sz="5600">
                <a:solidFill>
                  <a:srgbClr val="414141"/>
                </a:solidFill>
                <a:latin typeface="Gill Sans Light" charset="0"/>
                <a:ea typeface="Heiti SC Light" charset="0"/>
                <a:cs typeface="Heiti SC Light" charset="0"/>
                <a:sym typeface="Gill Sans Light" charset="0"/>
              </a:endParaRPr>
            </a:p>
          </p:txBody>
        </p:sp>
        <p:sp>
          <p:nvSpPr>
            <p:cNvPr id="56" name="Rectángulo 55">
              <a:extLst>
                <a:ext uri="{FF2B5EF4-FFF2-40B4-BE49-F238E27FC236}">
                  <a16:creationId xmlns:a16="http://schemas.microsoft.com/office/drawing/2014/main" id="{B6D1A2C4-0941-704F-9F4A-9DD699A87419}"/>
                </a:ext>
              </a:extLst>
            </p:cNvPr>
            <p:cNvSpPr/>
            <p:nvPr/>
          </p:nvSpPr>
          <p:spPr bwMode="auto">
            <a:xfrm>
              <a:off x="9144000" y="-6141218"/>
              <a:ext cx="13303045" cy="17425936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s-CO" sz="5600" dirty="0">
                <a:solidFill>
                  <a:srgbClr val="414141"/>
                </a:solidFill>
                <a:latin typeface="Gill Sans Light" charset="0"/>
                <a:ea typeface="Heiti SC Light" charset="0"/>
                <a:cs typeface="Heiti SC Light" charset="0"/>
                <a:sym typeface="Gill Sans Light" charset="0"/>
              </a:endParaRPr>
            </a:p>
          </p:txBody>
        </p:sp>
      </p:grpSp>
      <p:pic>
        <p:nvPicPr>
          <p:cNvPr id="27" name="Picture 5">
            <a:extLst>
              <a:ext uri="{FF2B5EF4-FFF2-40B4-BE49-F238E27FC236}">
                <a16:creationId xmlns:a16="http://schemas.microsoft.com/office/drawing/2014/main" id="{05327F03-2975-E042-886A-5B6C5BB147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0193" y="2336949"/>
            <a:ext cx="1122279" cy="302151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107759EC-CF0E-A340-8025-C438D8CAA5B1}"/>
              </a:ext>
            </a:extLst>
          </p:cNvPr>
          <p:cNvSpPr/>
          <p:nvPr/>
        </p:nvSpPr>
        <p:spPr bwMode="auto">
          <a:xfrm>
            <a:off x="-17522624" y="-7876524"/>
            <a:ext cx="17377931" cy="2304256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es-CO" sz="5600">
              <a:solidFill>
                <a:srgbClr val="414141"/>
              </a:solidFill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D84F667D-FCCF-A243-80B5-022D33882C97}"/>
              </a:ext>
            </a:extLst>
          </p:cNvPr>
          <p:cNvSpPr/>
          <p:nvPr/>
        </p:nvSpPr>
        <p:spPr bwMode="auto">
          <a:xfrm>
            <a:off x="-12040854" y="-8083005"/>
            <a:ext cx="25154795" cy="812966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es-CO" sz="5600">
              <a:solidFill>
                <a:srgbClr val="414141"/>
              </a:solidFill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9293D6B8-0A68-4840-97ED-F7CE2A7AFEC9}"/>
              </a:ext>
            </a:extLst>
          </p:cNvPr>
          <p:cNvSpPr/>
          <p:nvPr/>
        </p:nvSpPr>
        <p:spPr bwMode="auto">
          <a:xfrm>
            <a:off x="-11569963" y="6835984"/>
            <a:ext cx="25154795" cy="841119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es-CO" sz="5600" dirty="0">
              <a:solidFill>
                <a:srgbClr val="414141"/>
              </a:solidFill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D1B0CEC0-1155-5947-AE85-11327CACCD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31" name="Marcador de posición de imagen 4">
            <a:extLst>
              <a:ext uri="{FF2B5EF4-FFF2-40B4-BE49-F238E27FC236}">
                <a16:creationId xmlns:a16="http://schemas.microsoft.com/office/drawing/2014/main" id="{4CE8ADFB-2DBD-8449-9D3D-37D0FDCFB6B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5" r="167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6832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5B6BFDE2-7486-46C3-AA7B-0908F6F646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0633234"/>
              </p:ext>
            </p:extLst>
          </p:nvPr>
        </p:nvGraphicFramePr>
        <p:xfrm>
          <a:off x="745523" y="2296437"/>
          <a:ext cx="4425063" cy="3123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CBBAA171-A58D-4300-8636-0ACC31A1DF31}"/>
              </a:ext>
            </a:extLst>
          </p:cNvPr>
          <p:cNvSpPr txBox="1"/>
          <p:nvPr/>
        </p:nvSpPr>
        <p:spPr>
          <a:xfrm>
            <a:off x="1568336" y="1841175"/>
            <a:ext cx="2965016" cy="233441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algn="ctr" defTabSz="685307" eaLnBrk="1" latinLnBrk="0" hangingPunct="1">
              <a:buNone/>
              <a:defRPr sz="1000" b="0" i="1" ker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MX" sz="1300" dirty="0"/>
              <a:t>PROBABILIDAD DE VIAJE A COLOMBIA EN EL CORTO PLAZO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2ABFEAA-7885-4A38-99D5-300F38F6F099}"/>
              </a:ext>
            </a:extLst>
          </p:cNvPr>
          <p:cNvSpPr txBox="1"/>
          <p:nvPr/>
        </p:nvSpPr>
        <p:spPr>
          <a:xfrm>
            <a:off x="6298795" y="4585841"/>
            <a:ext cx="961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Century Gothic" panose="020B0502020202020204" pitchFamily="34" charset="0"/>
              </a:rPr>
              <a:t>35,6%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586D5B3-B843-49E8-B555-958FD9A4DDCC}"/>
              </a:ext>
            </a:extLst>
          </p:cNvPr>
          <p:cNvSpPr/>
          <p:nvPr/>
        </p:nvSpPr>
        <p:spPr>
          <a:xfrm>
            <a:off x="0" y="5957554"/>
            <a:ext cx="653713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Century Gothic" panose="020B0502020202020204" pitchFamily="34" charset="0"/>
              </a:rPr>
              <a:t>Base</a:t>
            </a:r>
            <a:r>
              <a:rPr lang="es-CO" sz="700" dirty="0">
                <a:latin typeface="Century Gothic" panose="020B0502020202020204" pitchFamily="34" charset="0"/>
              </a:rPr>
              <a:t>: 613 personas </a:t>
            </a:r>
          </a:p>
          <a:p>
            <a:pPr defTabSz="914377">
              <a:defRPr/>
            </a:pPr>
            <a:r>
              <a:rPr lang="es-MX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Respuesta única</a:t>
            </a:r>
            <a:endParaRPr lang="es-CO" sz="7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s-CO" sz="900" dirty="0">
                <a:latin typeface="Century Gothic" panose="020B0502020202020204" pitchFamily="34" charset="0"/>
              </a:rPr>
              <a:t>Siendo 1 nada probable y 5 muy probable, ¿Qué tan probable es que viaje a Colombia en los próximos 2 años?</a:t>
            </a:r>
          </a:p>
          <a:p>
            <a:r>
              <a:rPr lang="es-MX" sz="900" dirty="0">
                <a:latin typeface="Century Gothic" panose="020B0502020202020204" pitchFamily="34" charset="0"/>
              </a:rPr>
              <a:t>¿Dentro de su viaje a Colombia haría alguna actividad relacionada con música? </a:t>
            </a:r>
            <a:r>
              <a:rPr lang="es-MX" sz="900" dirty="0" err="1">
                <a:latin typeface="Century Gothic" panose="020B0502020202020204" pitchFamily="34" charset="0"/>
              </a:rPr>
              <a:t>Ej</a:t>
            </a:r>
            <a:r>
              <a:rPr lang="es-MX" sz="900" dirty="0">
                <a:latin typeface="Century Gothic" panose="020B0502020202020204" pitchFamily="34" charset="0"/>
              </a:rPr>
              <a:t>: Asistir a un concierto/festival, asistir a un lugar de música en vivo, interactuar con un movimiento musical local etc. </a:t>
            </a:r>
            <a:endParaRPr lang="es-CO" sz="900" dirty="0">
              <a:latin typeface="Century Gothic" panose="020B0502020202020204" pitchFamily="34" charset="0"/>
            </a:endParaRPr>
          </a:p>
          <a:p>
            <a:r>
              <a:rPr lang="es-CO" sz="900" dirty="0">
                <a:latin typeface="Century Gothic" panose="020B0502020202020204" pitchFamily="34" charset="0"/>
              </a:rPr>
              <a:t>T2B: Significa Top 2 Box y es la suma de las calificaciones de 4 y5</a:t>
            </a:r>
          </a:p>
          <a:p>
            <a:r>
              <a:rPr lang="es-CO" sz="1000" dirty="0">
                <a:latin typeface="Century Gothic" panose="020B0502020202020204" pitchFamily="34" charset="0"/>
              </a:rPr>
              <a:t> </a:t>
            </a:r>
          </a:p>
          <a:p>
            <a:endParaRPr lang="es-CO" sz="1000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EEF5D73-7E5C-45C9-90F6-0201E9F68F23}"/>
              </a:ext>
            </a:extLst>
          </p:cNvPr>
          <p:cNvSpPr txBox="1"/>
          <p:nvPr/>
        </p:nvSpPr>
        <p:spPr>
          <a:xfrm>
            <a:off x="973302" y="181210"/>
            <a:ext cx="799106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1867" ker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MX" b="1" dirty="0"/>
              <a:t>LOS PAÍSES </a:t>
            </a:r>
            <a:r>
              <a:rPr lang="es-MX" dirty="0"/>
              <a:t>QUE ESTÁN</a:t>
            </a:r>
            <a:r>
              <a:rPr lang="es-MX" b="1" dirty="0"/>
              <a:t> EN CONTINENTE AMERICANO </a:t>
            </a:r>
            <a:r>
              <a:rPr lang="es-MX" dirty="0"/>
              <a:t>SON LOS QUE TIENEN LA </a:t>
            </a:r>
            <a:r>
              <a:rPr lang="es-MX" b="1" dirty="0"/>
              <a:t>MAYOR PROBALIDAD</a:t>
            </a:r>
            <a:r>
              <a:rPr lang="es-MX" dirty="0"/>
              <a:t> DE </a:t>
            </a:r>
            <a:r>
              <a:rPr lang="es-MX" b="1" dirty="0"/>
              <a:t>VISITAR COLOMBIA</a:t>
            </a:r>
            <a:endParaRPr lang="es-CO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9BDA0E7-58A0-411B-BBD2-00979AD90922}"/>
              </a:ext>
            </a:extLst>
          </p:cNvPr>
          <p:cNvSpPr txBox="1"/>
          <p:nvPr/>
        </p:nvSpPr>
        <p:spPr>
          <a:xfrm>
            <a:off x="6331125" y="2179717"/>
            <a:ext cx="539501" cy="233441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algn="ctr" defTabSz="685307" eaLnBrk="1" latinLnBrk="0" hangingPunct="1">
              <a:buNone/>
              <a:defRPr sz="1000" b="0" i="1" ker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MX" sz="1300" dirty="0"/>
              <a:t>T2B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8A83F55-A740-4A92-BB7B-240509FE7717}"/>
              </a:ext>
            </a:extLst>
          </p:cNvPr>
          <p:cNvSpPr txBox="1"/>
          <p:nvPr/>
        </p:nvSpPr>
        <p:spPr>
          <a:xfrm>
            <a:off x="6298795" y="3156407"/>
            <a:ext cx="961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Century Gothic" panose="020B0502020202020204" pitchFamily="34" charset="0"/>
              </a:rPr>
              <a:t>42,7%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D233581-D484-4298-A1F5-B630BA222315}"/>
              </a:ext>
            </a:extLst>
          </p:cNvPr>
          <p:cNvSpPr txBox="1"/>
          <p:nvPr/>
        </p:nvSpPr>
        <p:spPr>
          <a:xfrm>
            <a:off x="6298795" y="2508297"/>
            <a:ext cx="961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Century Gothic" panose="020B0502020202020204" pitchFamily="34" charset="0"/>
              </a:rPr>
              <a:t>48,3%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9A3B9AF9-8E76-4376-BB4E-D8ED0BAB9146}"/>
              </a:ext>
            </a:extLst>
          </p:cNvPr>
          <p:cNvSpPr/>
          <p:nvPr/>
        </p:nvSpPr>
        <p:spPr>
          <a:xfrm>
            <a:off x="5459899" y="2849108"/>
            <a:ext cx="100252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700" dirty="0">
                <a:latin typeface="Century Gothic" panose="020B0502020202020204" pitchFamily="34" charset="0"/>
              </a:rPr>
              <a:t>Base: 58 personas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9C14746-EBEB-416D-9A03-38BED795CDFB}"/>
              </a:ext>
            </a:extLst>
          </p:cNvPr>
          <p:cNvSpPr/>
          <p:nvPr/>
        </p:nvSpPr>
        <p:spPr>
          <a:xfrm>
            <a:off x="5459899" y="3500854"/>
            <a:ext cx="100252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700" dirty="0">
                <a:latin typeface="Century Gothic" panose="020B0502020202020204" pitchFamily="34" charset="0"/>
              </a:rPr>
              <a:t>Base: 75 personas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F371B2A8-A8CB-45C9-8BE5-C76AFE6241CC}"/>
              </a:ext>
            </a:extLst>
          </p:cNvPr>
          <p:cNvSpPr/>
          <p:nvPr/>
        </p:nvSpPr>
        <p:spPr>
          <a:xfrm>
            <a:off x="5469281" y="4228014"/>
            <a:ext cx="98376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700" dirty="0">
                <a:latin typeface="Century Gothic" panose="020B0502020202020204" pitchFamily="34" charset="0"/>
              </a:rPr>
              <a:t>Base: 71 personas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88330E99-8F91-454C-97E2-38AEB58A9008}"/>
              </a:ext>
            </a:extLst>
          </p:cNvPr>
          <p:cNvSpPr/>
          <p:nvPr/>
        </p:nvSpPr>
        <p:spPr>
          <a:xfrm>
            <a:off x="5469281" y="4963872"/>
            <a:ext cx="98376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700" dirty="0">
                <a:latin typeface="Century Gothic" panose="020B0502020202020204" pitchFamily="34" charset="0"/>
              </a:rPr>
              <a:t>Base: 73 personas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DD3DB64-EDA9-4B43-B1D0-B8845271D242}"/>
              </a:ext>
            </a:extLst>
          </p:cNvPr>
          <p:cNvSpPr txBox="1"/>
          <p:nvPr/>
        </p:nvSpPr>
        <p:spPr>
          <a:xfrm>
            <a:off x="6298795" y="3832456"/>
            <a:ext cx="961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Century Gothic" panose="020B0502020202020204" pitchFamily="34" charset="0"/>
              </a:rPr>
              <a:t>38 %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DBAF989E-A37A-453B-B5EC-4FA3C679FC2E}"/>
              </a:ext>
            </a:extLst>
          </p:cNvPr>
          <p:cNvSpPr txBox="1"/>
          <p:nvPr/>
        </p:nvSpPr>
        <p:spPr>
          <a:xfrm>
            <a:off x="7990977" y="4441983"/>
            <a:ext cx="3673642" cy="892552"/>
          </a:xfrm>
          <a:prstGeom prst="rect">
            <a:avLst/>
          </a:prstGeom>
          <a:solidFill>
            <a:srgbClr val="C1EE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Century Gothic" panose="020B0502020202020204" pitchFamily="34" charset="0"/>
              </a:rPr>
              <a:t>91%</a:t>
            </a:r>
            <a:br>
              <a:rPr lang="es-MX" sz="2400" b="1" dirty="0">
                <a:latin typeface="Century Gothic" panose="020B0502020202020204" pitchFamily="34" charset="0"/>
              </a:rPr>
            </a:br>
            <a:r>
              <a:rPr lang="es-MX" sz="1400" dirty="0">
                <a:latin typeface="Century Gothic" panose="020B0502020202020204" pitchFamily="34" charset="0"/>
              </a:rPr>
              <a:t>le gustaría hacer una actividad relacionada con música</a:t>
            </a:r>
            <a:endParaRPr lang="es-CO" sz="1400" dirty="0">
              <a:latin typeface="Century Gothic" panose="020B0502020202020204" pitchFamily="34" charset="0"/>
            </a:endParaRP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1BB3F8FD-87E3-3C46-B062-C0E2AC11E0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A5F6CB37-9C14-E14E-9979-B71015C585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37"/>
          <a:stretch/>
        </p:blipFill>
        <p:spPr>
          <a:xfrm>
            <a:off x="5667466" y="4546365"/>
            <a:ext cx="587393" cy="417507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EA1714AC-1EE5-E44D-A9C6-0E73DE3FA3F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r="8199"/>
          <a:stretch/>
        </p:blipFill>
        <p:spPr>
          <a:xfrm>
            <a:off x="5667466" y="2456310"/>
            <a:ext cx="587393" cy="417507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AA18D43-6C1E-A04B-9198-6A0E625759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861" y="3810507"/>
            <a:ext cx="610603" cy="417507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93BAD030-F60D-944A-88D0-76ADA611E5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860" y="3119742"/>
            <a:ext cx="610604" cy="411885"/>
          </a:xfrm>
          <a:prstGeom prst="rect">
            <a:avLst/>
          </a:prstGeom>
        </p:spPr>
      </p:pic>
      <p:pic>
        <p:nvPicPr>
          <p:cNvPr id="30" name="Marcador de posición de imagen 27">
            <a:extLst>
              <a:ext uri="{FF2B5EF4-FFF2-40B4-BE49-F238E27FC236}">
                <a16:creationId xmlns:a16="http://schemas.microsoft.com/office/drawing/2014/main" id="{7E28F52F-3BD4-EC46-8630-9727E576115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79" t="3894" r="3614" b="7597"/>
          <a:stretch/>
        </p:blipFill>
        <p:spPr>
          <a:xfrm>
            <a:off x="8208235" y="356657"/>
            <a:ext cx="3456384" cy="3456384"/>
          </a:xfrm>
        </p:spPr>
      </p:pic>
    </p:spTree>
    <p:extLst>
      <p:ext uri="{BB962C8B-B14F-4D97-AF65-F5344CB8AC3E}">
        <p14:creationId xmlns:p14="http://schemas.microsoft.com/office/powerpoint/2010/main" val="101932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136A6B70-478B-4447-B351-1E2E258EAD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9793606"/>
              </p:ext>
            </p:extLst>
          </p:nvPr>
        </p:nvGraphicFramePr>
        <p:xfrm>
          <a:off x="2646272" y="901251"/>
          <a:ext cx="7861999" cy="5873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1 Título">
            <a:extLst>
              <a:ext uri="{FF2B5EF4-FFF2-40B4-BE49-F238E27FC236}">
                <a16:creationId xmlns:a16="http://schemas.microsoft.com/office/drawing/2014/main" id="{BED6BC96-3C5C-4178-9F94-F97EA99DCD07}"/>
              </a:ext>
            </a:extLst>
          </p:cNvPr>
          <p:cNvSpPr txBox="1">
            <a:spLocks/>
          </p:cNvSpPr>
          <p:nvPr/>
        </p:nvSpPr>
        <p:spPr>
          <a:xfrm>
            <a:off x="3511455" y="172173"/>
            <a:ext cx="7906125" cy="952689"/>
          </a:xfrm>
          <a:prstGeom prst="rect">
            <a:avLst/>
          </a:prstGeom>
        </p:spPr>
        <p:txBody>
          <a:bodyPr/>
          <a:lstStyle>
            <a:lvl1pPr algn="just" defTabSz="457088" rtl="0" eaLnBrk="1" latinLnBrk="0" hangingPunct="1"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3720"/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VISITAR SITIOS DE MÚSICA EN VIVO 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Y </a:t>
            </a:r>
            <a:r>
              <a:rPr lang="es-ES_tradnl" sz="1867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CONOCER EL PAÍS A TRAVÉS DE SUS RITMOS</a:t>
            </a:r>
            <a:r>
              <a:rPr lang="es-ES_tradnl" sz="1867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SON LAS ACTIVIDADES PRINCIPALES QUE LES GUSTARÍA HACER EN COLOMBIA  </a:t>
            </a:r>
            <a:endParaRPr lang="es-ES_tradnl" sz="1867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8CEF94E-A8DC-4346-9D4A-78A2C17567B5}"/>
              </a:ext>
            </a:extLst>
          </p:cNvPr>
          <p:cNvSpPr/>
          <p:nvPr/>
        </p:nvSpPr>
        <p:spPr bwMode="auto">
          <a:xfrm>
            <a:off x="9785158" y="5533221"/>
            <a:ext cx="2149231" cy="539230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MX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sym typeface="Gill Sans Light" charset="0"/>
              </a:rPr>
              <a:t>Las banderas representan los países que sacaron los mayores porcentajes por actividad</a:t>
            </a:r>
            <a:endParaRPr lang="es-CO" sz="9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  <a:ea typeface="Heiti SC Light" charset="0"/>
              <a:sym typeface="Gill Sans Light" charset="0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6FAF65F6-9809-458A-841C-5DE67042FB7D}"/>
              </a:ext>
            </a:extLst>
          </p:cNvPr>
          <p:cNvSpPr/>
          <p:nvPr/>
        </p:nvSpPr>
        <p:spPr>
          <a:xfrm>
            <a:off x="0" y="6350169"/>
            <a:ext cx="4713237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Base: 341 personas</a:t>
            </a:r>
          </a:p>
          <a:p>
            <a:pPr defTabSz="914377">
              <a:defRPr/>
            </a:pPr>
            <a:r>
              <a:rPr lang="es-MX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Respuesta múltiple</a:t>
            </a:r>
            <a:endParaRPr lang="es-CO" sz="7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defTabSz="914377">
              <a:defRPr/>
            </a:pPr>
            <a:r>
              <a:rPr lang="es-MX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¿Qué tipo de experiencias le gustaría tener en un posible viaje a Colombia?</a:t>
            </a:r>
            <a:endParaRPr lang="es-CO" sz="9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AAB96353-2ABA-A344-BFDB-48A0D7B601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77" y="2132271"/>
            <a:ext cx="193885" cy="137809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FF4CA2FC-BD45-F841-8C0F-8E73372FDA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37"/>
          <a:stretch/>
        </p:blipFill>
        <p:spPr>
          <a:xfrm>
            <a:off x="10754014" y="1397744"/>
            <a:ext cx="193885" cy="137809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C587DB-3A8A-9648-892C-2C572411A9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82" y="1398204"/>
            <a:ext cx="199327" cy="135034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EE7D12D2-2197-854C-B5AD-3EF1C54B9F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4038" y="1397744"/>
            <a:ext cx="201546" cy="135954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4591117B-41FB-594C-864E-753C5D30C1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37"/>
          <a:stretch/>
        </p:blipFill>
        <p:spPr>
          <a:xfrm>
            <a:off x="10666603" y="2132271"/>
            <a:ext cx="193885" cy="137809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639B4599-D99A-3141-8D68-E72EEAF5EB8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r="8199"/>
          <a:stretch/>
        </p:blipFill>
        <p:spPr>
          <a:xfrm>
            <a:off x="10433396" y="2132271"/>
            <a:ext cx="193885" cy="137809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0F4D1E3B-8FA6-6743-A99D-59FE332DF2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941" y="2892993"/>
            <a:ext cx="201546" cy="137809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9281F717-7D7D-C340-96EB-9F7E3C04C4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016" y="2893920"/>
            <a:ext cx="201546" cy="135954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98FD4867-069E-6D4C-B43E-3FC1270DAC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091" y="2894380"/>
            <a:ext cx="199327" cy="135034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7517CACC-3E7F-9844-8C51-F5FFE9D955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515" y="3675342"/>
            <a:ext cx="201546" cy="137809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2B322844-D915-D04C-8307-97B302F2E0D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r="8199"/>
          <a:stretch/>
        </p:blipFill>
        <p:spPr>
          <a:xfrm>
            <a:off x="9740013" y="3672646"/>
            <a:ext cx="193885" cy="137809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720E6B45-06F9-EF4D-B50E-307A2C9E5E3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5" t="-3933" r="13537" b="3933"/>
          <a:stretch/>
        </p:blipFill>
        <p:spPr>
          <a:xfrm>
            <a:off x="9977850" y="3664646"/>
            <a:ext cx="193885" cy="145756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74D856F4-94B5-AD4C-9A78-94ADC50BC0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r="8199"/>
          <a:stretch/>
        </p:blipFill>
        <p:spPr>
          <a:xfrm>
            <a:off x="9365866" y="4402599"/>
            <a:ext cx="193885" cy="137809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E30E28D4-11CD-C04F-8C47-0D0DCBA81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458" y="4402599"/>
            <a:ext cx="193885" cy="137809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1BB7FEE5-6070-A148-A642-0EE5F1EC2E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050" y="4403526"/>
            <a:ext cx="201546" cy="135954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38676F1C-9A7E-D346-9CAD-38FB3575E3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268" y="5145946"/>
            <a:ext cx="201546" cy="135954"/>
          </a:xfrm>
          <a:prstGeom prst="rect">
            <a:avLst/>
          </a:prstGeom>
        </p:spPr>
      </p:pic>
      <p:pic>
        <p:nvPicPr>
          <p:cNvPr id="58" name="Imagen 57">
            <a:extLst>
              <a:ext uri="{FF2B5EF4-FFF2-40B4-BE49-F238E27FC236}">
                <a16:creationId xmlns:a16="http://schemas.microsoft.com/office/drawing/2014/main" id="{0B6B2D10-26D0-7F4B-B7B4-BE9C14612C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207" y="5145019"/>
            <a:ext cx="201546" cy="137809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7BE1BFC4-4AC9-3646-8D2D-8CD1F4C0CA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37"/>
          <a:stretch/>
        </p:blipFill>
        <p:spPr>
          <a:xfrm>
            <a:off x="9051145" y="5145019"/>
            <a:ext cx="193885" cy="137809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0F7C3A20-B930-C944-B116-BB01C887518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5" t="-3933" r="13537" b="3933"/>
          <a:stretch/>
        </p:blipFill>
        <p:spPr>
          <a:xfrm>
            <a:off x="8408480" y="5882378"/>
            <a:ext cx="193885" cy="145756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D40A2EB4-C11D-D14F-90CD-0D97E16D6C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150" y="5887739"/>
            <a:ext cx="199327" cy="135034"/>
          </a:xfrm>
          <a:prstGeom prst="rect">
            <a:avLst/>
          </a:prstGeom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7A105541-A186-1241-9EC2-E6F240311D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180" y="5886352"/>
            <a:ext cx="193885" cy="137809"/>
          </a:xfrm>
          <a:prstGeom prst="rect">
            <a:avLst/>
          </a:prstGeom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EB3CD0D7-906F-AD49-A905-F6DEE334608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B4C09C98-56B8-D847-AEC0-C99EF5EABB6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18" y="345989"/>
            <a:ext cx="1708146" cy="304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71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35EE527-947F-4482-B832-1A6173067DFF}"/>
              </a:ext>
            </a:extLst>
          </p:cNvPr>
          <p:cNvSpPr/>
          <p:nvPr/>
        </p:nvSpPr>
        <p:spPr>
          <a:xfrm>
            <a:off x="0" y="6134008"/>
            <a:ext cx="509675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900" dirty="0">
                <a:latin typeface="Century Gothic" panose="020B0502020202020204" pitchFamily="34" charset="0"/>
              </a:rPr>
              <a:t>¿Qué le gustaría hacer en ese viaje a Colombia? (Describa actividades, ciudades</a:t>
            </a:r>
            <a:br>
              <a:rPr lang="es-CO" sz="900" dirty="0">
                <a:latin typeface="Century Gothic" panose="020B0502020202020204" pitchFamily="34" charset="0"/>
              </a:rPr>
            </a:br>
            <a:r>
              <a:rPr lang="es-CO" sz="900" dirty="0">
                <a:latin typeface="Century Gothic" panose="020B0502020202020204" pitchFamily="34" charset="0"/>
              </a:rPr>
              <a:t>a visitar, restaurantes o experiencias gastronómicas que quiera hacer, conciertos, discotecas, bares, entre otros)</a:t>
            </a:r>
          </a:p>
          <a:p>
            <a:r>
              <a:rPr lang="es-MX" sz="600" dirty="0">
                <a:latin typeface="Century Gothic" panose="020B0502020202020204" pitchFamily="34" charset="0"/>
              </a:rPr>
              <a:t>B</a:t>
            </a:r>
            <a:r>
              <a:rPr lang="es-CO" sz="600" dirty="0">
                <a:latin typeface="Century Gothic" panose="020B0502020202020204" pitchFamily="34" charset="0"/>
              </a:rPr>
              <a:t>ase: 341 personas</a:t>
            </a:r>
          </a:p>
          <a:p>
            <a:pPr defTabSz="914377">
              <a:defRPr/>
            </a:pPr>
            <a:r>
              <a:rPr lang="es-MX" sz="6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Respuesta abierta</a:t>
            </a:r>
            <a:endParaRPr lang="es-CO" sz="6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87F524F9-9B31-43DF-B48C-FAC2D78C8B42}"/>
              </a:ext>
            </a:extLst>
          </p:cNvPr>
          <p:cNvSpPr txBox="1">
            <a:spLocks/>
          </p:cNvSpPr>
          <p:nvPr/>
        </p:nvSpPr>
        <p:spPr>
          <a:xfrm>
            <a:off x="132735" y="344123"/>
            <a:ext cx="2094271" cy="463760"/>
          </a:xfrm>
          <a:prstGeom prst="rect">
            <a:avLst/>
          </a:prstGeom>
        </p:spPr>
        <p:txBody>
          <a:bodyPr/>
          <a:lstStyle>
            <a:defPPr>
              <a:defRPr lang="es-CO"/>
            </a:defPPr>
            <a:lvl1pPr algn="ctr" defTabSz="913697">
              <a:spcBef>
                <a:spcPct val="0"/>
              </a:spcBef>
              <a:buNone/>
              <a:defRPr sz="1400" b="1" ker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ES_tradnl" dirty="0">
                <a:solidFill>
                  <a:schemeClr val="bg1"/>
                </a:solidFill>
              </a:rPr>
              <a:t>ACTIVIDADES QUE</a:t>
            </a:r>
            <a:br>
              <a:rPr lang="es-ES_tradnl" dirty="0">
                <a:solidFill>
                  <a:schemeClr val="bg1"/>
                </a:solidFill>
              </a:rPr>
            </a:br>
            <a:r>
              <a:rPr lang="es-ES_tradnl" dirty="0">
                <a:solidFill>
                  <a:schemeClr val="bg1"/>
                </a:solidFill>
              </a:rPr>
              <a:t>LES GUSTARÍA HACER EN COLOMBIA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BB05896-B411-344C-A3D8-8C3E3A34E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59B9E04-A5A0-437D-A696-6B69FC7B15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379" y="1140220"/>
            <a:ext cx="10481733" cy="527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53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Elipse 57">
            <a:extLst>
              <a:ext uri="{FF2B5EF4-FFF2-40B4-BE49-F238E27FC236}">
                <a16:creationId xmlns:a16="http://schemas.microsoft.com/office/drawing/2014/main" id="{E83AEE92-4430-D84B-8479-DDE2EAFCF8EA}"/>
              </a:ext>
            </a:extLst>
          </p:cNvPr>
          <p:cNvSpPr/>
          <p:nvPr/>
        </p:nvSpPr>
        <p:spPr bwMode="auto">
          <a:xfrm>
            <a:off x="-2832992" y="-1563555"/>
            <a:ext cx="9697077" cy="9697077"/>
          </a:xfrm>
          <a:prstGeom prst="ellipse">
            <a:avLst/>
          </a:prstGeom>
          <a:solidFill>
            <a:srgbClr val="3BD29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es-CO" sz="5600">
              <a:solidFill>
                <a:srgbClr val="414141"/>
              </a:solidFill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F495CA5-6668-774B-AEFC-EA6B559B76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284" b="26865"/>
          <a:stretch/>
        </p:blipFill>
        <p:spPr>
          <a:xfrm rot="21069675">
            <a:off x="9796616" y="-1002630"/>
            <a:ext cx="2660496" cy="4634303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C367829F-9D21-D24F-90BB-72B804B5E692}"/>
              </a:ext>
            </a:extLst>
          </p:cNvPr>
          <p:cNvSpPr/>
          <p:nvPr/>
        </p:nvSpPr>
        <p:spPr>
          <a:xfrm>
            <a:off x="6893615" y="2599679"/>
            <a:ext cx="4990619" cy="1579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80"/>
              </a:lnSpc>
            </a:pPr>
            <a:br>
              <a:rPr lang="es-CO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s-CO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PERCEPCIÓN DE COLOMBIA Y DE SU MÚSICA</a:t>
            </a:r>
            <a:endParaRPr lang="es-CO" sz="16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0" name="Picture 5">
            <a:extLst>
              <a:ext uri="{FF2B5EF4-FFF2-40B4-BE49-F238E27FC236}">
                <a16:creationId xmlns:a16="http://schemas.microsoft.com/office/drawing/2014/main" id="{D0C47315-3F04-8F47-AAC8-737471236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0193" y="2574212"/>
            <a:ext cx="1122279" cy="302151"/>
          </a:xfrm>
          <a:prstGeom prst="rect">
            <a:avLst/>
          </a:prstGeom>
        </p:spPr>
      </p:pic>
      <p:sp>
        <p:nvSpPr>
          <p:cNvPr id="22" name="Shape 10">
            <a:extLst>
              <a:ext uri="{FF2B5EF4-FFF2-40B4-BE49-F238E27FC236}">
                <a16:creationId xmlns:a16="http://schemas.microsoft.com/office/drawing/2014/main" id="{79ADDB00-080A-1A46-BA5B-DB786B0E3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E71C2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23" name="Shape 16">
            <a:extLst>
              <a:ext uri="{FF2B5EF4-FFF2-40B4-BE49-F238E27FC236}">
                <a16:creationId xmlns:a16="http://schemas.microsoft.com/office/drawing/2014/main" id="{6373A121-6D36-4444-95CE-F54A7BC8B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25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  <p:grpSp>
        <p:nvGrpSpPr>
          <p:cNvPr id="39" name="Grupo 38">
            <a:extLst>
              <a:ext uri="{FF2B5EF4-FFF2-40B4-BE49-F238E27FC236}">
                <a16:creationId xmlns:a16="http://schemas.microsoft.com/office/drawing/2014/main" id="{FF1075E8-CD65-014B-93FC-DACC5D69390A}"/>
              </a:ext>
            </a:extLst>
          </p:cNvPr>
          <p:cNvGrpSpPr/>
          <p:nvPr/>
        </p:nvGrpSpPr>
        <p:grpSpPr>
          <a:xfrm rot="20919397">
            <a:off x="6782360" y="7799115"/>
            <a:ext cx="622200" cy="1183322"/>
            <a:chOff x="4168228" y="581701"/>
            <a:chExt cx="466650" cy="887491"/>
          </a:xfrm>
        </p:grpSpPr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46D3E0FA-9EDE-3140-B67D-B63B24A82AE2}"/>
                </a:ext>
              </a:extLst>
            </p:cNvPr>
            <p:cNvGrpSpPr/>
            <p:nvPr/>
          </p:nvGrpSpPr>
          <p:grpSpPr>
            <a:xfrm rot="14400000">
              <a:off x="3997105" y="752824"/>
              <a:ext cx="793823" cy="451578"/>
              <a:chOff x="695414" y="3327270"/>
              <a:chExt cx="506328" cy="288032"/>
            </a:xfrm>
          </p:grpSpPr>
          <p:sp>
            <p:nvSpPr>
              <p:cNvPr id="42" name="Elipse 41">
                <a:extLst>
                  <a:ext uri="{FF2B5EF4-FFF2-40B4-BE49-F238E27FC236}">
                    <a16:creationId xmlns:a16="http://schemas.microsoft.com/office/drawing/2014/main" id="{46F6E7A0-11E2-FE43-B927-8E923EE4DB4D}"/>
                  </a:ext>
                </a:extLst>
              </p:cNvPr>
              <p:cNvSpPr/>
              <p:nvPr/>
            </p:nvSpPr>
            <p:spPr bwMode="auto">
              <a:xfrm>
                <a:off x="695414" y="3327270"/>
                <a:ext cx="288032" cy="288032"/>
              </a:xfrm>
              <a:prstGeom prst="ellipse">
                <a:avLst/>
              </a:prstGeom>
              <a:solidFill>
                <a:srgbClr val="099FE1">
                  <a:alpha val="62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CO" sz="5600">
                  <a:solidFill>
                    <a:srgbClr val="414141"/>
                  </a:solidFill>
                  <a:latin typeface="Gill Sans Light" charset="0"/>
                  <a:ea typeface="Heiti SC Light" charset="0"/>
                  <a:cs typeface="Heiti SC Light" charset="0"/>
                  <a:sym typeface="Gill Sans Light" charset="0"/>
                </a:endParaRPr>
              </a:p>
            </p:txBody>
          </p:sp>
          <p:sp>
            <p:nvSpPr>
              <p:cNvPr id="43" name="Elipse 42">
                <a:extLst>
                  <a:ext uri="{FF2B5EF4-FFF2-40B4-BE49-F238E27FC236}">
                    <a16:creationId xmlns:a16="http://schemas.microsoft.com/office/drawing/2014/main" id="{BB7CC000-AF5E-0E44-8574-1238D73C1C34}"/>
                  </a:ext>
                </a:extLst>
              </p:cNvPr>
              <p:cNvSpPr/>
              <p:nvPr/>
            </p:nvSpPr>
            <p:spPr bwMode="auto">
              <a:xfrm>
                <a:off x="813924" y="3377300"/>
                <a:ext cx="216024" cy="216024"/>
              </a:xfrm>
              <a:prstGeom prst="ellipse">
                <a:avLst/>
              </a:prstGeom>
              <a:solidFill>
                <a:srgbClr val="E71C2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CO" sz="5600">
                  <a:solidFill>
                    <a:srgbClr val="414141"/>
                  </a:solidFill>
                  <a:latin typeface="Gill Sans Light" charset="0"/>
                  <a:ea typeface="Heiti SC Light" charset="0"/>
                  <a:cs typeface="Heiti SC Light" charset="0"/>
                  <a:sym typeface="Gill Sans Light" charset="0"/>
                </a:endParaRPr>
              </a:p>
            </p:txBody>
          </p:sp>
          <p:sp>
            <p:nvSpPr>
              <p:cNvPr id="44" name="Elipse 43">
                <a:extLst>
                  <a:ext uri="{FF2B5EF4-FFF2-40B4-BE49-F238E27FC236}">
                    <a16:creationId xmlns:a16="http://schemas.microsoft.com/office/drawing/2014/main" id="{EF34D3EE-F5F0-DE41-B6D3-32539AB4DEDA}"/>
                  </a:ext>
                </a:extLst>
              </p:cNvPr>
              <p:cNvSpPr/>
              <p:nvPr/>
            </p:nvSpPr>
            <p:spPr bwMode="auto">
              <a:xfrm>
                <a:off x="1068693" y="3455744"/>
                <a:ext cx="133049" cy="133049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CO" sz="5600">
                  <a:solidFill>
                    <a:srgbClr val="414141"/>
                  </a:solidFill>
                  <a:latin typeface="Gill Sans Light" charset="0"/>
                  <a:ea typeface="Heiti SC Light" charset="0"/>
                  <a:cs typeface="Heiti SC Light" charset="0"/>
                  <a:sym typeface="Gill Sans Light" charset="0"/>
                </a:endParaRPr>
              </a:p>
            </p:txBody>
          </p:sp>
        </p:grpSp>
        <p:sp>
          <p:nvSpPr>
            <p:cNvPr id="41" name="Elipse 40">
              <a:extLst>
                <a:ext uri="{FF2B5EF4-FFF2-40B4-BE49-F238E27FC236}">
                  <a16:creationId xmlns:a16="http://schemas.microsoft.com/office/drawing/2014/main" id="{C4B67568-337D-FD44-B206-513A48D788DB}"/>
                </a:ext>
              </a:extLst>
            </p:cNvPr>
            <p:cNvSpPr/>
            <p:nvPr/>
          </p:nvSpPr>
          <p:spPr bwMode="auto">
            <a:xfrm rot="14400000">
              <a:off x="4403480" y="1237794"/>
              <a:ext cx="231398" cy="231398"/>
            </a:xfrm>
            <a:prstGeom prst="ellipse">
              <a:avLst/>
            </a:prstGeom>
            <a:solidFill>
              <a:srgbClr val="FDD40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s-CO" sz="5600">
                <a:solidFill>
                  <a:srgbClr val="414141"/>
                </a:solidFill>
                <a:latin typeface="Gill Sans Light" charset="0"/>
                <a:ea typeface="Heiti SC Light" charset="0"/>
                <a:cs typeface="Heiti SC Light" charset="0"/>
                <a:sym typeface="Gill Sans Light" charset="0"/>
              </a:endParaRPr>
            </a:p>
          </p:txBody>
        </p:sp>
      </p:grp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AF6246C8-DE55-3B45-A5E9-225271D25C15}"/>
              </a:ext>
            </a:extLst>
          </p:cNvPr>
          <p:cNvCxnSpPr>
            <a:cxnSpLocks/>
          </p:cNvCxnSpPr>
          <p:nvPr/>
        </p:nvCxnSpPr>
        <p:spPr bwMode="auto">
          <a:xfrm rot="363991">
            <a:off x="7132710" y="7448996"/>
            <a:ext cx="1632181" cy="960107"/>
          </a:xfrm>
          <a:prstGeom prst="line">
            <a:avLst/>
          </a:prstGeom>
          <a:solidFill>
            <a:srgbClr val="6C7472"/>
          </a:solidFill>
          <a:ln w="38100">
            <a:solidFill>
              <a:srgbClr val="FF0000"/>
            </a:solidFill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3A1A000A-1D9E-074D-A2D7-32A529026E2F}"/>
              </a:ext>
            </a:extLst>
          </p:cNvPr>
          <p:cNvCxnSpPr>
            <a:cxnSpLocks/>
          </p:cNvCxnSpPr>
          <p:nvPr/>
        </p:nvCxnSpPr>
        <p:spPr bwMode="auto">
          <a:xfrm rot="363991">
            <a:off x="7388688" y="7765855"/>
            <a:ext cx="1632181" cy="960107"/>
          </a:xfrm>
          <a:prstGeom prst="line">
            <a:avLst/>
          </a:prstGeom>
          <a:solidFill>
            <a:srgbClr val="6C7472"/>
          </a:solidFill>
          <a:ln w="38100">
            <a:solidFill>
              <a:srgbClr val="FDD409"/>
            </a:solidFill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51" name="Gráfico 50">
            <a:extLst>
              <a:ext uri="{FF2B5EF4-FFF2-40B4-BE49-F238E27FC236}">
                <a16:creationId xmlns:a16="http://schemas.microsoft.com/office/drawing/2014/main" id="{1DC6CEB7-E189-DE42-A3C3-50C2FE0EA9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1359809" y="-3195736"/>
            <a:ext cx="7794017" cy="8144311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DD40C537-46D7-474A-8F73-BFE3A9E90D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25" name="Marcador de posición de imagen 3">
            <a:extLst>
              <a:ext uri="{FF2B5EF4-FFF2-40B4-BE49-F238E27FC236}">
                <a16:creationId xmlns:a16="http://schemas.microsoft.com/office/drawing/2014/main" id="{2F21741C-A0FF-7646-9E49-E6AF36A0332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2" r="151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3313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5431CA-02BD-43BB-B687-1EDAFAE51B0C}"/>
              </a:ext>
            </a:extLst>
          </p:cNvPr>
          <p:cNvSpPr/>
          <p:nvPr/>
        </p:nvSpPr>
        <p:spPr>
          <a:xfrm>
            <a:off x="0" y="6344425"/>
            <a:ext cx="598613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CO" sz="900" dirty="0">
                <a:solidFill>
                  <a:srgbClr val="414141"/>
                </a:solidFill>
                <a:latin typeface="Century Gothic" panose="020B0502020202020204" pitchFamily="34" charset="0"/>
              </a:rPr>
              <a:t>¿Qué es lo primero que se le viene a la mente cuando piensa en Colombia?</a:t>
            </a:r>
          </a:p>
          <a:p>
            <a:pPr lvl="0">
              <a:defRPr/>
            </a:pPr>
            <a:r>
              <a:rPr lang="es-MX" sz="700" dirty="0">
                <a:solidFill>
                  <a:srgbClr val="414141"/>
                </a:solidFill>
                <a:latin typeface="Century Gothic" panose="020B0502020202020204" pitchFamily="34" charset="0"/>
              </a:rPr>
              <a:t>B</a:t>
            </a:r>
            <a:r>
              <a:rPr lang="es-CO" sz="700" dirty="0">
                <a:solidFill>
                  <a:srgbClr val="414141"/>
                </a:solidFill>
                <a:latin typeface="Century Gothic" panose="020B0502020202020204" pitchFamily="34" charset="0"/>
              </a:rPr>
              <a:t>ase: 814 personas</a:t>
            </a:r>
          </a:p>
          <a:p>
            <a:pPr lvl="0">
              <a:defRPr/>
            </a:pPr>
            <a:r>
              <a:rPr lang="es-MX" sz="700" dirty="0">
                <a:solidFill>
                  <a:srgbClr val="414141"/>
                </a:solidFill>
                <a:latin typeface="Century Gothic" panose="020B0502020202020204" pitchFamily="34" charset="0"/>
              </a:rPr>
              <a:t>R</a:t>
            </a:r>
            <a:r>
              <a:rPr lang="es-CO" sz="700" dirty="0" err="1">
                <a:solidFill>
                  <a:srgbClr val="414141"/>
                </a:solidFill>
                <a:latin typeface="Century Gothic" panose="020B0502020202020204" pitchFamily="34" charset="0"/>
              </a:rPr>
              <a:t>espueta</a:t>
            </a:r>
            <a:r>
              <a:rPr lang="es-CO" sz="700" dirty="0">
                <a:solidFill>
                  <a:srgbClr val="414141"/>
                </a:solidFill>
                <a:latin typeface="Century Gothic" panose="020B0502020202020204" pitchFamily="34" charset="0"/>
              </a:rPr>
              <a:t> abierta </a:t>
            </a:r>
          </a:p>
        </p:txBody>
      </p:sp>
      <p:pic>
        <p:nvPicPr>
          <p:cNvPr id="5" name="Picture 2" descr="image001">
            <a:extLst>
              <a:ext uri="{FF2B5EF4-FFF2-40B4-BE49-F238E27FC236}">
                <a16:creationId xmlns:a16="http://schemas.microsoft.com/office/drawing/2014/main" id="{BF5F4ED7-EA71-4F9D-98B9-296C29CA1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0556" y="6315151"/>
            <a:ext cx="30384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189BEBF8-29BE-DA4D-BEB3-07C5CF1F9ED9}"/>
              </a:ext>
            </a:extLst>
          </p:cNvPr>
          <p:cNvSpPr txBox="1">
            <a:spLocks/>
          </p:cNvSpPr>
          <p:nvPr/>
        </p:nvSpPr>
        <p:spPr>
          <a:xfrm>
            <a:off x="132735" y="344123"/>
            <a:ext cx="2376549" cy="463760"/>
          </a:xfrm>
          <a:prstGeom prst="rect">
            <a:avLst/>
          </a:prstGeom>
        </p:spPr>
        <p:txBody>
          <a:bodyPr/>
          <a:lstStyle>
            <a:defPPr>
              <a:defRPr lang="es-CO"/>
            </a:defPPr>
            <a:lvl1pPr algn="ctr" defTabSz="913697">
              <a:spcBef>
                <a:spcPct val="0"/>
              </a:spcBef>
              <a:buNone/>
              <a:defRPr sz="1400" b="1" ker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ES_tradnl" dirty="0">
                <a:solidFill>
                  <a:schemeClr val="bg1"/>
                </a:solidFill>
              </a:rPr>
              <a:t>LA MÚSICA ESTA DENTRO DEL TOP OF MIND QUE TIENEN ALGUNOS EXTRANJEROS CUANDO PIENSAN EN COLOMBIA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E8FAA4B8-2ACC-48AE-8364-1C7794FA7AF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265" y="902547"/>
            <a:ext cx="11262187" cy="566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50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B5B26318-E658-4E78-AB3A-950D327B8340}"/>
              </a:ext>
            </a:extLst>
          </p:cNvPr>
          <p:cNvSpPr/>
          <p:nvPr/>
        </p:nvSpPr>
        <p:spPr>
          <a:xfrm>
            <a:off x="3585996" y="2267093"/>
            <a:ext cx="24098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3BD29A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42,1</a:t>
            </a:r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3BD29A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%</a:t>
            </a:r>
            <a:endParaRPr lang="es-ES" sz="48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3BD29A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FCD3F23-6017-4DF4-BA8A-64827B5DB8CF}"/>
              </a:ext>
            </a:extLst>
          </p:cNvPr>
          <p:cNvSpPr/>
          <p:nvPr/>
        </p:nvSpPr>
        <p:spPr bwMode="auto">
          <a:xfrm>
            <a:off x="3782619" y="1565978"/>
            <a:ext cx="4689285" cy="561595"/>
          </a:xfrm>
          <a:prstGeom prst="rect">
            <a:avLst/>
          </a:prstGeom>
          <a:solidFill>
            <a:srgbClr val="C1EEDD"/>
          </a:solidFill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3720">
              <a:spcBef>
                <a:spcPct val="0"/>
              </a:spcBef>
            </a:pPr>
            <a:r>
              <a:rPr lang="es-MX" sz="140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  <a:sym typeface="Gill Sans Light" charset="0"/>
              </a:rPr>
              <a:t>La bandola y el charango fueron los instrumentos que más le llamaron la atención a los viajeros</a:t>
            </a:r>
            <a:endParaRPr lang="es-CO" sz="1400" kern="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  <a:ea typeface="+mj-ea"/>
              <a:cs typeface="+mj-cs"/>
              <a:sym typeface="Gill Sans Light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5B36578-44E2-4C55-944F-2D51A993FEC9}"/>
              </a:ext>
            </a:extLst>
          </p:cNvPr>
          <p:cNvSpPr txBox="1"/>
          <p:nvPr/>
        </p:nvSpPr>
        <p:spPr>
          <a:xfrm>
            <a:off x="6014765" y="2310457"/>
            <a:ext cx="24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 los encuestados escogieron estos dos instrumentos</a:t>
            </a:r>
            <a:endParaRPr lang="es-CO" sz="16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93FEBD1-A452-4E9B-8A8A-C5A45D5A2315}"/>
              </a:ext>
            </a:extLst>
          </p:cNvPr>
          <p:cNvSpPr/>
          <p:nvPr/>
        </p:nvSpPr>
        <p:spPr>
          <a:xfrm>
            <a:off x="0" y="6336781"/>
            <a:ext cx="3448380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7">
              <a:defRPr/>
            </a:pPr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Base: 542 personas.</a:t>
            </a:r>
            <a:b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Respuesta múltiple</a:t>
            </a:r>
          </a:p>
          <a:p>
            <a:pPr defTabSz="914377">
              <a:defRPr/>
            </a:pPr>
            <a:r>
              <a:rPr lang="es-MX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Seleccione los instrumentos que más le llaman la atención</a:t>
            </a:r>
            <a:endParaRPr lang="es-CO" sz="9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1810FC5-94F8-44E5-B8A7-3EA932ED5D5C}"/>
              </a:ext>
            </a:extLst>
          </p:cNvPr>
          <p:cNvSpPr/>
          <p:nvPr/>
        </p:nvSpPr>
        <p:spPr>
          <a:xfrm>
            <a:off x="2000670" y="4629039"/>
            <a:ext cx="106171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700" dirty="0">
                <a:latin typeface="Century Gothic" panose="020B0502020202020204" pitchFamily="34" charset="0"/>
              </a:rPr>
              <a:t>Base: 74 personas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FD965C46-4D9D-4572-81B5-FCC9E19C2FBB}"/>
              </a:ext>
            </a:extLst>
          </p:cNvPr>
          <p:cNvSpPr/>
          <p:nvPr/>
        </p:nvSpPr>
        <p:spPr>
          <a:xfrm>
            <a:off x="4533125" y="4629039"/>
            <a:ext cx="10109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700" dirty="0">
                <a:latin typeface="Century Gothic" panose="020B0502020202020204" pitchFamily="34" charset="0"/>
              </a:rPr>
              <a:t>Base: 60 personas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A0C600A-84D7-45E9-9A89-F3E420F368F9}"/>
              </a:ext>
            </a:extLst>
          </p:cNvPr>
          <p:cNvSpPr txBox="1"/>
          <p:nvPr/>
        </p:nvSpPr>
        <p:spPr>
          <a:xfrm>
            <a:off x="1295874" y="4757397"/>
            <a:ext cx="22641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latin typeface="Century Gothic" panose="020B0502020202020204" pitchFamily="34" charset="0"/>
              </a:rPr>
              <a:t>51,4% </a:t>
            </a:r>
            <a:r>
              <a:rPr lang="es-MX" sz="1400" dirty="0">
                <a:latin typeface="Century Gothic" panose="020B0502020202020204" pitchFamily="34" charset="0"/>
              </a:rPr>
              <a:t>de los </a:t>
            </a:r>
            <a:r>
              <a:rPr lang="es-MX" sz="1400" b="1" dirty="0">
                <a:latin typeface="Century Gothic" panose="020B0502020202020204" pitchFamily="34" charset="0"/>
              </a:rPr>
              <a:t>brasileños</a:t>
            </a:r>
            <a:r>
              <a:rPr lang="es-MX" sz="1400" dirty="0">
                <a:latin typeface="Century Gothic" panose="020B0502020202020204" pitchFamily="34" charset="0"/>
              </a:rPr>
              <a:t> escogieron tanto el </a:t>
            </a:r>
            <a:r>
              <a:rPr lang="es-MX" sz="1400" b="1" dirty="0">
                <a:latin typeface="Century Gothic" panose="020B0502020202020204" pitchFamily="34" charset="0"/>
              </a:rPr>
              <a:t>charango</a:t>
            </a:r>
            <a:r>
              <a:rPr lang="es-MX" sz="1400" dirty="0">
                <a:latin typeface="Century Gothic" panose="020B0502020202020204" pitchFamily="34" charset="0"/>
              </a:rPr>
              <a:t> como la </a:t>
            </a:r>
            <a:r>
              <a:rPr lang="es-MX" sz="1400" b="1" dirty="0">
                <a:latin typeface="Century Gothic" panose="020B0502020202020204" pitchFamily="34" charset="0"/>
              </a:rPr>
              <a:t>bandola </a:t>
            </a:r>
            <a:endParaRPr lang="es-CO" sz="1400" b="1" dirty="0">
              <a:latin typeface="Century Gothic" panose="020B0502020202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4AAA9CE-8229-4CB2-A827-7C01AA33D124}"/>
              </a:ext>
            </a:extLst>
          </p:cNvPr>
          <p:cNvSpPr txBox="1"/>
          <p:nvPr/>
        </p:nvSpPr>
        <p:spPr>
          <a:xfrm>
            <a:off x="3949898" y="4757397"/>
            <a:ext cx="21773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latin typeface="Century Gothic" panose="020B0502020202020204" pitchFamily="34" charset="0"/>
              </a:rPr>
              <a:t>55% </a:t>
            </a:r>
            <a:r>
              <a:rPr lang="es-MX" sz="1400" dirty="0">
                <a:latin typeface="Century Gothic" panose="020B0502020202020204" pitchFamily="34" charset="0"/>
              </a:rPr>
              <a:t>de los </a:t>
            </a:r>
            <a:r>
              <a:rPr lang="es-MX" sz="1400" b="1" dirty="0">
                <a:latin typeface="Century Gothic" panose="020B0502020202020204" pitchFamily="34" charset="0"/>
              </a:rPr>
              <a:t>franceses</a:t>
            </a:r>
            <a:r>
              <a:rPr lang="es-MX" sz="1400" dirty="0">
                <a:latin typeface="Century Gothic" panose="020B0502020202020204" pitchFamily="34" charset="0"/>
              </a:rPr>
              <a:t> dijeron que les llama la atención el </a:t>
            </a:r>
            <a:r>
              <a:rPr lang="es-MX" sz="1400" b="1" dirty="0">
                <a:latin typeface="Century Gothic" panose="020B0502020202020204" pitchFamily="34" charset="0"/>
              </a:rPr>
              <a:t>charango </a:t>
            </a:r>
            <a:r>
              <a:rPr lang="es-MX" sz="1400" dirty="0">
                <a:latin typeface="Century Gothic" panose="020B0502020202020204" pitchFamily="34" charset="0"/>
              </a:rPr>
              <a:t>y </a:t>
            </a:r>
            <a:r>
              <a:rPr lang="es-MX" sz="1400" b="1" dirty="0">
                <a:latin typeface="Century Gothic" panose="020B0502020202020204" pitchFamily="34" charset="0"/>
              </a:rPr>
              <a:t>51,7% </a:t>
            </a:r>
            <a:r>
              <a:rPr lang="es-MX" sz="1400" dirty="0">
                <a:latin typeface="Century Gothic" panose="020B0502020202020204" pitchFamily="34" charset="0"/>
              </a:rPr>
              <a:t>la </a:t>
            </a:r>
            <a:r>
              <a:rPr lang="es-MX" sz="1400" b="1" dirty="0">
                <a:latin typeface="Century Gothic" panose="020B0502020202020204" pitchFamily="34" charset="0"/>
              </a:rPr>
              <a:t>bandola</a:t>
            </a:r>
            <a:endParaRPr lang="es-CO" sz="1400" b="1" dirty="0">
              <a:latin typeface="Century Gothic" panose="020B05020202020202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705C4F5-CC1B-4FFA-AD80-180C381E92BF}"/>
              </a:ext>
            </a:extLst>
          </p:cNvPr>
          <p:cNvSpPr txBox="1"/>
          <p:nvPr/>
        </p:nvSpPr>
        <p:spPr>
          <a:xfrm>
            <a:off x="3062384" y="391828"/>
            <a:ext cx="912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INTRUMENTOS QUE MÁS LLAMAN LA ATENCIÓN</a:t>
            </a:r>
            <a:endParaRPr lang="es-CO" b="1" kern="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0DD30CA8-BEB4-4D57-8CF8-8AC0824BF31D}"/>
              </a:ext>
            </a:extLst>
          </p:cNvPr>
          <p:cNvSpPr/>
          <p:nvPr/>
        </p:nvSpPr>
        <p:spPr>
          <a:xfrm>
            <a:off x="7074773" y="4629039"/>
            <a:ext cx="10109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700" dirty="0">
                <a:latin typeface="Century Gothic" panose="020B0502020202020204" pitchFamily="34" charset="0"/>
              </a:rPr>
              <a:t>Base: 60 personas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E4B6076-FC9F-493C-86BE-F6F452A9CF7D}"/>
              </a:ext>
            </a:extLst>
          </p:cNvPr>
          <p:cNvSpPr txBox="1"/>
          <p:nvPr/>
        </p:nvSpPr>
        <p:spPr>
          <a:xfrm>
            <a:off x="6448152" y="4757397"/>
            <a:ext cx="22641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latin typeface="Century Gothic" panose="020B0502020202020204" pitchFamily="34" charset="0"/>
              </a:rPr>
              <a:t>46% </a:t>
            </a:r>
            <a:r>
              <a:rPr lang="es-MX" sz="1400" dirty="0">
                <a:latin typeface="Century Gothic" panose="020B0502020202020204" pitchFamily="34" charset="0"/>
              </a:rPr>
              <a:t>de los </a:t>
            </a:r>
            <a:r>
              <a:rPr lang="es-MX" sz="1400" b="1" dirty="0">
                <a:latin typeface="Century Gothic" panose="020B0502020202020204" pitchFamily="34" charset="0"/>
              </a:rPr>
              <a:t>estadounidenses</a:t>
            </a:r>
            <a:r>
              <a:rPr lang="es-MX" sz="1400" dirty="0">
                <a:latin typeface="Century Gothic" panose="020B0502020202020204" pitchFamily="34" charset="0"/>
              </a:rPr>
              <a:t> les gusta la bandola</a:t>
            </a:r>
            <a:endParaRPr lang="es-CO" sz="1400" b="1" dirty="0">
              <a:latin typeface="Century Gothic" panose="020B0502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6DC65CB2-70D5-4263-9962-CD12C75B02CF}"/>
              </a:ext>
            </a:extLst>
          </p:cNvPr>
          <p:cNvSpPr/>
          <p:nvPr/>
        </p:nvSpPr>
        <p:spPr>
          <a:xfrm>
            <a:off x="9681602" y="4629039"/>
            <a:ext cx="100252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700" dirty="0">
                <a:latin typeface="Century Gothic" panose="020B0502020202020204" pitchFamily="34" charset="0"/>
              </a:rPr>
              <a:t>Base: 59 personas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8F57FFA-F4B6-4E96-BC8C-EF7AFE415324}"/>
              </a:ext>
            </a:extLst>
          </p:cNvPr>
          <p:cNvSpPr txBox="1"/>
          <p:nvPr/>
        </p:nvSpPr>
        <p:spPr>
          <a:xfrm>
            <a:off x="9050789" y="4757397"/>
            <a:ext cx="22641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latin typeface="Century Gothic" panose="020B0502020202020204" pitchFamily="34" charset="0"/>
              </a:rPr>
              <a:t>39% </a:t>
            </a:r>
            <a:r>
              <a:rPr lang="es-MX" sz="1400" dirty="0">
                <a:latin typeface="Century Gothic" panose="020B0502020202020204" pitchFamily="34" charset="0"/>
              </a:rPr>
              <a:t>de los </a:t>
            </a:r>
            <a:r>
              <a:rPr lang="es-MX" sz="1400" b="1" dirty="0">
                <a:latin typeface="Century Gothic" panose="020B0502020202020204" pitchFamily="34" charset="0"/>
              </a:rPr>
              <a:t>españoles</a:t>
            </a:r>
            <a:r>
              <a:rPr lang="es-MX" sz="1400" dirty="0">
                <a:latin typeface="Century Gothic" panose="020B0502020202020204" pitchFamily="34" charset="0"/>
              </a:rPr>
              <a:t> seleccionaron el </a:t>
            </a:r>
            <a:r>
              <a:rPr lang="es-MX" sz="1400" b="1" dirty="0">
                <a:latin typeface="Century Gothic" panose="020B0502020202020204" pitchFamily="34" charset="0"/>
              </a:rPr>
              <a:t>charango</a:t>
            </a:r>
            <a:r>
              <a:rPr lang="es-MX" sz="1400" dirty="0">
                <a:latin typeface="Century Gothic" panose="020B0502020202020204" pitchFamily="34" charset="0"/>
              </a:rPr>
              <a:t> y </a:t>
            </a:r>
            <a:r>
              <a:rPr lang="es-MX" sz="1400" b="1" dirty="0">
                <a:latin typeface="Century Gothic" panose="020B0502020202020204" pitchFamily="34" charset="0"/>
              </a:rPr>
              <a:t>36% </a:t>
            </a:r>
            <a:r>
              <a:rPr lang="es-MX" sz="1400" dirty="0">
                <a:latin typeface="Century Gothic" panose="020B0502020202020204" pitchFamily="34" charset="0"/>
              </a:rPr>
              <a:t>la </a:t>
            </a:r>
            <a:r>
              <a:rPr lang="es-MX" sz="1400" b="1" dirty="0">
                <a:latin typeface="Century Gothic" panose="020B0502020202020204" pitchFamily="34" charset="0"/>
              </a:rPr>
              <a:t>bandola</a:t>
            </a:r>
            <a:endParaRPr lang="es-CO" sz="1400" b="1" dirty="0">
              <a:latin typeface="Century Gothic" panose="020B0502020202020204" pitchFamily="34" charset="0"/>
            </a:endParaRP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79B5D967-DED9-6848-BC79-A58A90060E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FFCCC8C0-E473-2F44-9E55-7BB3C09E4D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37"/>
          <a:stretch/>
        </p:blipFill>
        <p:spPr>
          <a:xfrm>
            <a:off x="7115733" y="3979491"/>
            <a:ext cx="928990" cy="66030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E1726125-88EC-8D43-B267-6B9EB320CA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085" y="3979491"/>
            <a:ext cx="928990" cy="660307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FA95AFAD-FA6C-C54D-A799-43DB7625F0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333" y="3986140"/>
            <a:ext cx="955065" cy="647009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367B817B-3EA7-2644-B295-520E7F8F36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679" y="3979491"/>
            <a:ext cx="965697" cy="660307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68E85FB-43C3-F740-B895-44AD65F965E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4692" y="293903"/>
            <a:ext cx="2860898" cy="2860898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B09A0CB5-2B5F-4134-8CBA-66EED91C023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4060" y="1088005"/>
            <a:ext cx="2668747" cy="211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9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E986A400-6F15-43EA-9723-745BF646140C}"/>
              </a:ext>
            </a:extLst>
          </p:cNvPr>
          <p:cNvSpPr/>
          <p:nvPr/>
        </p:nvSpPr>
        <p:spPr>
          <a:xfrm>
            <a:off x="80635" y="353635"/>
            <a:ext cx="22996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38,6</a:t>
            </a:r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%</a:t>
            </a:r>
            <a:endParaRPr lang="es-ES" sz="48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E51D0CB-0A74-4BF4-B5E7-8CAED9844457}"/>
              </a:ext>
            </a:extLst>
          </p:cNvPr>
          <p:cNvSpPr txBox="1"/>
          <p:nvPr/>
        </p:nvSpPr>
        <p:spPr>
          <a:xfrm>
            <a:off x="158762" y="1197799"/>
            <a:ext cx="1994250" cy="954107"/>
          </a:xfrm>
          <a:prstGeom prst="rect">
            <a:avLst/>
          </a:prstGeom>
        </p:spPr>
        <p:txBody>
          <a:bodyPr/>
          <a:lstStyle>
            <a:defPPr>
              <a:defRPr lang="es-CO"/>
            </a:defPPr>
            <a:lvl1pPr algn="ctr" defTabSz="913697">
              <a:spcBef>
                <a:spcPct val="0"/>
              </a:spcBef>
              <a:buNone/>
              <a:defRPr sz="1400" b="1" kern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MX" dirty="0"/>
              <a:t>DE LOS ENCUESTADOS LES LLAMA LA ATENCIÓN EL TAMBOR ALEGRE</a:t>
            </a:r>
            <a:endParaRPr lang="es-CO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C33FB8B-77F9-40C2-824D-1D73261A8D52}"/>
              </a:ext>
            </a:extLst>
          </p:cNvPr>
          <p:cNvSpPr/>
          <p:nvPr/>
        </p:nvSpPr>
        <p:spPr>
          <a:xfrm>
            <a:off x="5078692" y="1433679"/>
            <a:ext cx="21695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3BD29A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38,4</a:t>
            </a:r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3BD29A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%</a:t>
            </a:r>
            <a:endParaRPr lang="es-ES" sz="48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3BD29A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F14E3ED-71FD-4FAB-B611-9335FFD1E88C}"/>
              </a:ext>
            </a:extLst>
          </p:cNvPr>
          <p:cNvSpPr txBox="1"/>
          <p:nvPr/>
        </p:nvSpPr>
        <p:spPr>
          <a:xfrm>
            <a:off x="4915350" y="2263678"/>
            <a:ext cx="24168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latin typeface="Century Gothic" panose="020B0502020202020204" pitchFamily="34" charset="0"/>
              </a:rPr>
              <a:t>De los encuestados les llama la atención la </a:t>
            </a:r>
            <a:r>
              <a:rPr lang="es-MX" sz="1600" b="1" dirty="0">
                <a:latin typeface="Century Gothic" panose="020B0502020202020204" pitchFamily="34" charset="0"/>
              </a:rPr>
              <a:t>marimba de chonta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0ECFB1B-CBAF-410E-95D3-A90C83E3B93D}"/>
              </a:ext>
            </a:extLst>
          </p:cNvPr>
          <p:cNvSpPr txBox="1"/>
          <p:nvPr/>
        </p:nvSpPr>
        <p:spPr>
          <a:xfrm>
            <a:off x="7157996" y="4972166"/>
            <a:ext cx="19725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b="1"/>
            </a:lvl1pPr>
          </a:lstStyle>
          <a:p>
            <a:pPr algn="ctr"/>
            <a:r>
              <a:rPr lang="es-CO" sz="1400" dirty="0">
                <a:latin typeface="Century Gothic" panose="020B0502020202020204" pitchFamily="34" charset="0"/>
              </a:rPr>
              <a:t>40% </a:t>
            </a:r>
            <a:r>
              <a:rPr lang="es-CO" sz="1400" b="0" dirty="0">
                <a:latin typeface="Century Gothic" panose="020B0502020202020204" pitchFamily="34" charset="0"/>
              </a:rPr>
              <a:t>de los </a:t>
            </a:r>
            <a:r>
              <a:rPr lang="es-CO" sz="1400" dirty="0">
                <a:latin typeface="Century Gothic" panose="020B0502020202020204" pitchFamily="34" charset="0"/>
              </a:rPr>
              <a:t>ingleses </a:t>
            </a:r>
            <a:r>
              <a:rPr lang="es-CO" sz="1400" b="0" dirty="0">
                <a:latin typeface="Century Gothic" panose="020B0502020202020204" pitchFamily="34" charset="0"/>
              </a:rPr>
              <a:t>les gusta la </a:t>
            </a:r>
            <a:r>
              <a:rPr lang="es-CO" sz="1400" dirty="0">
                <a:latin typeface="Century Gothic" panose="020B0502020202020204" pitchFamily="34" charset="0"/>
              </a:rPr>
              <a:t>marimba de chonta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3991890-13A4-4C04-AEC0-58B5C941E824}"/>
              </a:ext>
            </a:extLst>
          </p:cNvPr>
          <p:cNvSpPr/>
          <p:nvPr/>
        </p:nvSpPr>
        <p:spPr>
          <a:xfrm>
            <a:off x="5354531" y="4839130"/>
            <a:ext cx="106171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700" dirty="0">
                <a:latin typeface="Century Gothic" panose="020B0502020202020204" pitchFamily="34" charset="0"/>
              </a:rPr>
              <a:t>Base: 79 personas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3DC4A35B-0C45-49F5-878E-95582B0F6E18}"/>
              </a:ext>
            </a:extLst>
          </p:cNvPr>
          <p:cNvSpPr/>
          <p:nvPr/>
        </p:nvSpPr>
        <p:spPr>
          <a:xfrm>
            <a:off x="7621701" y="4839130"/>
            <a:ext cx="104514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700" dirty="0">
                <a:latin typeface="Century Gothic" panose="020B0502020202020204" pitchFamily="34" charset="0"/>
              </a:rPr>
              <a:t>Base: 65 personas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20B9502-5D95-41C0-B4AD-50679F9AB4E4}"/>
              </a:ext>
            </a:extLst>
          </p:cNvPr>
          <p:cNvSpPr txBox="1"/>
          <p:nvPr/>
        </p:nvSpPr>
        <p:spPr>
          <a:xfrm>
            <a:off x="4785917" y="4972166"/>
            <a:ext cx="21989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b="1"/>
            </a:lvl1pPr>
          </a:lstStyle>
          <a:p>
            <a:pPr algn="ctr"/>
            <a:r>
              <a:rPr lang="es-CO" sz="1400" dirty="0">
                <a:latin typeface="Century Gothic" panose="020B0502020202020204" pitchFamily="34" charset="0"/>
              </a:rPr>
              <a:t>47% </a:t>
            </a:r>
            <a:r>
              <a:rPr lang="es-CO" sz="1400" b="0" dirty="0">
                <a:latin typeface="Century Gothic" panose="020B0502020202020204" pitchFamily="34" charset="0"/>
              </a:rPr>
              <a:t>de los </a:t>
            </a:r>
            <a:r>
              <a:rPr lang="es-CO" sz="1400" dirty="0">
                <a:latin typeface="Century Gothic" panose="020B0502020202020204" pitchFamily="34" charset="0"/>
              </a:rPr>
              <a:t>mexicanos </a:t>
            </a:r>
            <a:r>
              <a:rPr lang="es-CO" sz="1400" b="0" dirty="0">
                <a:latin typeface="Century Gothic" panose="020B0502020202020204" pitchFamily="34" charset="0"/>
              </a:rPr>
              <a:t>escogieron la </a:t>
            </a:r>
            <a:r>
              <a:rPr lang="es-CO" sz="1400" dirty="0">
                <a:latin typeface="Century Gothic" panose="020B0502020202020204" pitchFamily="34" charset="0"/>
              </a:rPr>
              <a:t>marimba y el tambor 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9044B7A3-1A1B-486B-B565-0B7887CCB04B}"/>
              </a:ext>
            </a:extLst>
          </p:cNvPr>
          <p:cNvSpPr/>
          <p:nvPr/>
        </p:nvSpPr>
        <p:spPr>
          <a:xfrm>
            <a:off x="9907449" y="4839130"/>
            <a:ext cx="10109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700" dirty="0">
                <a:latin typeface="Century Gothic" panose="020B0502020202020204" pitchFamily="34" charset="0"/>
              </a:rPr>
              <a:t>Base: 60 personas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8A92DDA-4195-43F8-B7F6-5C3C5AF13DED}"/>
              </a:ext>
            </a:extLst>
          </p:cNvPr>
          <p:cNvSpPr txBox="1"/>
          <p:nvPr/>
        </p:nvSpPr>
        <p:spPr>
          <a:xfrm>
            <a:off x="9136182" y="4972166"/>
            <a:ext cx="25534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latin typeface="Century Gothic" panose="020B0502020202020204" pitchFamily="34" charset="0"/>
              </a:rPr>
              <a:t>46% </a:t>
            </a:r>
            <a:r>
              <a:rPr lang="es-MX" sz="1400" dirty="0">
                <a:latin typeface="Century Gothic" panose="020B0502020202020204" pitchFamily="34" charset="0"/>
              </a:rPr>
              <a:t>de los </a:t>
            </a:r>
            <a:r>
              <a:rPr lang="es-MX" sz="1400" b="1" dirty="0">
                <a:latin typeface="Century Gothic" panose="020B0502020202020204" pitchFamily="34" charset="0"/>
              </a:rPr>
              <a:t>estadounidenses</a:t>
            </a:r>
            <a:r>
              <a:rPr lang="es-MX" sz="1400" dirty="0">
                <a:latin typeface="Century Gothic" panose="020B0502020202020204" pitchFamily="34" charset="0"/>
              </a:rPr>
              <a:t> seleccionaron la</a:t>
            </a:r>
            <a:br>
              <a:rPr lang="es-MX" sz="1400" dirty="0">
                <a:latin typeface="Century Gothic" panose="020B0502020202020204" pitchFamily="34" charset="0"/>
              </a:rPr>
            </a:br>
            <a:r>
              <a:rPr lang="es-MX" sz="1400" b="1" dirty="0">
                <a:latin typeface="Century Gothic" panose="020B0502020202020204" pitchFamily="34" charset="0"/>
              </a:rPr>
              <a:t>marimba</a:t>
            </a:r>
            <a:r>
              <a:rPr lang="es-MX" sz="1400" dirty="0">
                <a:latin typeface="Century Gothic" panose="020B0502020202020204" pitchFamily="34" charset="0"/>
              </a:rPr>
              <a:t> </a:t>
            </a:r>
            <a:r>
              <a:rPr lang="es-MX" sz="1400" b="1" dirty="0">
                <a:latin typeface="Century Gothic" panose="020B0502020202020204" pitchFamily="34" charset="0"/>
              </a:rPr>
              <a:t>y 36% el tambor</a:t>
            </a:r>
            <a:endParaRPr lang="es-CO" sz="1400" b="1" dirty="0">
              <a:latin typeface="Century Gothic" panose="020B0502020202020204" pitchFamily="34" charset="0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A61C3905-6494-4308-8C46-0D11D3ABB5EE}"/>
              </a:ext>
            </a:extLst>
          </p:cNvPr>
          <p:cNvSpPr/>
          <p:nvPr/>
        </p:nvSpPr>
        <p:spPr>
          <a:xfrm>
            <a:off x="935175" y="4839130"/>
            <a:ext cx="100252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700" dirty="0">
                <a:latin typeface="Century Gothic" panose="020B0502020202020204" pitchFamily="34" charset="0"/>
              </a:rPr>
              <a:t>Base: 51 personas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3CF6BD4E-5C6C-4660-9EB3-B3D706C64F26}"/>
              </a:ext>
            </a:extLst>
          </p:cNvPr>
          <p:cNvSpPr/>
          <p:nvPr/>
        </p:nvSpPr>
        <p:spPr>
          <a:xfrm>
            <a:off x="3285881" y="4839130"/>
            <a:ext cx="10109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700" dirty="0">
                <a:latin typeface="Century Gothic" panose="020B0502020202020204" pitchFamily="34" charset="0"/>
              </a:rPr>
              <a:t>Base: 60 personas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581DB350-267F-480D-B0B1-44D63FCF8D23}"/>
              </a:ext>
            </a:extLst>
          </p:cNvPr>
          <p:cNvSpPr txBox="1"/>
          <p:nvPr/>
        </p:nvSpPr>
        <p:spPr>
          <a:xfrm>
            <a:off x="2869994" y="4972166"/>
            <a:ext cx="18426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latin typeface="Century Gothic" panose="020B0502020202020204" pitchFamily="34" charset="0"/>
              </a:rPr>
              <a:t>45% </a:t>
            </a:r>
            <a:r>
              <a:rPr lang="es-MX" sz="1400" dirty="0">
                <a:latin typeface="Century Gothic" panose="020B0502020202020204" pitchFamily="34" charset="0"/>
              </a:rPr>
              <a:t>de los </a:t>
            </a:r>
            <a:r>
              <a:rPr lang="es-MX" sz="1400" b="1" dirty="0">
                <a:latin typeface="Century Gothic" panose="020B0502020202020204" pitchFamily="34" charset="0"/>
              </a:rPr>
              <a:t>franceses</a:t>
            </a:r>
            <a:r>
              <a:rPr lang="es-MX" sz="1400" dirty="0">
                <a:latin typeface="Century Gothic" panose="020B0502020202020204" pitchFamily="34" charset="0"/>
              </a:rPr>
              <a:t> eligieron el </a:t>
            </a:r>
            <a:r>
              <a:rPr lang="es-MX" sz="1400" b="1" dirty="0">
                <a:latin typeface="Century Gothic" panose="020B0502020202020204" pitchFamily="34" charset="0"/>
              </a:rPr>
              <a:t>tambor</a:t>
            </a:r>
            <a:endParaRPr lang="es-CO" sz="1400" b="1" dirty="0">
              <a:latin typeface="Century Gothic" panose="020B0502020202020204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E5EA89FC-D625-4934-B46E-9D9EAF8E0792}"/>
              </a:ext>
            </a:extLst>
          </p:cNvPr>
          <p:cNvSpPr txBox="1"/>
          <p:nvPr/>
        </p:nvSpPr>
        <p:spPr>
          <a:xfrm>
            <a:off x="391887" y="4972166"/>
            <a:ext cx="20891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latin typeface="Century Gothic" panose="020B0502020202020204" pitchFamily="34" charset="0"/>
              </a:rPr>
              <a:t>45,1% </a:t>
            </a:r>
            <a:r>
              <a:rPr lang="es-MX" sz="1400" dirty="0">
                <a:latin typeface="Century Gothic" panose="020B0502020202020204" pitchFamily="34" charset="0"/>
              </a:rPr>
              <a:t>de los </a:t>
            </a:r>
            <a:r>
              <a:rPr lang="es-MX" sz="1400" b="1" dirty="0">
                <a:latin typeface="Century Gothic" panose="020B0502020202020204" pitchFamily="34" charset="0"/>
              </a:rPr>
              <a:t>alemanes </a:t>
            </a:r>
            <a:r>
              <a:rPr lang="es-MX" sz="1400" dirty="0">
                <a:latin typeface="Century Gothic" panose="020B0502020202020204" pitchFamily="34" charset="0"/>
              </a:rPr>
              <a:t>les llama la atención </a:t>
            </a:r>
            <a:r>
              <a:rPr lang="es-MX" sz="1400" b="1" dirty="0">
                <a:latin typeface="Century Gothic" panose="020B0502020202020204" pitchFamily="34" charset="0"/>
              </a:rPr>
              <a:t>el tambor</a:t>
            </a:r>
            <a:endParaRPr lang="es-CO" sz="1400" b="1" dirty="0">
              <a:latin typeface="Century Gothic" panose="020B0502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16A20940-BA3E-43CC-8E3A-ADF5F505D426}"/>
              </a:ext>
            </a:extLst>
          </p:cNvPr>
          <p:cNvSpPr/>
          <p:nvPr/>
        </p:nvSpPr>
        <p:spPr>
          <a:xfrm>
            <a:off x="0" y="6367457"/>
            <a:ext cx="3448380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7">
              <a:defRPr/>
            </a:pPr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Base: 542 personas.</a:t>
            </a:r>
            <a:b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s-CO" sz="7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Respuesta múltiple</a:t>
            </a:r>
          </a:p>
          <a:p>
            <a:pPr defTabSz="914377">
              <a:defRPr/>
            </a:pPr>
            <a:r>
              <a:rPr lang="es-MX" sz="9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Seleccione los instrumentos que más le llaman la atención</a:t>
            </a:r>
            <a:endParaRPr lang="es-CO" sz="9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06A25CA9-5A49-E44B-915B-BC6A5633B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FFE6A118-7CCE-544C-834B-15B41CD98B6B}"/>
              </a:ext>
            </a:extLst>
          </p:cNvPr>
          <p:cNvSpPr txBox="1"/>
          <p:nvPr/>
        </p:nvSpPr>
        <p:spPr>
          <a:xfrm>
            <a:off x="0" y="391828"/>
            <a:ext cx="121919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INTRUMENTOS QUE MÁS LLAMAN LA ATENCIÓN</a:t>
            </a:r>
            <a:endParaRPr lang="es-CO" b="1" kern="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118DDACC-3D53-3441-B8D2-5D12F20399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37"/>
          <a:stretch/>
        </p:blipFill>
        <p:spPr>
          <a:xfrm>
            <a:off x="9907449" y="4178823"/>
            <a:ext cx="928990" cy="660307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28D2EE75-3D6C-D844-A803-21B422BB76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841" y="4178823"/>
            <a:ext cx="928990" cy="660307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259B6D61-78B9-3647-929A-0F59B16D50E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r="8199"/>
          <a:stretch/>
        </p:blipFill>
        <p:spPr>
          <a:xfrm>
            <a:off x="5420893" y="4178823"/>
            <a:ext cx="928990" cy="660307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C3A75145-38E4-194E-B553-8EB149F6AC5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5" t="-3933" r="13537" b="3933"/>
          <a:stretch/>
        </p:blipFill>
        <p:spPr>
          <a:xfrm>
            <a:off x="7710159" y="4153529"/>
            <a:ext cx="911988" cy="68560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09F83F9-69B3-6048-89AB-0A07FAA705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39" y="4178824"/>
            <a:ext cx="969082" cy="662620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03F15801-4682-8243-9E0E-685C9C96BD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371" y="-1306490"/>
            <a:ext cx="5193684" cy="519368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9927A4D-01B3-476F-9DF8-DD3A414BC9A2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159" y="1033063"/>
            <a:ext cx="3326510" cy="259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42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>
            <a:extLst>
              <a:ext uri="{FF2B5EF4-FFF2-40B4-BE49-F238E27FC236}">
                <a16:creationId xmlns:a16="http://schemas.microsoft.com/office/drawing/2014/main" id="{967FB053-EA6F-4C60-A14A-F7D1D5C4C45F}"/>
              </a:ext>
            </a:extLst>
          </p:cNvPr>
          <p:cNvSpPr txBox="1">
            <a:spLocks/>
          </p:cNvSpPr>
          <p:nvPr/>
        </p:nvSpPr>
        <p:spPr>
          <a:xfrm>
            <a:off x="3549003" y="229118"/>
            <a:ext cx="7430468" cy="748687"/>
          </a:xfrm>
          <a:prstGeom prst="rect">
            <a:avLst/>
          </a:prstGeom>
        </p:spPr>
        <p:txBody>
          <a:bodyPr/>
          <a:lstStyle>
            <a:lvl1pPr algn="just" defTabSz="457088" rtl="0" eaLnBrk="1" latinLnBrk="0" hangingPunct="1"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3720"/>
            <a:r>
              <a:rPr lang="es-ES_tradnl" sz="187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LA SALSA Y LA CUMBIA </a:t>
            </a:r>
            <a:r>
              <a:rPr lang="es-ES_tradnl" sz="1870" b="0" kern="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SON LOS GENEROS MUSICALES CON LOS QUE LOS VIAJEROS ASOCIAN MÁS A COLOMBIA</a:t>
            </a:r>
            <a:endParaRPr lang="es-ES_tradnl" sz="187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5BA9A9D-8A15-4A4A-809E-F96DE76E0F2D}"/>
              </a:ext>
            </a:extLst>
          </p:cNvPr>
          <p:cNvSpPr txBox="1"/>
          <p:nvPr/>
        </p:nvSpPr>
        <p:spPr>
          <a:xfrm>
            <a:off x="-4312" y="6339917"/>
            <a:ext cx="8901946" cy="46935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defTabSz="914377">
              <a:defRPr sz="900">
                <a:solidFill>
                  <a:srgbClr val="6C7472">
                    <a:lumMod val="75000"/>
                  </a:srgbClr>
                </a:solidFill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r>
              <a:rPr lang="es-CO" sz="700" dirty="0">
                <a:solidFill>
                  <a:schemeClr val="accent1">
                    <a:lumMod val="75000"/>
                  </a:schemeClr>
                </a:solidFill>
              </a:rPr>
              <a:t>Base: 542 personas.</a:t>
            </a:r>
            <a:br>
              <a:rPr lang="es-CO" sz="7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CO" sz="700" dirty="0">
                <a:solidFill>
                  <a:schemeClr val="accent1">
                    <a:lumMod val="75000"/>
                  </a:schemeClr>
                </a:solidFill>
              </a:rPr>
              <a:t>Respuesta múltiple</a:t>
            </a:r>
          </a:p>
          <a:p>
            <a:pPr>
              <a:defRPr/>
            </a:pPr>
            <a:r>
              <a:rPr lang="es-CO" sz="1050" dirty="0">
                <a:solidFill>
                  <a:schemeClr val="accent1">
                    <a:lumMod val="75000"/>
                  </a:schemeClr>
                </a:solidFill>
              </a:rPr>
              <a:t>¿</a:t>
            </a:r>
            <a:r>
              <a:rPr lang="es-MX" sz="1050" dirty="0">
                <a:solidFill>
                  <a:schemeClr val="accent1">
                    <a:lumMod val="75000"/>
                  </a:schemeClr>
                </a:solidFill>
              </a:rPr>
              <a:t>Con cuáles de los siguientes géneros musicales asocia a Colombia</a:t>
            </a:r>
            <a:r>
              <a:rPr lang="es-CO" sz="1050" dirty="0">
                <a:solidFill>
                  <a:schemeClr val="accent1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DB50F16-3BEB-4F4F-833A-4523A3E0B1E3}"/>
              </a:ext>
            </a:extLst>
          </p:cNvPr>
          <p:cNvSpPr/>
          <p:nvPr/>
        </p:nvSpPr>
        <p:spPr>
          <a:xfrm>
            <a:off x="3923871" y="1601939"/>
            <a:ext cx="2307173" cy="92333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Salsa</a:t>
            </a: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C1AA2A60-1E06-4F6B-8EB2-EA711099AFC0}"/>
              </a:ext>
            </a:extLst>
          </p:cNvPr>
          <p:cNvSpPr/>
          <p:nvPr/>
        </p:nvSpPr>
        <p:spPr>
          <a:xfrm>
            <a:off x="7491696" y="1601939"/>
            <a:ext cx="3056541" cy="92333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Cumbia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B6416ED4-5206-44DD-866A-0257A055C38E}"/>
              </a:ext>
            </a:extLst>
          </p:cNvPr>
          <p:cNvSpPr/>
          <p:nvPr/>
        </p:nvSpPr>
        <p:spPr>
          <a:xfrm>
            <a:off x="3798771" y="2492174"/>
            <a:ext cx="3211237" cy="64633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s-ES" sz="3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Reggaetón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C9A1E713-0908-4314-A4B3-E2F1D8E46BD3}"/>
              </a:ext>
            </a:extLst>
          </p:cNvPr>
          <p:cNvSpPr/>
          <p:nvPr/>
        </p:nvSpPr>
        <p:spPr>
          <a:xfrm>
            <a:off x="7294963" y="2492174"/>
            <a:ext cx="3211237" cy="64633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s-ES" sz="3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Merengue</a:t>
            </a: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1C2E5735-4519-438E-9EF9-E47E5FC62A8B}"/>
              </a:ext>
            </a:extLst>
          </p:cNvPr>
          <p:cNvSpPr/>
          <p:nvPr/>
        </p:nvSpPr>
        <p:spPr>
          <a:xfrm>
            <a:off x="3261940" y="3233911"/>
            <a:ext cx="3211236" cy="58477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s-ES" sz="3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Vallenato</a:t>
            </a:r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5E421928-35B4-4378-BB40-ABEADB03B58E}"/>
              </a:ext>
            </a:extLst>
          </p:cNvPr>
          <p:cNvSpPr/>
          <p:nvPr/>
        </p:nvSpPr>
        <p:spPr>
          <a:xfrm>
            <a:off x="6260198" y="3915533"/>
            <a:ext cx="185357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Champeta</a:t>
            </a: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BD898813-C854-4B4C-ABD1-3B8A608D6607}"/>
              </a:ext>
            </a:extLst>
          </p:cNvPr>
          <p:cNvSpPr/>
          <p:nvPr/>
        </p:nvSpPr>
        <p:spPr>
          <a:xfrm>
            <a:off x="9226777" y="3233911"/>
            <a:ext cx="1398904" cy="58477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s-ES" sz="3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Pop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5599EC11-91D9-4FE1-B1BC-10B516F01FFB}"/>
              </a:ext>
            </a:extLst>
          </p:cNvPr>
          <p:cNvSpPr/>
          <p:nvPr/>
        </p:nvSpPr>
        <p:spPr>
          <a:xfrm>
            <a:off x="4654994" y="4461360"/>
            <a:ext cx="193950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Rock/metal</a:t>
            </a:r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F46E33F6-E8EA-4035-8AD6-7D63BC3B3958}"/>
              </a:ext>
            </a:extLst>
          </p:cNvPr>
          <p:cNvSpPr/>
          <p:nvPr/>
        </p:nvSpPr>
        <p:spPr>
          <a:xfrm>
            <a:off x="3030466" y="4453173"/>
            <a:ext cx="13546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Balada</a:t>
            </a:r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id="{AB019CCB-6412-40E4-98CB-A6430D2A8072}"/>
              </a:ext>
            </a:extLst>
          </p:cNvPr>
          <p:cNvSpPr/>
          <p:nvPr/>
        </p:nvSpPr>
        <p:spPr>
          <a:xfrm>
            <a:off x="7846961" y="3939927"/>
            <a:ext cx="321123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Hip hop</a:t>
            </a:r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890A428F-4279-4953-BCD0-70D46FD22E90}"/>
              </a:ext>
            </a:extLst>
          </p:cNvPr>
          <p:cNvSpPr/>
          <p:nvPr/>
        </p:nvSpPr>
        <p:spPr>
          <a:xfrm>
            <a:off x="2623481" y="4945021"/>
            <a:ext cx="143665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Electrónica</a:t>
            </a:r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497BFC6A-9D03-4017-AC5E-E2862C1BC4FB}"/>
              </a:ext>
            </a:extLst>
          </p:cNvPr>
          <p:cNvSpPr/>
          <p:nvPr/>
        </p:nvSpPr>
        <p:spPr>
          <a:xfrm>
            <a:off x="6941086" y="4482929"/>
            <a:ext cx="23362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Jazz/Blues/</a:t>
            </a:r>
            <a:r>
              <a:rPr lang="es-ES" sz="20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Soul</a:t>
            </a:r>
            <a:endParaRPr lang="es-ES" sz="2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B69234CC-BCBA-4137-88B3-781E51504C3E}"/>
              </a:ext>
            </a:extLst>
          </p:cNvPr>
          <p:cNvSpPr/>
          <p:nvPr/>
        </p:nvSpPr>
        <p:spPr>
          <a:xfrm>
            <a:off x="4231160" y="4968273"/>
            <a:ext cx="115658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Clásica</a:t>
            </a: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0DDA9201-64EE-48E7-BB0A-89823EDEEE67}"/>
              </a:ext>
            </a:extLst>
          </p:cNvPr>
          <p:cNvSpPr/>
          <p:nvPr/>
        </p:nvSpPr>
        <p:spPr>
          <a:xfrm>
            <a:off x="6869665" y="3233911"/>
            <a:ext cx="1557193" cy="58477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s-ES" sz="3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Tango</a:t>
            </a:r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E4F9F52C-1255-4BDC-9BD2-60840BFA9286}"/>
              </a:ext>
            </a:extLst>
          </p:cNvPr>
          <p:cNvSpPr/>
          <p:nvPr/>
        </p:nvSpPr>
        <p:spPr>
          <a:xfrm>
            <a:off x="2906902" y="3919019"/>
            <a:ext cx="321123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Reggae/</a:t>
            </a:r>
            <a:r>
              <a:rPr lang="es-ES" sz="24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entury Gothic" panose="020B0502020202020204" pitchFamily="34" charset="0"/>
              </a:rPr>
              <a:t>ska</a:t>
            </a:r>
            <a:endParaRPr lang="es-ES" sz="2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B1F6850-8614-4CF1-964A-E42AA845530B}"/>
              </a:ext>
            </a:extLst>
          </p:cNvPr>
          <p:cNvSpPr txBox="1"/>
          <p:nvPr/>
        </p:nvSpPr>
        <p:spPr>
          <a:xfrm>
            <a:off x="5930404" y="1740439"/>
            <a:ext cx="177457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MX" sz="3600" b="1" dirty="0">
                <a:solidFill>
                  <a:srgbClr val="05ABF1"/>
                </a:solidFill>
                <a:latin typeface="Century Gothic" panose="020B0502020202020204" pitchFamily="34" charset="0"/>
              </a:rPr>
              <a:t>42,3%</a:t>
            </a:r>
            <a:endParaRPr lang="es-CO" sz="3600" b="1" dirty="0">
              <a:solidFill>
                <a:srgbClr val="05ABF1"/>
              </a:solidFill>
              <a:latin typeface="Century Gothic" panose="020B0502020202020204" pitchFamily="34" charset="0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57842AB2-AA21-4215-B224-110EF8F55E4A}"/>
              </a:ext>
            </a:extLst>
          </p:cNvPr>
          <p:cNvSpPr txBox="1"/>
          <p:nvPr/>
        </p:nvSpPr>
        <p:spPr>
          <a:xfrm>
            <a:off x="10360339" y="1740439"/>
            <a:ext cx="177016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MX" sz="3600" b="1" dirty="0">
                <a:solidFill>
                  <a:srgbClr val="05ABF1"/>
                </a:solidFill>
                <a:latin typeface="Century Gothic" panose="020B0502020202020204" pitchFamily="34" charset="0"/>
              </a:rPr>
              <a:t>37,6%</a:t>
            </a:r>
            <a:endParaRPr lang="es-CO" sz="3600" b="1" dirty="0">
              <a:solidFill>
                <a:srgbClr val="05ABF1"/>
              </a:solidFill>
              <a:latin typeface="Century Gothic" panose="020B0502020202020204" pitchFamily="34" charset="0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31C3D03B-6AAB-4223-B385-99D3B4BB17CD}"/>
              </a:ext>
            </a:extLst>
          </p:cNvPr>
          <p:cNvSpPr txBox="1"/>
          <p:nvPr/>
        </p:nvSpPr>
        <p:spPr>
          <a:xfrm>
            <a:off x="6633189" y="2522952"/>
            <a:ext cx="177457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MX" sz="3200" b="1" dirty="0">
                <a:solidFill>
                  <a:srgbClr val="05ABF1"/>
                </a:solidFill>
                <a:latin typeface="Century Gothic" panose="020B0502020202020204" pitchFamily="34" charset="0"/>
              </a:rPr>
              <a:t>24%</a:t>
            </a:r>
            <a:endParaRPr lang="es-CO" sz="3200" b="1" dirty="0">
              <a:solidFill>
                <a:srgbClr val="05ABF1"/>
              </a:solidFill>
              <a:latin typeface="Century Gothic" panose="020B0502020202020204" pitchFamily="34" charset="0"/>
            </a:endParaRP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E28B63BA-5D36-439A-A299-AB7E3512BBFD}"/>
              </a:ext>
            </a:extLst>
          </p:cNvPr>
          <p:cNvSpPr txBox="1"/>
          <p:nvPr/>
        </p:nvSpPr>
        <p:spPr>
          <a:xfrm>
            <a:off x="10075661" y="2522952"/>
            <a:ext cx="177016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MX" sz="3200" b="1" dirty="0">
                <a:solidFill>
                  <a:srgbClr val="05ABF1"/>
                </a:solidFill>
                <a:latin typeface="Century Gothic" panose="020B0502020202020204" pitchFamily="34" charset="0"/>
              </a:rPr>
              <a:t>22,3%</a:t>
            </a:r>
            <a:endParaRPr lang="es-CO" sz="3200" b="1" dirty="0">
              <a:solidFill>
                <a:srgbClr val="05ABF1"/>
              </a:solidFill>
              <a:latin typeface="Century Gothic" panose="020B0502020202020204" pitchFamily="34" charset="0"/>
            </a:endParaRP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467EFF99-4644-4438-B90F-90BCAE669051}"/>
              </a:ext>
            </a:extLst>
          </p:cNvPr>
          <p:cNvSpPr txBox="1"/>
          <p:nvPr/>
        </p:nvSpPr>
        <p:spPr>
          <a:xfrm>
            <a:off x="5768514" y="3264688"/>
            <a:ext cx="177457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MX" sz="2800" b="1" dirty="0">
                <a:solidFill>
                  <a:srgbClr val="05ABF1"/>
                </a:solidFill>
                <a:latin typeface="Century Gothic" panose="020B0502020202020204" pitchFamily="34" charset="0"/>
              </a:rPr>
              <a:t>21,2%</a:t>
            </a:r>
            <a:endParaRPr lang="es-CO" sz="2800" b="1" dirty="0">
              <a:solidFill>
                <a:srgbClr val="05ABF1"/>
              </a:solidFill>
              <a:latin typeface="Century Gothic" panose="020B0502020202020204" pitchFamily="34" charset="0"/>
            </a:endParaRP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9C21AFD8-F2C6-4F21-BF2E-99FEC86BA89F}"/>
              </a:ext>
            </a:extLst>
          </p:cNvPr>
          <p:cNvSpPr txBox="1"/>
          <p:nvPr/>
        </p:nvSpPr>
        <p:spPr>
          <a:xfrm>
            <a:off x="7909528" y="3977088"/>
            <a:ext cx="926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rgbClr val="05ABF1"/>
                </a:solidFill>
                <a:latin typeface="Century Gothic" panose="020B0502020202020204" pitchFamily="34" charset="0"/>
              </a:rPr>
              <a:t>11,4%</a:t>
            </a:r>
            <a:endParaRPr lang="es-CO" sz="2000" b="1" dirty="0">
              <a:solidFill>
                <a:srgbClr val="05ABF1"/>
              </a:solidFill>
              <a:latin typeface="Century Gothic" panose="020B0502020202020204" pitchFamily="34" charset="0"/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F0676BE5-A19A-4585-964A-630085C23724}"/>
              </a:ext>
            </a:extLst>
          </p:cNvPr>
          <p:cNvSpPr txBox="1"/>
          <p:nvPr/>
        </p:nvSpPr>
        <p:spPr>
          <a:xfrm>
            <a:off x="10356912" y="3264688"/>
            <a:ext cx="1398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MX" sz="2800" b="1" dirty="0">
                <a:solidFill>
                  <a:srgbClr val="05ABF1"/>
                </a:solidFill>
                <a:latin typeface="Century Gothic" panose="020B0502020202020204" pitchFamily="34" charset="0"/>
              </a:rPr>
              <a:t>16,2%</a:t>
            </a:r>
            <a:endParaRPr lang="es-CO" sz="2800" b="1" dirty="0">
              <a:solidFill>
                <a:srgbClr val="05ABF1"/>
              </a:solidFill>
              <a:latin typeface="Century Gothic" panose="020B0502020202020204" pitchFamily="34" charset="0"/>
            </a:endParaRP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23FD2559-61D8-4E9C-ADF9-41BA44AAF975}"/>
              </a:ext>
            </a:extLst>
          </p:cNvPr>
          <p:cNvSpPr txBox="1"/>
          <p:nvPr/>
        </p:nvSpPr>
        <p:spPr>
          <a:xfrm>
            <a:off x="5167780" y="4999050"/>
            <a:ext cx="640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1400" b="1">
                <a:solidFill>
                  <a:srgbClr val="05ABF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8,9%</a:t>
            </a:r>
            <a:endParaRPr lang="es-CO" dirty="0"/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A244B28E-39C0-4F3E-9422-000482FF347C}"/>
              </a:ext>
            </a:extLst>
          </p:cNvPr>
          <p:cNvSpPr txBox="1"/>
          <p:nvPr/>
        </p:nvSpPr>
        <p:spPr>
          <a:xfrm>
            <a:off x="4114295" y="4497196"/>
            <a:ext cx="797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5ABF1"/>
                </a:solidFill>
                <a:latin typeface="Century Gothic" panose="020B0502020202020204" pitchFamily="34" charset="0"/>
              </a:rPr>
              <a:t>9,6%</a:t>
            </a:r>
            <a:endParaRPr lang="es-CO" b="1" dirty="0">
              <a:solidFill>
                <a:srgbClr val="05ABF1"/>
              </a:solidFill>
              <a:latin typeface="Century Gothic" panose="020B0502020202020204" pitchFamily="34" charset="0"/>
            </a:endParaRPr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7D8DAD3B-BECD-40B4-BEE1-D714FA598E20}"/>
              </a:ext>
            </a:extLst>
          </p:cNvPr>
          <p:cNvSpPr txBox="1"/>
          <p:nvPr/>
        </p:nvSpPr>
        <p:spPr>
          <a:xfrm>
            <a:off x="9988644" y="4001482"/>
            <a:ext cx="909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rgbClr val="05ABF1"/>
                </a:solidFill>
                <a:latin typeface="Century Gothic" panose="020B0502020202020204" pitchFamily="34" charset="0"/>
              </a:rPr>
              <a:t>10,7%</a:t>
            </a:r>
            <a:endParaRPr lang="es-CO" sz="2000" b="1" dirty="0">
              <a:solidFill>
                <a:srgbClr val="05ABF1"/>
              </a:solidFill>
              <a:latin typeface="Century Gothic" panose="020B0502020202020204" pitchFamily="34" charset="0"/>
            </a:endParaRPr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F658A227-87D0-4327-9C26-7AE8AA4D8027}"/>
              </a:ext>
            </a:extLst>
          </p:cNvPr>
          <p:cNvSpPr txBox="1"/>
          <p:nvPr/>
        </p:nvSpPr>
        <p:spPr>
          <a:xfrm>
            <a:off x="3836959" y="4983662"/>
            <a:ext cx="930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>
                <a:solidFill>
                  <a:srgbClr val="05ABF1"/>
                </a:solidFill>
                <a:latin typeface="Century Gothic" panose="020B0502020202020204" pitchFamily="34" charset="0"/>
              </a:rPr>
              <a:t>8,9%</a:t>
            </a:r>
            <a:endParaRPr lang="es-CO" sz="1400" b="1" dirty="0">
              <a:solidFill>
                <a:srgbClr val="05ABF1"/>
              </a:solidFill>
              <a:latin typeface="Century Gothic" panose="020B0502020202020204" pitchFamily="34" charset="0"/>
            </a:endParaRP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051CE8A4-EAE0-46FE-8318-B14B95225EB9}"/>
              </a:ext>
            </a:extLst>
          </p:cNvPr>
          <p:cNvSpPr txBox="1"/>
          <p:nvPr/>
        </p:nvSpPr>
        <p:spPr>
          <a:xfrm>
            <a:off x="8294861" y="3264688"/>
            <a:ext cx="139246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MX" sz="2800" b="1" dirty="0">
                <a:solidFill>
                  <a:srgbClr val="05ABF1"/>
                </a:solidFill>
                <a:latin typeface="Century Gothic" panose="020B0502020202020204" pitchFamily="34" charset="0"/>
              </a:rPr>
              <a:t>16,6%</a:t>
            </a:r>
            <a:endParaRPr lang="es-CO" sz="2800" b="1" dirty="0">
              <a:solidFill>
                <a:srgbClr val="05ABF1"/>
              </a:solidFill>
              <a:latin typeface="Century Gothic" panose="020B0502020202020204" pitchFamily="34" charset="0"/>
            </a:endParaRP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7DBB56CD-FB5E-4713-ACF9-090CAEB877AB}"/>
              </a:ext>
            </a:extLst>
          </p:cNvPr>
          <p:cNvSpPr txBox="1"/>
          <p:nvPr/>
        </p:nvSpPr>
        <p:spPr>
          <a:xfrm>
            <a:off x="9010865" y="4507527"/>
            <a:ext cx="747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5ABF1"/>
                </a:solidFill>
                <a:latin typeface="Century Gothic" panose="020B0502020202020204" pitchFamily="34" charset="0"/>
              </a:rPr>
              <a:t>9%</a:t>
            </a:r>
            <a:endParaRPr lang="es-CO" b="1" dirty="0">
              <a:solidFill>
                <a:srgbClr val="05ABF1"/>
              </a:solidFill>
              <a:latin typeface="Century Gothic" panose="020B0502020202020204" pitchFamily="34" charset="0"/>
            </a:endParaRP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F644B8CA-2243-45B3-976B-32B0E77AE515}"/>
              </a:ext>
            </a:extLst>
          </p:cNvPr>
          <p:cNvSpPr txBox="1"/>
          <p:nvPr/>
        </p:nvSpPr>
        <p:spPr>
          <a:xfrm>
            <a:off x="5413476" y="3965208"/>
            <a:ext cx="1125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rgbClr val="05ABF1"/>
                </a:solidFill>
                <a:latin typeface="Century Gothic" panose="020B0502020202020204" pitchFamily="34" charset="0"/>
              </a:rPr>
              <a:t>15,9%</a:t>
            </a:r>
            <a:endParaRPr lang="es-CO" sz="2000" b="1" dirty="0">
              <a:solidFill>
                <a:srgbClr val="05ABF1"/>
              </a:solidFill>
              <a:latin typeface="Century Gothic" panose="020B0502020202020204" pitchFamily="34" charset="0"/>
            </a:endParaRP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A56E4A0A-B221-4E4E-9822-69E8BD910D46}"/>
              </a:ext>
            </a:extLst>
          </p:cNvPr>
          <p:cNvSpPr txBox="1"/>
          <p:nvPr/>
        </p:nvSpPr>
        <p:spPr>
          <a:xfrm>
            <a:off x="6348433" y="4507527"/>
            <a:ext cx="797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b="1">
                <a:solidFill>
                  <a:srgbClr val="05ABF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9,2%</a:t>
            </a:r>
            <a:endParaRPr lang="es-CO" dirty="0"/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CB527878-02C1-104F-A765-69EC4DEBA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37" name="Marcador de posición de imagen 7">
            <a:extLst>
              <a:ext uri="{FF2B5EF4-FFF2-40B4-BE49-F238E27FC236}">
                <a16:creationId xmlns:a16="http://schemas.microsoft.com/office/drawing/2014/main" id="{F5104491-4473-2B42-8160-C92411C7E22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5" r="1795"/>
          <a:stretch/>
        </p:blipFill>
        <p:spPr>
          <a:xfrm>
            <a:off x="335359" y="356657"/>
            <a:ext cx="3456384" cy="3456384"/>
          </a:xfrm>
        </p:spPr>
      </p:pic>
    </p:spTree>
    <p:extLst>
      <p:ext uri="{BB962C8B-B14F-4D97-AF65-F5344CB8AC3E}">
        <p14:creationId xmlns:p14="http://schemas.microsoft.com/office/powerpoint/2010/main" val="259224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Elipse 57">
            <a:extLst>
              <a:ext uri="{FF2B5EF4-FFF2-40B4-BE49-F238E27FC236}">
                <a16:creationId xmlns:a16="http://schemas.microsoft.com/office/drawing/2014/main" id="{E83AEE92-4430-D84B-8479-DDE2EAFCF8EA}"/>
              </a:ext>
            </a:extLst>
          </p:cNvPr>
          <p:cNvSpPr/>
          <p:nvPr/>
        </p:nvSpPr>
        <p:spPr bwMode="auto">
          <a:xfrm>
            <a:off x="-2832992" y="-1563555"/>
            <a:ext cx="9697077" cy="9697077"/>
          </a:xfrm>
          <a:prstGeom prst="ellipse">
            <a:avLst/>
          </a:prstGeom>
          <a:solidFill>
            <a:srgbClr val="089FE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es-CO" sz="5600">
              <a:solidFill>
                <a:srgbClr val="414141"/>
              </a:solidFill>
              <a:sym typeface="Gill Sans Light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F495CA5-6668-774B-AEFC-EA6B559B76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284" b="26865"/>
          <a:stretch/>
        </p:blipFill>
        <p:spPr>
          <a:xfrm rot="21069675">
            <a:off x="9796616" y="-1002630"/>
            <a:ext cx="2660496" cy="4634303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C367829F-9D21-D24F-90BB-72B804B5E692}"/>
              </a:ext>
            </a:extLst>
          </p:cNvPr>
          <p:cNvSpPr/>
          <p:nvPr/>
        </p:nvSpPr>
        <p:spPr>
          <a:xfrm>
            <a:off x="6893615" y="2794605"/>
            <a:ext cx="4990619" cy="1160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80"/>
              </a:lnSpc>
            </a:pPr>
            <a:r>
              <a:rPr lang="es-CO" sz="3200" b="1" dirty="0">
                <a:solidFill>
                  <a:srgbClr val="099FE1"/>
                </a:solidFill>
                <a:latin typeface="Century Gothic" panose="020B0502020202020204" pitchFamily="34" charset="0"/>
              </a:rPr>
              <a:t>PERFILACIÓN DEL TURISTA MUSICAL</a:t>
            </a:r>
            <a:br>
              <a:rPr lang="es-CO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endParaRPr lang="es-CO" sz="16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Shape 10">
            <a:extLst>
              <a:ext uri="{FF2B5EF4-FFF2-40B4-BE49-F238E27FC236}">
                <a16:creationId xmlns:a16="http://schemas.microsoft.com/office/drawing/2014/main" id="{79ADDB00-080A-1A46-BA5B-DB786B0E3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E71C2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23" name="Shape 16">
            <a:extLst>
              <a:ext uri="{FF2B5EF4-FFF2-40B4-BE49-F238E27FC236}">
                <a16:creationId xmlns:a16="http://schemas.microsoft.com/office/drawing/2014/main" id="{6373A121-6D36-4444-95CE-F54A7BC8B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30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  <p:grpSp>
        <p:nvGrpSpPr>
          <p:cNvPr id="39" name="Grupo 38">
            <a:extLst>
              <a:ext uri="{FF2B5EF4-FFF2-40B4-BE49-F238E27FC236}">
                <a16:creationId xmlns:a16="http://schemas.microsoft.com/office/drawing/2014/main" id="{FF1075E8-CD65-014B-93FC-DACC5D69390A}"/>
              </a:ext>
            </a:extLst>
          </p:cNvPr>
          <p:cNvGrpSpPr/>
          <p:nvPr/>
        </p:nvGrpSpPr>
        <p:grpSpPr>
          <a:xfrm rot="20919397">
            <a:off x="6782360" y="7799115"/>
            <a:ext cx="622200" cy="1183322"/>
            <a:chOff x="4168228" y="581701"/>
            <a:chExt cx="466650" cy="887491"/>
          </a:xfrm>
        </p:grpSpPr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46D3E0FA-9EDE-3140-B67D-B63B24A82AE2}"/>
                </a:ext>
              </a:extLst>
            </p:cNvPr>
            <p:cNvGrpSpPr/>
            <p:nvPr/>
          </p:nvGrpSpPr>
          <p:grpSpPr>
            <a:xfrm rot="14400000">
              <a:off x="3997105" y="752824"/>
              <a:ext cx="793823" cy="451578"/>
              <a:chOff x="695414" y="3327270"/>
              <a:chExt cx="506328" cy="288032"/>
            </a:xfrm>
          </p:grpSpPr>
          <p:sp>
            <p:nvSpPr>
              <p:cNvPr id="42" name="Elipse 41">
                <a:extLst>
                  <a:ext uri="{FF2B5EF4-FFF2-40B4-BE49-F238E27FC236}">
                    <a16:creationId xmlns:a16="http://schemas.microsoft.com/office/drawing/2014/main" id="{46F6E7A0-11E2-FE43-B927-8E923EE4DB4D}"/>
                  </a:ext>
                </a:extLst>
              </p:cNvPr>
              <p:cNvSpPr/>
              <p:nvPr/>
            </p:nvSpPr>
            <p:spPr bwMode="auto">
              <a:xfrm>
                <a:off x="695414" y="3327270"/>
                <a:ext cx="288032" cy="288032"/>
              </a:xfrm>
              <a:prstGeom prst="ellipse">
                <a:avLst/>
              </a:prstGeom>
              <a:solidFill>
                <a:srgbClr val="099FE1">
                  <a:alpha val="62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CO" sz="5600">
                  <a:solidFill>
                    <a:srgbClr val="414141"/>
                  </a:solidFill>
                  <a:latin typeface="Gill Sans Light" charset="0"/>
                  <a:ea typeface="Heiti SC Light" charset="0"/>
                  <a:cs typeface="Heiti SC Light" charset="0"/>
                  <a:sym typeface="Gill Sans Light" charset="0"/>
                </a:endParaRPr>
              </a:p>
            </p:txBody>
          </p:sp>
          <p:sp>
            <p:nvSpPr>
              <p:cNvPr id="43" name="Elipse 42">
                <a:extLst>
                  <a:ext uri="{FF2B5EF4-FFF2-40B4-BE49-F238E27FC236}">
                    <a16:creationId xmlns:a16="http://schemas.microsoft.com/office/drawing/2014/main" id="{BB7CC000-AF5E-0E44-8574-1238D73C1C34}"/>
                  </a:ext>
                </a:extLst>
              </p:cNvPr>
              <p:cNvSpPr/>
              <p:nvPr/>
            </p:nvSpPr>
            <p:spPr bwMode="auto">
              <a:xfrm>
                <a:off x="813924" y="3377300"/>
                <a:ext cx="216024" cy="216024"/>
              </a:xfrm>
              <a:prstGeom prst="ellipse">
                <a:avLst/>
              </a:prstGeom>
              <a:solidFill>
                <a:srgbClr val="E71C2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CO" sz="5600">
                  <a:solidFill>
                    <a:srgbClr val="414141"/>
                  </a:solidFill>
                  <a:latin typeface="Gill Sans Light" charset="0"/>
                  <a:ea typeface="Heiti SC Light" charset="0"/>
                  <a:cs typeface="Heiti SC Light" charset="0"/>
                  <a:sym typeface="Gill Sans Light" charset="0"/>
                </a:endParaRPr>
              </a:p>
            </p:txBody>
          </p:sp>
          <p:sp>
            <p:nvSpPr>
              <p:cNvPr id="44" name="Elipse 43">
                <a:extLst>
                  <a:ext uri="{FF2B5EF4-FFF2-40B4-BE49-F238E27FC236}">
                    <a16:creationId xmlns:a16="http://schemas.microsoft.com/office/drawing/2014/main" id="{EF34D3EE-F5F0-DE41-B6D3-32539AB4DEDA}"/>
                  </a:ext>
                </a:extLst>
              </p:cNvPr>
              <p:cNvSpPr/>
              <p:nvPr/>
            </p:nvSpPr>
            <p:spPr bwMode="auto">
              <a:xfrm>
                <a:off x="1068693" y="3455744"/>
                <a:ext cx="133049" cy="133049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CO" sz="5600">
                  <a:solidFill>
                    <a:srgbClr val="414141"/>
                  </a:solidFill>
                  <a:latin typeface="Gill Sans Light" charset="0"/>
                  <a:ea typeface="Heiti SC Light" charset="0"/>
                  <a:cs typeface="Heiti SC Light" charset="0"/>
                  <a:sym typeface="Gill Sans Light" charset="0"/>
                </a:endParaRPr>
              </a:p>
            </p:txBody>
          </p:sp>
        </p:grpSp>
        <p:sp>
          <p:nvSpPr>
            <p:cNvPr id="41" name="Elipse 40">
              <a:extLst>
                <a:ext uri="{FF2B5EF4-FFF2-40B4-BE49-F238E27FC236}">
                  <a16:creationId xmlns:a16="http://schemas.microsoft.com/office/drawing/2014/main" id="{C4B67568-337D-FD44-B206-513A48D788DB}"/>
                </a:ext>
              </a:extLst>
            </p:cNvPr>
            <p:cNvSpPr/>
            <p:nvPr/>
          </p:nvSpPr>
          <p:spPr bwMode="auto">
            <a:xfrm rot="14400000">
              <a:off x="4403480" y="1237794"/>
              <a:ext cx="231398" cy="231398"/>
            </a:xfrm>
            <a:prstGeom prst="ellipse">
              <a:avLst/>
            </a:prstGeom>
            <a:solidFill>
              <a:srgbClr val="FDD40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s-CO" sz="5600">
                <a:solidFill>
                  <a:srgbClr val="414141"/>
                </a:solidFill>
                <a:latin typeface="Gill Sans Light" charset="0"/>
                <a:ea typeface="Heiti SC Light" charset="0"/>
                <a:cs typeface="Heiti SC Light" charset="0"/>
                <a:sym typeface="Gill Sans Light" charset="0"/>
              </a:endParaRPr>
            </a:p>
          </p:txBody>
        </p:sp>
      </p:grp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AF6246C8-DE55-3B45-A5E9-225271D25C15}"/>
              </a:ext>
            </a:extLst>
          </p:cNvPr>
          <p:cNvCxnSpPr>
            <a:cxnSpLocks/>
          </p:cNvCxnSpPr>
          <p:nvPr/>
        </p:nvCxnSpPr>
        <p:spPr bwMode="auto">
          <a:xfrm rot="363991">
            <a:off x="7132710" y="7448996"/>
            <a:ext cx="1632181" cy="960107"/>
          </a:xfrm>
          <a:prstGeom prst="line">
            <a:avLst/>
          </a:prstGeom>
          <a:solidFill>
            <a:srgbClr val="6C7472"/>
          </a:solidFill>
          <a:ln w="38100">
            <a:solidFill>
              <a:srgbClr val="FF0000"/>
            </a:solidFill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3A1A000A-1D9E-074D-A2D7-32A529026E2F}"/>
              </a:ext>
            </a:extLst>
          </p:cNvPr>
          <p:cNvCxnSpPr>
            <a:cxnSpLocks/>
          </p:cNvCxnSpPr>
          <p:nvPr/>
        </p:nvCxnSpPr>
        <p:spPr bwMode="auto">
          <a:xfrm rot="363991">
            <a:off x="7388688" y="7765855"/>
            <a:ext cx="1632181" cy="960107"/>
          </a:xfrm>
          <a:prstGeom prst="line">
            <a:avLst/>
          </a:prstGeom>
          <a:solidFill>
            <a:srgbClr val="6C7472"/>
          </a:solidFill>
          <a:ln w="38100">
            <a:solidFill>
              <a:srgbClr val="FDD409"/>
            </a:solidFill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51" name="Gráfico 50">
            <a:extLst>
              <a:ext uri="{FF2B5EF4-FFF2-40B4-BE49-F238E27FC236}">
                <a16:creationId xmlns:a16="http://schemas.microsoft.com/office/drawing/2014/main" id="{1DC6CEB7-E189-DE42-A3C3-50C2FE0EA9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359809" y="-3195736"/>
            <a:ext cx="7794017" cy="8144311"/>
          </a:xfrm>
          <a:prstGeom prst="rect">
            <a:avLst/>
          </a:prstGeom>
        </p:spPr>
      </p:pic>
      <p:grpSp>
        <p:nvGrpSpPr>
          <p:cNvPr id="52" name="Grupo 51">
            <a:extLst>
              <a:ext uri="{FF2B5EF4-FFF2-40B4-BE49-F238E27FC236}">
                <a16:creationId xmlns:a16="http://schemas.microsoft.com/office/drawing/2014/main" id="{F13885E5-8C31-BE4E-9062-6C5DA5819B85}"/>
              </a:ext>
            </a:extLst>
          </p:cNvPr>
          <p:cNvGrpSpPr/>
          <p:nvPr/>
        </p:nvGrpSpPr>
        <p:grpSpPr>
          <a:xfrm>
            <a:off x="-17522623" y="-8188292"/>
            <a:ext cx="47499345" cy="23426604"/>
            <a:chOff x="-13177464" y="-6141218"/>
            <a:chExt cx="35624509" cy="17569952"/>
          </a:xfrm>
        </p:grpSpPr>
        <p:sp>
          <p:nvSpPr>
            <p:cNvPr id="53" name="Rectángulo 52">
              <a:extLst>
                <a:ext uri="{FF2B5EF4-FFF2-40B4-BE49-F238E27FC236}">
                  <a16:creationId xmlns:a16="http://schemas.microsoft.com/office/drawing/2014/main" id="{B30E2018-70A5-2346-92AD-BA1D3236FC4A}"/>
                </a:ext>
              </a:extLst>
            </p:cNvPr>
            <p:cNvSpPr/>
            <p:nvPr/>
          </p:nvSpPr>
          <p:spPr bwMode="auto">
            <a:xfrm>
              <a:off x="-9181528" y="-6107547"/>
              <a:ext cx="18866096" cy="614121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s-CO" sz="5600">
                <a:solidFill>
                  <a:srgbClr val="414141"/>
                </a:solidFill>
                <a:latin typeface="Gill Sans Light" charset="0"/>
                <a:ea typeface="Heiti SC Light" charset="0"/>
                <a:cs typeface="Heiti SC Light" charset="0"/>
                <a:sym typeface="Gill Sans Light" charset="0"/>
              </a:endParaRPr>
            </a:p>
          </p:txBody>
        </p:sp>
        <p:sp>
          <p:nvSpPr>
            <p:cNvPr id="54" name="Rectángulo 53">
              <a:extLst>
                <a:ext uri="{FF2B5EF4-FFF2-40B4-BE49-F238E27FC236}">
                  <a16:creationId xmlns:a16="http://schemas.microsoft.com/office/drawing/2014/main" id="{1AEE6821-7CF5-7E48-8661-DE3F0DD14A7C}"/>
                </a:ext>
              </a:extLst>
            </p:cNvPr>
            <p:cNvSpPr/>
            <p:nvPr/>
          </p:nvSpPr>
          <p:spPr bwMode="auto">
            <a:xfrm>
              <a:off x="-13177464" y="-6069210"/>
              <a:ext cx="13177464" cy="1728192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s-CO" sz="5600">
                <a:solidFill>
                  <a:srgbClr val="414141"/>
                </a:solidFill>
                <a:latin typeface="Gill Sans Light" charset="0"/>
                <a:ea typeface="Heiti SC Light" charset="0"/>
                <a:cs typeface="Heiti SC Light" charset="0"/>
                <a:sym typeface="Gill Sans Light" charset="0"/>
              </a:endParaRPr>
            </a:p>
          </p:txBody>
        </p:sp>
        <p:sp>
          <p:nvSpPr>
            <p:cNvPr id="55" name="Rectángulo 54">
              <a:extLst>
                <a:ext uri="{FF2B5EF4-FFF2-40B4-BE49-F238E27FC236}">
                  <a16:creationId xmlns:a16="http://schemas.microsoft.com/office/drawing/2014/main" id="{4829FDA6-C465-B04D-B21D-A60F1BA2C214}"/>
                </a:ext>
              </a:extLst>
            </p:cNvPr>
            <p:cNvSpPr/>
            <p:nvPr/>
          </p:nvSpPr>
          <p:spPr bwMode="auto">
            <a:xfrm>
              <a:off x="-9181528" y="5120340"/>
              <a:ext cx="18866096" cy="6308394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s-CO" sz="5600">
                <a:solidFill>
                  <a:srgbClr val="414141"/>
                </a:solidFill>
                <a:latin typeface="Gill Sans Light" charset="0"/>
                <a:ea typeface="Heiti SC Light" charset="0"/>
                <a:cs typeface="Heiti SC Light" charset="0"/>
                <a:sym typeface="Gill Sans Light" charset="0"/>
              </a:endParaRPr>
            </a:p>
          </p:txBody>
        </p:sp>
        <p:sp>
          <p:nvSpPr>
            <p:cNvPr id="56" name="Rectángulo 55">
              <a:extLst>
                <a:ext uri="{FF2B5EF4-FFF2-40B4-BE49-F238E27FC236}">
                  <a16:creationId xmlns:a16="http://schemas.microsoft.com/office/drawing/2014/main" id="{B6D1A2C4-0941-704F-9F4A-9DD699A87419}"/>
                </a:ext>
              </a:extLst>
            </p:cNvPr>
            <p:cNvSpPr/>
            <p:nvPr/>
          </p:nvSpPr>
          <p:spPr bwMode="auto">
            <a:xfrm>
              <a:off x="9144000" y="-6141218"/>
              <a:ext cx="13303045" cy="17425936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s-CO" sz="5600" dirty="0">
                <a:solidFill>
                  <a:srgbClr val="414141"/>
                </a:solidFill>
                <a:latin typeface="Gill Sans Light" charset="0"/>
                <a:ea typeface="Heiti SC Light" charset="0"/>
                <a:cs typeface="Heiti SC Light" charset="0"/>
                <a:sym typeface="Gill Sans Light" charset="0"/>
              </a:endParaRPr>
            </a:p>
          </p:txBody>
        </p:sp>
      </p:grpSp>
      <p:pic>
        <p:nvPicPr>
          <p:cNvPr id="27" name="Picture 5">
            <a:extLst>
              <a:ext uri="{FF2B5EF4-FFF2-40B4-BE49-F238E27FC236}">
                <a16:creationId xmlns:a16="http://schemas.microsoft.com/office/drawing/2014/main" id="{05327F03-2975-E042-886A-5B6C5BB147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0193" y="2336949"/>
            <a:ext cx="1122279" cy="302151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107759EC-CF0E-A340-8025-C438D8CAA5B1}"/>
              </a:ext>
            </a:extLst>
          </p:cNvPr>
          <p:cNvSpPr/>
          <p:nvPr/>
        </p:nvSpPr>
        <p:spPr bwMode="auto">
          <a:xfrm>
            <a:off x="-17522624" y="-7876524"/>
            <a:ext cx="17377931" cy="2304256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es-CO" sz="5600">
              <a:solidFill>
                <a:srgbClr val="414141"/>
              </a:solidFill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D84F667D-FCCF-A243-80B5-022D33882C97}"/>
              </a:ext>
            </a:extLst>
          </p:cNvPr>
          <p:cNvSpPr/>
          <p:nvPr/>
        </p:nvSpPr>
        <p:spPr bwMode="auto">
          <a:xfrm>
            <a:off x="-12040854" y="-8083005"/>
            <a:ext cx="25154795" cy="812966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es-CO" sz="5600">
              <a:solidFill>
                <a:srgbClr val="414141"/>
              </a:solidFill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9293D6B8-0A68-4840-97ED-F7CE2A7AFEC9}"/>
              </a:ext>
            </a:extLst>
          </p:cNvPr>
          <p:cNvSpPr/>
          <p:nvPr/>
        </p:nvSpPr>
        <p:spPr bwMode="auto">
          <a:xfrm>
            <a:off x="-11569963" y="6835984"/>
            <a:ext cx="25154795" cy="841119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es-CO" sz="5600" dirty="0">
              <a:solidFill>
                <a:srgbClr val="414141"/>
              </a:solidFill>
              <a:latin typeface="Gill Sans Light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8AEA44BF-FBE1-4C47-82A0-C3AAA528D0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33" name="Marcador de posición de imagen 5">
            <a:extLst>
              <a:ext uri="{FF2B5EF4-FFF2-40B4-BE49-F238E27FC236}">
                <a16:creationId xmlns:a16="http://schemas.microsoft.com/office/drawing/2014/main" id="{74B7D1EA-9FEB-B840-A008-828235D1B87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7" r="16837"/>
          <a:stretch/>
        </p:blipFill>
        <p:spPr/>
      </p:pic>
    </p:spTree>
    <p:extLst>
      <p:ext uri="{BB962C8B-B14F-4D97-AF65-F5344CB8AC3E}">
        <p14:creationId xmlns:p14="http://schemas.microsoft.com/office/powerpoint/2010/main" val="273632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6AC19D9-8E46-44B5-9D12-CE97B9DA8770}"/>
              </a:ext>
            </a:extLst>
          </p:cNvPr>
          <p:cNvSpPr txBox="1"/>
          <p:nvPr/>
        </p:nvSpPr>
        <p:spPr>
          <a:xfrm>
            <a:off x="7578772" y="4361006"/>
            <a:ext cx="3596449" cy="307777"/>
          </a:xfrm>
          <a:prstGeom prst="rect">
            <a:avLst/>
          </a:prstGeom>
          <a:solidFill>
            <a:srgbClr val="C1EEDD"/>
          </a:solidFill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1400" b="0">
                <a:latin typeface="Century Gothic" panose="020B0502020202020204" pitchFamily="34" charset="0"/>
              </a:defRPr>
            </a:lvl1pPr>
          </a:lstStyle>
          <a:p>
            <a:r>
              <a:rPr lang="es-MX" b="1" dirty="0"/>
              <a:t>EL 80% ya ha visitado América Latina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B4083AC-7B03-41EE-ABD6-DEEBCA36FC0E}"/>
              </a:ext>
            </a:extLst>
          </p:cNvPr>
          <p:cNvSpPr txBox="1"/>
          <p:nvPr/>
        </p:nvSpPr>
        <p:spPr>
          <a:xfrm>
            <a:off x="20261" y="6150537"/>
            <a:ext cx="57963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00" dirty="0">
                <a:latin typeface="Century Gothic" panose="020B0502020202020204" pitchFamily="34" charset="0"/>
              </a:rPr>
              <a:t>Con la metodología de clúster Ward se separo la muestra y se logro identificar un perfil del turista que tiene una mayor afinidad con el turismo musical, en este se agruparon 491 personas de toda la base y se separo de dos grupos que suman 323 personas, los cuales mostraron ser más indiferentes con las actividades musicales.</a:t>
            </a:r>
            <a:endParaRPr lang="es-CO" sz="700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6078960-6B37-415E-9575-B3A3A6FAB344}"/>
              </a:ext>
            </a:extLst>
          </p:cNvPr>
          <p:cNvSpPr txBox="1"/>
          <p:nvPr/>
        </p:nvSpPr>
        <p:spPr>
          <a:xfrm>
            <a:off x="1104900" y="356657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Century Gothic" panose="020B0502020202020204" pitchFamily="34" charset="0"/>
              </a:rPr>
              <a:t>EL </a:t>
            </a:r>
            <a:r>
              <a:rPr lang="es-MX" b="1" dirty="0">
                <a:latin typeface="Century Gothic" panose="020B0502020202020204" pitchFamily="34" charset="0"/>
              </a:rPr>
              <a:t>TURISTA MELÓMANO </a:t>
            </a:r>
            <a:r>
              <a:rPr lang="es-MX" dirty="0">
                <a:latin typeface="Century Gothic" panose="020B0502020202020204" pitchFamily="34" charset="0"/>
              </a:rPr>
              <a:t>ES UN </a:t>
            </a:r>
            <a:r>
              <a:rPr lang="es-MX" b="1" dirty="0">
                <a:latin typeface="Century Gothic" panose="020B0502020202020204" pitchFamily="34" charset="0"/>
              </a:rPr>
              <a:t>VIAJERO EXPERIMENTADO </a:t>
            </a:r>
            <a:r>
              <a:rPr lang="es-MX" dirty="0">
                <a:latin typeface="Century Gothic" panose="020B0502020202020204" pitchFamily="34" charset="0"/>
              </a:rPr>
              <a:t>Y SE ENCUENTRA CON MÁS FRECUENCIA EN MERCADOS COMO </a:t>
            </a:r>
            <a:r>
              <a:rPr lang="es-MX" b="1" dirty="0">
                <a:latin typeface="Century Gothic" panose="020B0502020202020204" pitchFamily="34" charset="0"/>
              </a:rPr>
              <a:t>MÉXICO, ESTADOS UNIDOS, BRASIL Y ESPAÑA 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F79483D-F2B4-4931-BFEC-D66369D38978}"/>
              </a:ext>
            </a:extLst>
          </p:cNvPr>
          <p:cNvSpPr txBox="1"/>
          <p:nvPr/>
        </p:nvSpPr>
        <p:spPr>
          <a:xfrm>
            <a:off x="7578772" y="4765809"/>
            <a:ext cx="3596450" cy="738664"/>
          </a:xfrm>
          <a:prstGeom prst="rect">
            <a:avLst/>
          </a:prstGeom>
          <a:solidFill>
            <a:srgbClr val="C1EEDD"/>
          </a:solidFill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2400" b="1">
                <a:latin typeface="Century Gothic" panose="020B0502020202020204" pitchFamily="34" charset="0"/>
              </a:defRPr>
            </a:lvl1pPr>
          </a:lstStyle>
          <a:p>
            <a:r>
              <a:rPr lang="es-MX" sz="1400" b="0" dirty="0"/>
              <a:t>En primer lugar son Millennials, seguidos por Generación X y en menor proporción Baby Boomers </a:t>
            </a:r>
            <a:endParaRPr lang="es-CO" sz="1400" b="0" dirty="0"/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15C34173-B65C-4DFE-A71C-2DAA6ABA8C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9782505"/>
              </p:ext>
            </p:extLst>
          </p:nvPr>
        </p:nvGraphicFramePr>
        <p:xfrm>
          <a:off x="302531" y="2084849"/>
          <a:ext cx="4193269" cy="3579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FB6A63B6-973C-46E5-8A26-E35C9E325E19}"/>
              </a:ext>
            </a:extLst>
          </p:cNvPr>
          <p:cNvSpPr txBox="1"/>
          <p:nvPr/>
        </p:nvSpPr>
        <p:spPr>
          <a:xfrm>
            <a:off x="1104900" y="1656602"/>
            <a:ext cx="3124200" cy="307777"/>
          </a:xfrm>
          <a:prstGeom prst="rect">
            <a:avLst/>
          </a:prstGeom>
        </p:spPr>
        <p:txBody>
          <a:bodyPr/>
          <a:lstStyle>
            <a:defPPr>
              <a:defRPr lang="es-CO"/>
            </a:defPPr>
            <a:lvl1pPr algn="ctr" defTabSz="685307">
              <a:buNone/>
              <a:defRPr sz="1400" b="0" i="1" ker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MX" i="0" dirty="0"/>
              <a:t>ORIGEN</a:t>
            </a:r>
            <a:endParaRPr lang="es-CO" i="0" dirty="0"/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C8FD3F6C-25E2-4C00-B52C-E5F967A3C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5420500"/>
              </p:ext>
            </p:extLst>
          </p:nvPr>
        </p:nvGraphicFramePr>
        <p:xfrm>
          <a:off x="3752116" y="2272961"/>
          <a:ext cx="4134584" cy="2965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43B41A4C-602F-4823-852E-678D3144CE14}"/>
              </a:ext>
            </a:extLst>
          </p:cNvPr>
          <p:cNvSpPr txBox="1"/>
          <p:nvPr/>
        </p:nvSpPr>
        <p:spPr>
          <a:xfrm>
            <a:off x="4750368" y="1660151"/>
            <a:ext cx="2459615" cy="255911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algn="ctr" defTabSz="685307" eaLnBrk="1" latinLnBrk="0" hangingPunct="1">
              <a:buNone/>
              <a:defRPr sz="1000" b="0" i="1" ker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MX" sz="1400" dirty="0"/>
              <a:t>EDAD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4ACB737-8CFC-4800-BF98-AC55844A4BA0}"/>
              </a:ext>
            </a:extLst>
          </p:cNvPr>
          <p:cNvSpPr/>
          <p:nvPr/>
        </p:nvSpPr>
        <p:spPr>
          <a:xfrm>
            <a:off x="18977" y="6508189"/>
            <a:ext cx="913357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900" dirty="0">
                <a:latin typeface="Century Gothic" panose="020B0502020202020204" pitchFamily="34" charset="0"/>
              </a:rPr>
              <a:t>Actualmente en cuál de los siguientes rangos de edad se encuentra usted? </a:t>
            </a:r>
            <a:r>
              <a:rPr lang="es-MX" sz="900" dirty="0">
                <a:latin typeface="Century Gothic" panose="020B0502020202020204" pitchFamily="34" charset="0"/>
              </a:rPr>
              <a:t>Cuál </a:t>
            </a:r>
            <a:r>
              <a:rPr lang="es-CO" sz="900" dirty="0">
                <a:latin typeface="Century Gothic" panose="020B0502020202020204" pitchFamily="34" charset="0"/>
              </a:rPr>
              <a:t>es su nacionalidad?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6CB0108A-F865-964C-81ED-2C014702CE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  <p:pic>
        <p:nvPicPr>
          <p:cNvPr id="18" name="Marcador de posición de imagen 6">
            <a:extLst>
              <a:ext uri="{FF2B5EF4-FFF2-40B4-BE49-F238E27FC236}">
                <a16:creationId xmlns:a16="http://schemas.microsoft.com/office/drawing/2014/main" id="{3D18CD22-723E-BE4C-A5F0-F36A5D45E41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/>
      </p:pic>
    </p:spTree>
    <p:extLst>
      <p:ext uri="{BB962C8B-B14F-4D97-AF65-F5344CB8AC3E}">
        <p14:creationId xmlns:p14="http://schemas.microsoft.com/office/powerpoint/2010/main" val="142898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8BED0FDE-621A-4FDD-BEBB-2B3E9C09D1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0715059"/>
              </p:ext>
            </p:extLst>
          </p:nvPr>
        </p:nvGraphicFramePr>
        <p:xfrm>
          <a:off x="4221783" y="2203958"/>
          <a:ext cx="5274022" cy="3579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2D1A3995-8CF7-4949-A1EE-790826EADC3E}"/>
              </a:ext>
            </a:extLst>
          </p:cNvPr>
          <p:cNvSpPr txBox="1"/>
          <p:nvPr/>
        </p:nvSpPr>
        <p:spPr>
          <a:xfrm>
            <a:off x="963354" y="247658"/>
            <a:ext cx="6961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Century Gothic" panose="020B0502020202020204" pitchFamily="34" charset="0"/>
              </a:rPr>
              <a:t>LA </a:t>
            </a:r>
            <a:r>
              <a:rPr lang="es-MX" b="1" dirty="0">
                <a:latin typeface="Century Gothic" panose="020B0502020202020204" pitchFamily="34" charset="0"/>
              </a:rPr>
              <a:t>MAYOR DIFERENCIA </a:t>
            </a:r>
            <a:r>
              <a:rPr lang="es-MX" dirty="0">
                <a:latin typeface="Century Gothic" panose="020B0502020202020204" pitchFamily="34" charset="0"/>
              </a:rPr>
              <a:t>DE LOS </a:t>
            </a:r>
            <a:r>
              <a:rPr lang="es-MX" b="1" dirty="0">
                <a:latin typeface="Century Gothic" panose="020B0502020202020204" pitchFamily="34" charset="0"/>
              </a:rPr>
              <a:t>MELOMANOS</a:t>
            </a:r>
            <a:r>
              <a:rPr lang="es-MX" dirty="0">
                <a:latin typeface="Century Gothic" panose="020B0502020202020204" pitchFamily="34" charset="0"/>
              </a:rPr>
              <a:t> CON LOS TURISTAS QUE NO LES INTERESA LAS ACTIVIDADES MUSICALES, RADICA EN SUS </a:t>
            </a:r>
            <a:r>
              <a:rPr lang="es-MX" b="1" dirty="0">
                <a:latin typeface="Century Gothic" panose="020B0502020202020204" pitchFamily="34" charset="0"/>
              </a:rPr>
              <a:t>INGRESOS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4CDC1D6-2E53-4C7D-BE67-0E798B962619}"/>
              </a:ext>
            </a:extLst>
          </p:cNvPr>
          <p:cNvSpPr txBox="1"/>
          <p:nvPr/>
        </p:nvSpPr>
        <p:spPr>
          <a:xfrm>
            <a:off x="1194581" y="1641265"/>
            <a:ext cx="2754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Century Gothic" panose="020B0502020202020204" pitchFamily="34" charset="0"/>
              </a:rPr>
              <a:t>TURISTA MELOMANO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0C09668-4412-4F6F-AECC-904EC33CDF22}"/>
              </a:ext>
            </a:extLst>
          </p:cNvPr>
          <p:cNvSpPr txBox="1"/>
          <p:nvPr/>
        </p:nvSpPr>
        <p:spPr>
          <a:xfrm>
            <a:off x="4830371" y="1627626"/>
            <a:ext cx="2857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TURISTA INDIFERENTE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2C63F322-621D-4623-9F98-51C1E9FC74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8508347"/>
              </p:ext>
            </p:extLst>
          </p:nvPr>
        </p:nvGraphicFramePr>
        <p:xfrm>
          <a:off x="392226" y="2255131"/>
          <a:ext cx="5117127" cy="3244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513E4A63-C57F-40D0-B6AE-7010AE8C5517}"/>
              </a:ext>
            </a:extLst>
          </p:cNvPr>
          <p:cNvSpPr txBox="1"/>
          <p:nvPr/>
        </p:nvSpPr>
        <p:spPr>
          <a:xfrm>
            <a:off x="7747925" y="4476679"/>
            <a:ext cx="3739819" cy="738664"/>
          </a:xfrm>
          <a:prstGeom prst="rect">
            <a:avLst/>
          </a:prstGeom>
          <a:solidFill>
            <a:srgbClr val="C1EEDD"/>
          </a:solidFill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1400" b="0">
                <a:latin typeface="Century Gothic" panose="020B0502020202020204" pitchFamily="34" charset="0"/>
              </a:defRPr>
            </a:lvl1pPr>
          </a:lstStyle>
          <a:p>
            <a:r>
              <a:rPr lang="es-MX" dirty="0"/>
              <a:t>El turista de mayores ingresos está dispuesto a invertir más en actividades relacionadas con música</a:t>
            </a:r>
            <a:endParaRPr lang="es-CO" dirty="0"/>
          </a:p>
        </p:txBody>
      </p:sp>
      <p:pic>
        <p:nvPicPr>
          <p:cNvPr id="13" name="Picture 2" descr="image001">
            <a:extLst>
              <a:ext uri="{FF2B5EF4-FFF2-40B4-BE49-F238E27FC236}">
                <a16:creationId xmlns:a16="http://schemas.microsoft.com/office/drawing/2014/main" id="{9EA20DBC-07F3-4CE8-B575-0BA1610CD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0556" y="6315151"/>
            <a:ext cx="30384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A2CA367-55EB-4885-8688-09A67E27E0EC}"/>
              </a:ext>
            </a:extLst>
          </p:cNvPr>
          <p:cNvSpPr/>
          <p:nvPr/>
        </p:nvSpPr>
        <p:spPr>
          <a:xfrm>
            <a:off x="206638" y="645789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sz="900" dirty="0">
                <a:latin typeface="Century Gothic" panose="020B0502020202020204" pitchFamily="34" charset="0"/>
              </a:rPr>
              <a:t>Seleccione el rango de sus ingresos anuales (USD)</a:t>
            </a:r>
          </a:p>
          <a:p>
            <a:r>
              <a:rPr lang="es-MX" sz="900" dirty="0">
                <a:latin typeface="Century Gothic" panose="020B0502020202020204" pitchFamily="34" charset="0"/>
              </a:rPr>
              <a:t>R</a:t>
            </a:r>
            <a:r>
              <a:rPr lang="es-CO" sz="900" dirty="0" err="1">
                <a:latin typeface="Century Gothic" panose="020B0502020202020204" pitchFamily="34" charset="0"/>
              </a:rPr>
              <a:t>espuesta</a:t>
            </a:r>
            <a:r>
              <a:rPr lang="es-CO" sz="900" dirty="0">
                <a:latin typeface="Century Gothic" panose="020B0502020202020204" pitchFamily="34" charset="0"/>
              </a:rPr>
              <a:t> única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52915F1-EE34-4A57-BDD3-53093C6D7201}"/>
              </a:ext>
            </a:extLst>
          </p:cNvPr>
          <p:cNvSpPr txBox="1"/>
          <p:nvPr/>
        </p:nvSpPr>
        <p:spPr>
          <a:xfrm>
            <a:off x="1360865" y="2056968"/>
            <a:ext cx="202842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Century Gothic" panose="020B0502020202020204" pitchFamily="34" charset="0"/>
              </a:rPr>
              <a:t>Base: 491 personas</a:t>
            </a:r>
            <a:endParaRPr lang="es-CO" sz="700" dirty="0"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CE19AED-AF9D-4C8C-83ED-A7A8A21B52A9}"/>
              </a:ext>
            </a:extLst>
          </p:cNvPr>
          <p:cNvSpPr txBox="1"/>
          <p:nvPr/>
        </p:nvSpPr>
        <p:spPr>
          <a:xfrm>
            <a:off x="5298999" y="1934559"/>
            <a:ext cx="202842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Century Gothic" panose="020B0502020202020204" pitchFamily="34" charset="0"/>
              </a:rPr>
              <a:t>Base: 323 personas</a:t>
            </a:r>
            <a:endParaRPr lang="es-CO" sz="700" dirty="0">
              <a:latin typeface="Century Gothic" panose="020B0502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BB3EED5-F2A7-4EC1-B20E-AB2B0E4B8C6E}"/>
              </a:ext>
            </a:extLst>
          </p:cNvPr>
          <p:cNvSpPr/>
          <p:nvPr/>
        </p:nvSpPr>
        <p:spPr bwMode="auto">
          <a:xfrm>
            <a:off x="612610" y="5422229"/>
            <a:ext cx="2903306" cy="483632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CO" sz="12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El 63% cuentan con un ingreso superior a USD 50.000</a:t>
            </a:r>
            <a:endParaRPr kumimoji="0" lang="es-CO" sz="1200" b="0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entury Gothic" panose="020B0502020202020204" pitchFamily="34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102FDF70-EE57-4090-BD8F-5F6F6E14CB95}"/>
              </a:ext>
            </a:extLst>
          </p:cNvPr>
          <p:cNvSpPr/>
          <p:nvPr/>
        </p:nvSpPr>
        <p:spPr bwMode="auto">
          <a:xfrm>
            <a:off x="4315627" y="5418111"/>
            <a:ext cx="2903306" cy="487749"/>
          </a:xfrm>
          <a:prstGeom prst="rect">
            <a:avLst/>
          </a:prstGeom>
          <a:solidFill>
            <a:srgbClr val="B2DEF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CO" sz="12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Heiti SC Light" charset="0"/>
                <a:sym typeface="Gill Sans Light" charset="0"/>
              </a:rPr>
              <a:t>El 36% cuentan con un ingreso superior a USD 50.000</a:t>
            </a:r>
          </a:p>
        </p:txBody>
      </p:sp>
      <p:pic>
        <p:nvPicPr>
          <p:cNvPr id="18" name="Marcador de posición de imagen 17">
            <a:extLst>
              <a:ext uri="{FF2B5EF4-FFF2-40B4-BE49-F238E27FC236}">
                <a16:creationId xmlns:a16="http://schemas.microsoft.com/office/drawing/2014/main" id="{0F6694BE-5EB0-E64E-9BC8-B17FDF67457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8" b="16698"/>
          <a:stretch/>
        </p:blipFill>
        <p:spPr/>
      </p:pic>
    </p:spTree>
    <p:extLst>
      <p:ext uri="{BB962C8B-B14F-4D97-AF65-F5344CB8AC3E}">
        <p14:creationId xmlns:p14="http://schemas.microsoft.com/office/powerpoint/2010/main" val="53033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Elipse 57">
            <a:extLst>
              <a:ext uri="{FF2B5EF4-FFF2-40B4-BE49-F238E27FC236}">
                <a16:creationId xmlns:a16="http://schemas.microsoft.com/office/drawing/2014/main" id="{E83AEE92-4430-D84B-8479-DDE2EAFCF8EA}"/>
              </a:ext>
            </a:extLst>
          </p:cNvPr>
          <p:cNvSpPr/>
          <p:nvPr/>
        </p:nvSpPr>
        <p:spPr bwMode="auto">
          <a:xfrm>
            <a:off x="-2832992" y="-1563555"/>
            <a:ext cx="9697077" cy="9697077"/>
          </a:xfrm>
          <a:prstGeom prst="ellipse">
            <a:avLst/>
          </a:prstGeom>
          <a:solidFill>
            <a:srgbClr val="E71C2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es-CO" sz="5600">
              <a:solidFill>
                <a:srgbClr val="414141"/>
              </a:solidFill>
              <a:sym typeface="Gill Sans Light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F495CA5-6668-774B-AEFC-EA6B559B76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284" b="26865"/>
          <a:stretch/>
        </p:blipFill>
        <p:spPr>
          <a:xfrm rot="21069675">
            <a:off x="9796616" y="-1002630"/>
            <a:ext cx="2660496" cy="4634303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C367829F-9D21-D24F-90BB-72B804B5E692}"/>
              </a:ext>
            </a:extLst>
          </p:cNvPr>
          <p:cNvSpPr/>
          <p:nvPr/>
        </p:nvSpPr>
        <p:spPr>
          <a:xfrm>
            <a:off x="6893615" y="3413460"/>
            <a:ext cx="4990619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80"/>
              </a:lnSpc>
            </a:pPr>
            <a:r>
              <a:rPr lang="es-CO" sz="3200" b="1" dirty="0">
                <a:solidFill>
                  <a:srgbClr val="E71C28"/>
                </a:solidFill>
                <a:latin typeface="Century Gothic" panose="020B0502020202020204" pitchFamily="34" charset="0"/>
              </a:rPr>
              <a:t>CONCLUSIONES</a:t>
            </a:r>
            <a:endParaRPr lang="es-CO" sz="1600" dirty="0">
              <a:solidFill>
                <a:srgbClr val="E71C28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" name="Picture 5">
            <a:extLst>
              <a:ext uri="{FF2B5EF4-FFF2-40B4-BE49-F238E27FC236}">
                <a16:creationId xmlns:a16="http://schemas.microsoft.com/office/drawing/2014/main" id="{D0C47315-3F04-8F47-AAC8-737471236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7786" y="2976066"/>
            <a:ext cx="1122279" cy="302151"/>
          </a:xfrm>
          <a:prstGeom prst="rect">
            <a:avLst/>
          </a:prstGeom>
        </p:spPr>
      </p:pic>
      <p:sp>
        <p:nvSpPr>
          <p:cNvPr id="22" name="Shape 10">
            <a:extLst>
              <a:ext uri="{FF2B5EF4-FFF2-40B4-BE49-F238E27FC236}">
                <a16:creationId xmlns:a16="http://schemas.microsoft.com/office/drawing/2014/main" id="{79ADDB00-080A-1A46-BA5B-DB786B0E3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8467" y="328085"/>
            <a:ext cx="381000" cy="383116"/>
          </a:xfrm>
          <a:prstGeom prst="ellipse">
            <a:avLst/>
          </a:prstGeom>
          <a:solidFill>
            <a:srgbClr val="E71C2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60933" rIns="121900" bIns="60933" anchor="ctr"/>
          <a:lstStyle/>
          <a:p>
            <a:pPr algn="ctr"/>
            <a:endParaRPr lang="es-ES" sz="4800">
              <a:solidFill>
                <a:srgbClr val="414141"/>
              </a:solidFill>
              <a:latin typeface="Lato" charset="0"/>
              <a:cs typeface="Lato" charset="0"/>
              <a:sym typeface="Lato" charset="0"/>
            </a:endParaRPr>
          </a:p>
        </p:txBody>
      </p:sp>
      <p:sp>
        <p:nvSpPr>
          <p:cNvPr id="23" name="Shape 16">
            <a:extLst>
              <a:ext uri="{FF2B5EF4-FFF2-40B4-BE49-F238E27FC236}">
                <a16:creationId xmlns:a16="http://schemas.microsoft.com/office/drawing/2014/main" id="{6373A121-6D36-4444-95CE-F54A7BC8B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1984" y="260648"/>
            <a:ext cx="829733" cy="64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3767" tIns="121867" rIns="243767" bIns="121867"/>
          <a:lstStyle>
            <a:lvl1pPr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Light" charset="0"/>
                <a:ea typeface="Heiti SC Light" charset="0"/>
                <a:cs typeface="Heiti SC Light" charset="0"/>
              </a:defRPr>
            </a:lvl9pPr>
          </a:lstStyle>
          <a:p>
            <a:pPr algn="ctr">
              <a:buSzPct val="25000"/>
              <a:defRPr/>
            </a:pPr>
            <a:fld id="{952D8A64-CDBB-5D4C-ADEA-4647E4773DA2}" type="slidenum">
              <a:rPr lang="id-ID" sz="1467" b="1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pPr algn="ctr">
                <a:buSzPct val="25000"/>
                <a:defRPr/>
              </a:pPr>
              <a:t>33</a:t>
            </a:fld>
            <a:endParaRPr lang="id-ID" sz="1867" b="1" dirty="0">
              <a:solidFill>
                <a:srgbClr val="FFFFFF"/>
              </a:solidFill>
              <a:latin typeface="Calibri" charset="0"/>
              <a:cs typeface="Calibri" charset="0"/>
              <a:sym typeface="Calibri" charset="0"/>
            </a:endParaRPr>
          </a:p>
        </p:txBody>
      </p:sp>
      <p:pic>
        <p:nvPicPr>
          <p:cNvPr id="4" name="Marcador de posición de imagen 3">
            <a:extLst>
              <a:ext uri="{FF2B5EF4-FFF2-40B4-BE49-F238E27FC236}">
                <a16:creationId xmlns:a16="http://schemas.microsoft.com/office/drawing/2014/main" id="{60B5BA1C-6095-D447-AAB4-F97E7B608D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4" r="12504"/>
          <a:stretch>
            <a:fillRect/>
          </a:stretch>
        </p:blipFill>
        <p:spPr/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7DE6D3A-E009-E144-BBFE-C20E6F3C64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81" y="6439501"/>
            <a:ext cx="1984521" cy="27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26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>
            <a:extLst>
              <a:ext uri="{FF2B5EF4-FFF2-40B4-BE49-F238E27FC236}">
                <a16:creationId xmlns:a16="http://schemas.microsoft.com/office/drawing/2014/main" id="{42BF7D2D-0573-4858-AF4A-648DBEEDA0A6}"/>
              </a:ext>
            </a:extLst>
          </p:cNvPr>
          <p:cNvGrpSpPr/>
          <p:nvPr/>
        </p:nvGrpSpPr>
        <p:grpSpPr>
          <a:xfrm>
            <a:off x="-1315975" y="3927492"/>
            <a:ext cx="5744163" cy="2614741"/>
            <a:chOff x="-691599" y="3376475"/>
            <a:chExt cx="4308122" cy="1961056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92BC8FF4-7DC8-4EC4-BB81-21AA68861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-241997" y="3813834"/>
              <a:ext cx="713814" cy="231820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B4963ADC-DAE4-425D-8A3B-5FCDE5942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222861" y="4176537"/>
              <a:ext cx="364962" cy="118526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B9105D17-7DF3-4E24-A0A4-FAAF013C5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193696" y="4433998"/>
              <a:ext cx="980061" cy="318287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D7AC2488-71E7-44C8-90AF-39720136D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1432" y="4105235"/>
              <a:ext cx="713814" cy="231820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02C20E27-4CE5-4BCA-BA19-233A50F9A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1077517" y="4843981"/>
              <a:ext cx="713814" cy="231820"/>
            </a:xfrm>
            <a:prstGeom prst="rect">
              <a:avLst/>
            </a:prstGeom>
          </p:spPr>
        </p:pic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69DF31E9-A17C-439A-BC80-0BA1709D6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1733129" y="4575980"/>
              <a:ext cx="364962" cy="118526"/>
            </a:xfrm>
            <a:prstGeom prst="rect">
              <a:avLst/>
            </a:prstGeom>
          </p:spPr>
        </p:pic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4CAE8240-5FC2-467F-952B-633F5314B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-691599" y="4814071"/>
              <a:ext cx="1611824" cy="523460"/>
            </a:xfrm>
            <a:prstGeom prst="rect">
              <a:avLst/>
            </a:prstGeom>
          </p:spPr>
        </p:pic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CAF80030-5C5F-423F-A85E-87E40687C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1733129" y="4052033"/>
              <a:ext cx="980061" cy="318287"/>
            </a:xfrm>
            <a:prstGeom prst="rect">
              <a:avLst/>
            </a:prstGeom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CF63C0-3D21-4066-8FD5-1C860C5DB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1588673" y="3771423"/>
              <a:ext cx="364962" cy="118526"/>
            </a:xfrm>
            <a:prstGeom prst="rect">
              <a:avLst/>
            </a:prstGeom>
          </p:spPr>
        </p:pic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152A26E7-A783-488F-B323-B80E33294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2004699" y="4648810"/>
              <a:ext cx="1611824" cy="523460"/>
            </a:xfrm>
            <a:prstGeom prst="rect">
              <a:avLst/>
            </a:prstGeom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5BDA088D-1FB4-4759-9C40-FC73FCB74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31017" y="3376475"/>
              <a:ext cx="980061" cy="318287"/>
            </a:xfrm>
            <a:prstGeom prst="rect">
              <a:avLst/>
            </a:prstGeom>
          </p:spPr>
        </p:pic>
      </p:grpSp>
      <p:sp>
        <p:nvSpPr>
          <p:cNvPr id="31" name="CuadroTexto 30">
            <a:extLst>
              <a:ext uri="{FF2B5EF4-FFF2-40B4-BE49-F238E27FC236}">
                <a16:creationId xmlns:a16="http://schemas.microsoft.com/office/drawing/2014/main" id="{4E1C0171-ECAF-4F76-9702-3DA6B727BCCB}"/>
              </a:ext>
            </a:extLst>
          </p:cNvPr>
          <p:cNvSpPr txBox="1"/>
          <p:nvPr/>
        </p:nvSpPr>
        <p:spPr>
          <a:xfrm>
            <a:off x="4903130" y="977846"/>
            <a:ext cx="657413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Century Gothic" panose="020B0502020202020204" pitchFamily="34" charset="0"/>
              </a:rPr>
              <a:t>Colombia esta en la mente de los extranjeros como un destino musical y realizan más actividades musicales en Colombia que en otros destinos.</a:t>
            </a:r>
          </a:p>
          <a:p>
            <a:endParaRPr lang="es-MX" sz="1400" dirty="0">
              <a:latin typeface="Century Gothic" panose="020B0502020202020204" pitchFamily="34" charset="0"/>
            </a:endParaRPr>
          </a:p>
          <a:p>
            <a:r>
              <a:rPr lang="es-MX" sz="1400" dirty="0">
                <a:latin typeface="Century Gothic" panose="020B0502020202020204" pitchFamily="34" charset="0"/>
              </a:rPr>
              <a:t>Los esfuerzos de promoción deben enfocarse en atraer turistas de mayores ingresos, ya que son los que más invierten en actividades musicales. </a:t>
            </a:r>
          </a:p>
          <a:p>
            <a:endParaRPr lang="es-MX" sz="1400" dirty="0">
              <a:latin typeface="Century Gothic" panose="020B0502020202020204" pitchFamily="34" charset="0"/>
            </a:endParaRPr>
          </a:p>
          <a:p>
            <a:r>
              <a:rPr lang="es-MX" sz="1400" dirty="0">
                <a:latin typeface="Century Gothic" panose="020B0502020202020204" pitchFamily="34" charset="0"/>
              </a:rPr>
              <a:t>Gastronomía es el producto turístico que complementa mejor las actividades musicales. </a:t>
            </a:r>
          </a:p>
          <a:p>
            <a:endParaRPr lang="es-MX" sz="1400" dirty="0">
              <a:latin typeface="Century Gothic" panose="020B0502020202020204" pitchFamily="34" charset="0"/>
            </a:endParaRPr>
          </a:p>
          <a:p>
            <a:r>
              <a:rPr lang="es-MX" sz="1400" dirty="0">
                <a:latin typeface="Century Gothic" panose="020B0502020202020204" pitchFamily="34" charset="0"/>
              </a:rPr>
              <a:t>Los videos clips musicales son una buena estrategia de promoción de destino. </a:t>
            </a:r>
          </a:p>
          <a:p>
            <a:endParaRPr lang="es-MX" sz="1400" dirty="0">
              <a:latin typeface="Century Gothic" panose="020B0502020202020204" pitchFamily="34" charset="0"/>
            </a:endParaRPr>
          </a:p>
          <a:p>
            <a:r>
              <a:rPr lang="es-MX" sz="1400" dirty="0">
                <a:latin typeface="Century Gothic" panose="020B0502020202020204" pitchFamily="34" charset="0"/>
              </a:rPr>
              <a:t>Los países con mayor oportunidad de atraer turistas musicales son México, Estados Unidos y Brasil.</a:t>
            </a:r>
          </a:p>
          <a:p>
            <a:endParaRPr lang="es-MX" sz="1400" dirty="0">
              <a:latin typeface="Century Gothic" panose="020B0502020202020204" pitchFamily="34" charset="0"/>
            </a:endParaRPr>
          </a:p>
          <a:p>
            <a:r>
              <a:rPr lang="es-MX" sz="1400" dirty="0">
                <a:latin typeface="Century Gothic" panose="020B0502020202020204" pitchFamily="34" charset="0"/>
              </a:rPr>
              <a:t>Salsa y cumbia son los géneros con los que los extranjeros más asocian a Colombia, no obstante, para los otros géneros se identificaron nichos específicos por mercado. </a:t>
            </a:r>
          </a:p>
          <a:p>
            <a:endParaRPr lang="es-MX" sz="1400" dirty="0">
              <a:latin typeface="Century Gothic" panose="020B0502020202020204" pitchFamily="34" charset="0"/>
            </a:endParaRPr>
          </a:p>
          <a:p>
            <a:r>
              <a:rPr lang="es-MX" sz="1400" dirty="0">
                <a:latin typeface="Century Gothic" panose="020B0502020202020204" pitchFamily="34" charset="0"/>
              </a:rPr>
              <a:t>Actividades que debe considerar un tour musical: sentir el ambiente vibrante de las ciudades; experiencias enriquecedoras y transformadoras; música en vivo en conciertos, festivales, bares y restaurantes; bailar, y conocer sobre instrumentos y diferentes ritmos.</a:t>
            </a:r>
            <a:endParaRPr lang="es-CO" sz="1400" dirty="0">
              <a:latin typeface="Century Gothic" panose="020B0502020202020204" pitchFamily="34" charset="0"/>
            </a:endParaRPr>
          </a:p>
        </p:txBody>
      </p:sp>
      <p:pic>
        <p:nvPicPr>
          <p:cNvPr id="33" name="Picture 2" descr="image001">
            <a:extLst>
              <a:ext uri="{FF2B5EF4-FFF2-40B4-BE49-F238E27FC236}">
                <a16:creationId xmlns:a16="http://schemas.microsoft.com/office/drawing/2014/main" id="{4BF77F80-9596-4447-978A-1B3CF7CAF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636" y="6289820"/>
            <a:ext cx="30384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19508DDC-1099-4160-B01C-617B240E6BDA}"/>
              </a:ext>
            </a:extLst>
          </p:cNvPr>
          <p:cNvSpPr/>
          <p:nvPr/>
        </p:nvSpPr>
        <p:spPr bwMode="auto">
          <a:xfrm>
            <a:off x="4320035" y="957985"/>
            <a:ext cx="525244" cy="534991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1</a:t>
            </a: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DA5E0178-E6CA-4324-A4A2-259FFAA8F0EC}"/>
              </a:ext>
            </a:extLst>
          </p:cNvPr>
          <p:cNvSpPr/>
          <p:nvPr/>
        </p:nvSpPr>
        <p:spPr bwMode="auto">
          <a:xfrm>
            <a:off x="4308276" y="1750036"/>
            <a:ext cx="525244" cy="534991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2</a:t>
            </a: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6361885E-A5C0-4EEA-8E21-B4BE192CE6A4}"/>
              </a:ext>
            </a:extLst>
          </p:cNvPr>
          <p:cNvSpPr/>
          <p:nvPr/>
        </p:nvSpPr>
        <p:spPr bwMode="auto">
          <a:xfrm>
            <a:off x="4320035" y="2488640"/>
            <a:ext cx="525244" cy="534991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3</a:t>
            </a:r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A41C2E14-BB88-4AE0-8762-70850705E945}"/>
              </a:ext>
            </a:extLst>
          </p:cNvPr>
          <p:cNvSpPr/>
          <p:nvPr/>
        </p:nvSpPr>
        <p:spPr bwMode="auto">
          <a:xfrm>
            <a:off x="4320035" y="3111846"/>
            <a:ext cx="525244" cy="534991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4</a:t>
            </a:r>
          </a:p>
        </p:txBody>
      </p:sp>
      <p:sp>
        <p:nvSpPr>
          <p:cNvPr id="49" name="Elipse 48">
            <a:extLst>
              <a:ext uri="{FF2B5EF4-FFF2-40B4-BE49-F238E27FC236}">
                <a16:creationId xmlns:a16="http://schemas.microsoft.com/office/drawing/2014/main" id="{4841008A-82BA-41EC-A96C-75550FD4B43C}"/>
              </a:ext>
            </a:extLst>
          </p:cNvPr>
          <p:cNvSpPr/>
          <p:nvPr/>
        </p:nvSpPr>
        <p:spPr bwMode="auto">
          <a:xfrm>
            <a:off x="4324220" y="3744270"/>
            <a:ext cx="525244" cy="534991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5</a:t>
            </a: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372C1872-0266-4413-99E3-843F3D3B3FE4}"/>
              </a:ext>
            </a:extLst>
          </p:cNvPr>
          <p:cNvSpPr/>
          <p:nvPr/>
        </p:nvSpPr>
        <p:spPr bwMode="auto">
          <a:xfrm>
            <a:off x="4308276" y="4449332"/>
            <a:ext cx="525244" cy="534991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6</a:t>
            </a: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2F06F0DD-086B-4964-9113-71FA2BE247DA}"/>
              </a:ext>
            </a:extLst>
          </p:cNvPr>
          <p:cNvSpPr/>
          <p:nvPr/>
        </p:nvSpPr>
        <p:spPr bwMode="auto">
          <a:xfrm>
            <a:off x="4308276" y="5348499"/>
            <a:ext cx="525244" cy="534991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2400" b="1" dirty="0">
                <a:solidFill>
                  <a:schemeClr val="bg1"/>
                </a:solidFill>
                <a:latin typeface="Century Gothic" panose="020B0502020202020204" pitchFamily="34" charset="0"/>
                <a:ea typeface="Heiti SC Light" charset="0"/>
                <a:cs typeface="Heiti SC Light" charset="0"/>
                <a:sym typeface="Gill Sans Light" charset="0"/>
              </a:rPr>
              <a:t>7</a:t>
            </a:r>
            <a:endParaRPr kumimoji="0" lang="es-CO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  <a:ea typeface="Heiti SC Light" charset="0"/>
              <a:cs typeface="Heiti SC Light" charset="0"/>
              <a:sym typeface="Gill Sans Light" charset="0"/>
            </a:endParaRPr>
          </a:p>
        </p:txBody>
      </p:sp>
      <p:pic>
        <p:nvPicPr>
          <p:cNvPr id="34" name="Marcador de posición de imagen 5">
            <a:extLst>
              <a:ext uri="{FF2B5EF4-FFF2-40B4-BE49-F238E27FC236}">
                <a16:creationId xmlns:a16="http://schemas.microsoft.com/office/drawing/2014/main" id="{1DDD3C59-99CD-6043-98E6-5DE94ADEA9A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/>
      </p:pic>
    </p:spTree>
    <p:extLst>
      <p:ext uri="{BB962C8B-B14F-4D97-AF65-F5344CB8AC3E}">
        <p14:creationId xmlns:p14="http://schemas.microsoft.com/office/powerpoint/2010/main" val="338372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24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A0696576-2474-48C8-B8C1-754518FEC4CA}"/>
              </a:ext>
            </a:extLst>
          </p:cNvPr>
          <p:cNvSpPr/>
          <p:nvPr/>
        </p:nvSpPr>
        <p:spPr>
          <a:xfrm>
            <a:off x="250777" y="3685862"/>
            <a:ext cx="5087938" cy="55842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ts val="2880"/>
              </a:lnSpc>
            </a:pPr>
            <a:r>
              <a:rPr lang="es-CO" sz="66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GRACIAS</a:t>
            </a:r>
            <a:endParaRPr lang="es-CO" sz="40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E01E25B3-074C-4747-9A20-7F77947D4D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86148" y="4210478"/>
            <a:ext cx="1217197" cy="449543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582709AD-9981-AF45-AE3B-05EE2CA8CC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86148" y="2827492"/>
            <a:ext cx="1217197" cy="44954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44A786A-6E0D-D44D-A9A2-90397A659D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99" y="5769958"/>
            <a:ext cx="4141694" cy="367629"/>
          </a:xfrm>
          <a:prstGeom prst="rect">
            <a:avLst/>
          </a:prstGeom>
          <a:effectLst>
            <a:outerShdw blurRad="165100" dist="38100" dir="600000" algn="tl" rotWithShape="0">
              <a:prstClr val="black">
                <a:alpha val="26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79791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predeterminado">
  <a:themeElements>
    <a:clrScheme name="">
      <a:dk1>
        <a:srgbClr val="414141"/>
      </a:dk1>
      <a:lt1>
        <a:srgbClr val="FFFFFF"/>
      </a:lt1>
      <a:dk2>
        <a:srgbClr val="000000"/>
      </a:dk2>
      <a:lt2>
        <a:srgbClr val="000000"/>
      </a:lt2>
      <a:accent1>
        <a:srgbClr val="6C7472"/>
      </a:accent1>
      <a:accent2>
        <a:srgbClr val="333399"/>
      </a:accent2>
      <a:accent3>
        <a:srgbClr val="FFFFFF"/>
      </a:accent3>
      <a:accent4>
        <a:srgbClr val="363636"/>
      </a:accent4>
      <a:accent5>
        <a:srgbClr val="BABCBC"/>
      </a:accent5>
      <a:accent6>
        <a:srgbClr val="2D2D8A"/>
      </a:accent6>
      <a:hlink>
        <a:srgbClr val="009999"/>
      </a:hlink>
      <a:folHlink>
        <a:srgbClr val="99CC00"/>
      </a:folHlink>
    </a:clrScheme>
    <a:fontScheme name="En blanco copia 1">
      <a:majorFont>
        <a:latin typeface="Gill Sans Light"/>
        <a:ea typeface="Heiti SC Light"/>
        <a:cs typeface="Heiti SC Light"/>
      </a:majorFont>
      <a:minorFont>
        <a:latin typeface="Gill Sans Light"/>
        <a:ea typeface="Heiti SC Light"/>
        <a:cs typeface="Heiti SC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>
          <a:noFill/>
        </a:ln>
        <a:effectLst/>
        <a:extLst>
          <a:ext uri="{91240B29-F687-4f45-9708-019B960494DF}">
            <a14:hiddenLine xmlns="" xmlns:a14="http://schemas.microsoft.com/office/drawing/2010/main"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Heiti SC Light" charset="0"/>
            <a:cs typeface="Heiti SC Light" charset="0"/>
            <a:sym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>
          <a:noFill/>
        </a:ln>
        <a:effectLst/>
        <a:extLst>
          <a:ext uri="{91240B29-F687-4f45-9708-019B960494DF}">
            <a14:hiddenLine xmlns="" xmlns:a14="http://schemas.microsoft.com/office/drawing/2010/main"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Heiti SC Light" charset="0"/>
            <a:cs typeface="Heiti SC Light" charset="0"/>
            <a:sym typeface="Gill Sans Light" charset="0"/>
          </a:defRPr>
        </a:defPPr>
      </a:lstStyle>
    </a:lnDef>
  </a:objectDefaults>
  <a:extraClrSchemeLst>
    <a:extraClrScheme>
      <a:clrScheme name="En blanco copia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414141"/>
    </a:dk1>
    <a:lt1>
      <a:srgbClr val="FFFFFF"/>
    </a:lt1>
    <a:dk2>
      <a:srgbClr val="000000"/>
    </a:dk2>
    <a:lt2>
      <a:srgbClr val="000000"/>
    </a:lt2>
    <a:accent1>
      <a:srgbClr val="6C7472"/>
    </a:accent1>
    <a:accent2>
      <a:srgbClr val="333399"/>
    </a:accent2>
    <a:accent3>
      <a:srgbClr val="FFFFFF"/>
    </a:accent3>
    <a:accent4>
      <a:srgbClr val="363636"/>
    </a:accent4>
    <a:accent5>
      <a:srgbClr val="BABCBC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414141"/>
    </a:dk1>
    <a:lt1>
      <a:srgbClr val="FFFFFF"/>
    </a:lt1>
    <a:dk2>
      <a:srgbClr val="000000"/>
    </a:dk2>
    <a:lt2>
      <a:srgbClr val="000000"/>
    </a:lt2>
    <a:accent1>
      <a:srgbClr val="6C7472"/>
    </a:accent1>
    <a:accent2>
      <a:srgbClr val="333399"/>
    </a:accent2>
    <a:accent3>
      <a:srgbClr val="FFFFFF"/>
    </a:accent3>
    <a:accent4>
      <a:srgbClr val="363636"/>
    </a:accent4>
    <a:accent5>
      <a:srgbClr val="BABCBC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41028</TotalTime>
  <Words>2620</Words>
  <Application>Microsoft Office PowerPoint</Application>
  <PresentationFormat>Panorámica</PresentationFormat>
  <Paragraphs>444</Paragraphs>
  <Slides>35</Slides>
  <Notes>29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3" baseType="lpstr">
      <vt:lpstr>Arial</vt:lpstr>
      <vt:lpstr>Calibri</vt:lpstr>
      <vt:lpstr>Century Gothic</vt:lpstr>
      <vt:lpstr>Gill Sans Light</vt:lpstr>
      <vt:lpstr>Heiti SC Light</vt:lpstr>
      <vt:lpstr>Lato</vt:lpstr>
      <vt:lpstr>Poppins</vt:lpstr>
      <vt:lpstr>Tema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Catalina Gómez Roa</dc:creator>
  <cp:lastModifiedBy>Stephany Romero Sanchez</cp:lastModifiedBy>
  <cp:revision>350</cp:revision>
  <dcterms:created xsi:type="dcterms:W3CDTF">2018-08-15T15:26:38Z</dcterms:created>
  <dcterms:modified xsi:type="dcterms:W3CDTF">2018-12-10T22:20:09Z</dcterms:modified>
</cp:coreProperties>
</file>